
<file path=[Content_Types].xml><?xml version="1.0" encoding="utf-8"?>
<Types xmlns="http://schemas.openxmlformats.org/package/2006/content-types">
  <Default Extension="xml" ContentType="application/xml"/>
  <Default Extension="wmf" ContentType="image/x-wmf"/>
  <Default Extension="wav" ContentType="audio/wav"/>
  <Default Extension="jpeg" ContentType="image/jpeg"/>
  <Default Extension="rels" ContentType="application/vnd.openxmlformats-package.relationships+xml"/>
  <Default Extension="emf" ContentType="image/x-emf"/>
  <Default Extension="vml" ContentType="application/vnd.openxmlformats-officedocument.vmlDrawing"/>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embeddings/oleObject1.bin" ContentType="application/vnd.openxmlformats-officedocument.oleObject"/>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3" r:id="rId1"/>
  </p:sldMasterIdLst>
  <p:notesMasterIdLst>
    <p:notesMasterId r:id="rId156"/>
  </p:notesMasterIdLst>
  <p:handoutMasterIdLst>
    <p:handoutMasterId r:id="rId157"/>
  </p:handoutMasterIdLst>
  <p:sldIdLst>
    <p:sldId id="256" r:id="rId2"/>
    <p:sldId id="666" r:id="rId3"/>
    <p:sldId id="674" r:id="rId4"/>
    <p:sldId id="581" r:id="rId5"/>
    <p:sldId id="644" r:id="rId6"/>
    <p:sldId id="638" r:id="rId7"/>
    <p:sldId id="634" r:id="rId8"/>
    <p:sldId id="650" r:id="rId9"/>
    <p:sldId id="595" r:id="rId10"/>
    <p:sldId id="948" r:id="rId11"/>
    <p:sldId id="944" r:id="rId12"/>
    <p:sldId id="670" r:id="rId13"/>
    <p:sldId id="673" r:id="rId14"/>
    <p:sldId id="585" r:id="rId15"/>
    <p:sldId id="945" r:id="rId16"/>
    <p:sldId id="587" r:id="rId17"/>
    <p:sldId id="946" r:id="rId18"/>
    <p:sldId id="947" r:id="rId19"/>
    <p:sldId id="589" r:id="rId20"/>
    <p:sldId id="941" r:id="rId21"/>
    <p:sldId id="921" r:id="rId22"/>
    <p:sldId id="586" r:id="rId23"/>
    <p:sldId id="639" r:id="rId24"/>
    <p:sldId id="942" r:id="rId25"/>
    <p:sldId id="676" r:id="rId26"/>
    <p:sldId id="755" r:id="rId27"/>
    <p:sldId id="652" r:id="rId28"/>
    <p:sldId id="599" r:id="rId29"/>
    <p:sldId id="940" r:id="rId30"/>
    <p:sldId id="646" r:id="rId31"/>
    <p:sldId id="737" r:id="rId32"/>
    <p:sldId id="943" r:id="rId33"/>
    <p:sldId id="970" r:id="rId34"/>
    <p:sldId id="957" r:id="rId35"/>
    <p:sldId id="953" r:id="rId36"/>
    <p:sldId id="805" r:id="rId37"/>
    <p:sldId id="725" r:id="rId38"/>
    <p:sldId id="807" r:id="rId39"/>
    <p:sldId id="726" r:id="rId40"/>
    <p:sldId id="808" r:id="rId41"/>
    <p:sldId id="809" r:id="rId42"/>
    <p:sldId id="813" r:id="rId43"/>
    <p:sldId id="814" r:id="rId44"/>
    <p:sldId id="817" r:id="rId45"/>
    <p:sldId id="816" r:id="rId46"/>
    <p:sldId id="826" r:id="rId47"/>
    <p:sldId id="827" r:id="rId48"/>
    <p:sldId id="828" r:id="rId49"/>
    <p:sldId id="736" r:id="rId50"/>
    <p:sldId id="757" r:id="rId51"/>
    <p:sldId id="758" r:id="rId52"/>
    <p:sldId id="829" r:id="rId53"/>
    <p:sldId id="830" r:id="rId54"/>
    <p:sldId id="754" r:id="rId55"/>
    <p:sldId id="831" r:id="rId56"/>
    <p:sldId id="832" r:id="rId57"/>
    <p:sldId id="833" r:id="rId58"/>
    <p:sldId id="927" r:id="rId59"/>
    <p:sldId id="928" r:id="rId60"/>
    <p:sldId id="929" r:id="rId61"/>
    <p:sldId id="930" r:id="rId62"/>
    <p:sldId id="931" r:id="rId63"/>
    <p:sldId id="835" r:id="rId64"/>
    <p:sldId id="837" r:id="rId65"/>
    <p:sldId id="759" r:id="rId66"/>
    <p:sldId id="839" r:id="rId67"/>
    <p:sldId id="840" r:id="rId68"/>
    <p:sldId id="841" r:id="rId69"/>
    <p:sldId id="842" r:id="rId70"/>
    <p:sldId id="969" r:id="rId71"/>
    <p:sldId id="956" r:id="rId72"/>
    <p:sldId id="952" r:id="rId73"/>
    <p:sldId id="844" r:id="rId74"/>
    <p:sldId id="845" r:id="rId75"/>
    <p:sldId id="846" r:id="rId76"/>
    <p:sldId id="852" r:id="rId77"/>
    <p:sldId id="851" r:id="rId78"/>
    <p:sldId id="855" r:id="rId79"/>
    <p:sldId id="856" r:id="rId80"/>
    <p:sldId id="858" r:id="rId81"/>
    <p:sldId id="860" r:id="rId82"/>
    <p:sldId id="861" r:id="rId83"/>
    <p:sldId id="862" r:id="rId84"/>
    <p:sldId id="864" r:id="rId85"/>
    <p:sldId id="866" r:id="rId86"/>
    <p:sldId id="865" r:id="rId87"/>
    <p:sldId id="875" r:id="rId88"/>
    <p:sldId id="868" r:id="rId89"/>
    <p:sldId id="869" r:id="rId90"/>
    <p:sldId id="859" r:id="rId91"/>
    <p:sldId id="870" r:id="rId92"/>
    <p:sldId id="871" r:id="rId93"/>
    <p:sldId id="872" r:id="rId94"/>
    <p:sldId id="873" r:id="rId95"/>
    <p:sldId id="874" r:id="rId96"/>
    <p:sldId id="876" r:id="rId97"/>
    <p:sldId id="877" r:id="rId98"/>
    <p:sldId id="878" r:id="rId99"/>
    <p:sldId id="879" r:id="rId100"/>
    <p:sldId id="880" r:id="rId101"/>
    <p:sldId id="881" r:id="rId102"/>
    <p:sldId id="932" r:id="rId103"/>
    <p:sldId id="933" r:id="rId104"/>
    <p:sldId id="934" r:id="rId105"/>
    <p:sldId id="935" r:id="rId106"/>
    <p:sldId id="936" r:id="rId107"/>
    <p:sldId id="958" r:id="rId108"/>
    <p:sldId id="937" r:id="rId109"/>
    <p:sldId id="938" r:id="rId110"/>
    <p:sldId id="882" r:id="rId111"/>
    <p:sldId id="884" r:id="rId112"/>
    <p:sldId id="883" r:id="rId113"/>
    <p:sldId id="885" r:id="rId114"/>
    <p:sldId id="886" r:id="rId115"/>
    <p:sldId id="890" r:id="rId116"/>
    <p:sldId id="887" r:id="rId117"/>
    <p:sldId id="888" r:id="rId118"/>
    <p:sldId id="889" r:id="rId119"/>
    <p:sldId id="891" r:id="rId120"/>
    <p:sldId id="955" r:id="rId121"/>
    <p:sldId id="968" r:id="rId122"/>
    <p:sldId id="893" r:id="rId123"/>
    <p:sldId id="894" r:id="rId124"/>
    <p:sldId id="965" r:id="rId125"/>
    <p:sldId id="963" r:id="rId126"/>
    <p:sldId id="959" r:id="rId127"/>
    <p:sldId id="960" r:id="rId128"/>
    <p:sldId id="961" r:id="rId129"/>
    <p:sldId id="966" r:id="rId130"/>
    <p:sldId id="896" r:id="rId131"/>
    <p:sldId id="898" r:id="rId132"/>
    <p:sldId id="899" r:id="rId133"/>
    <p:sldId id="900" r:id="rId134"/>
    <p:sldId id="901" r:id="rId135"/>
    <p:sldId id="902" r:id="rId136"/>
    <p:sldId id="903" r:id="rId137"/>
    <p:sldId id="904" r:id="rId138"/>
    <p:sldId id="905" r:id="rId139"/>
    <p:sldId id="906" r:id="rId140"/>
    <p:sldId id="907" r:id="rId141"/>
    <p:sldId id="908" r:id="rId142"/>
    <p:sldId id="909" r:id="rId143"/>
    <p:sldId id="910" r:id="rId144"/>
    <p:sldId id="912" r:id="rId145"/>
    <p:sldId id="914" r:id="rId146"/>
    <p:sldId id="915" r:id="rId147"/>
    <p:sldId id="916" r:id="rId148"/>
    <p:sldId id="918" r:id="rId149"/>
    <p:sldId id="917" r:id="rId150"/>
    <p:sldId id="919" r:id="rId151"/>
    <p:sldId id="964" r:id="rId152"/>
    <p:sldId id="967" r:id="rId153"/>
    <p:sldId id="954" r:id="rId154"/>
    <p:sldId id="920" r:id="rId155"/>
  </p:sldIdLst>
  <p:sldSz cx="9144000" cy="7772400"/>
  <p:notesSz cx="9004300" cy="7077075"/>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99"/>
    <a:srgbClr val="00FF00"/>
    <a:srgbClr val="FFCC00"/>
    <a:srgbClr val="FF33CC"/>
    <a:srgbClr val="0000FF"/>
    <a:srgbClr val="00CCFF"/>
    <a:srgbClr val="CEA700"/>
    <a:srgbClr val="FF0000"/>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405" autoAdjust="0"/>
    <p:restoredTop sz="95703" autoAdjust="0"/>
  </p:normalViewPr>
  <p:slideViewPr>
    <p:cSldViewPr>
      <p:cViewPr>
        <p:scale>
          <a:sx n="100" d="100"/>
          <a:sy n="100" d="100"/>
        </p:scale>
        <p:origin x="-1136" y="-80"/>
      </p:cViewPr>
      <p:guideLst>
        <p:guide orient="horz" pos="2431"/>
        <p:guide pos="2880"/>
      </p:guideLst>
    </p:cSldViewPr>
  </p:slideViewPr>
  <p:outlineViewPr>
    <p:cViewPr>
      <p:scale>
        <a:sx n="33" d="100"/>
        <a:sy n="33" d="100"/>
      </p:scale>
      <p:origin x="0" y="0"/>
    </p:cViewPr>
    <p:sldLst>
      <p:sld r:id="rId1" collapse="1"/>
      <p:sld r:id="rId2" collapse="1"/>
      <p:sld r:id="rId3" collapse="1"/>
    </p:sldLst>
  </p:outlineViewPr>
  <p:notesTextViewPr>
    <p:cViewPr>
      <p:scale>
        <a:sx n="100" d="100"/>
        <a:sy n="100" d="100"/>
      </p:scale>
      <p:origin x="0" y="0"/>
    </p:cViewPr>
  </p:notesTextViewPr>
  <p:sorterViewPr>
    <p:cViewPr>
      <p:scale>
        <a:sx n="60" d="100"/>
        <a:sy n="60" d="100"/>
      </p:scale>
      <p:origin x="0" y="2128"/>
    </p:cViewPr>
  </p:sorterViewPr>
  <p:gridSpacing cx="76200" cy="76200"/>
</p:viewPr>
</file>

<file path=ppt/_rels/presentation.xml.rels><?xml version="1.0" encoding="UTF-8" standalone="yes"?>
<Relationships xmlns="http://schemas.openxmlformats.org/package/2006/relationships"><Relationship Id="rId142" Type="http://schemas.openxmlformats.org/officeDocument/2006/relationships/slide" Target="slides/slide141.xml"/><Relationship Id="rId143" Type="http://schemas.openxmlformats.org/officeDocument/2006/relationships/slide" Target="slides/slide142.xml"/><Relationship Id="rId144" Type="http://schemas.openxmlformats.org/officeDocument/2006/relationships/slide" Target="slides/slide143.xml"/><Relationship Id="rId145" Type="http://schemas.openxmlformats.org/officeDocument/2006/relationships/slide" Target="slides/slide144.xml"/><Relationship Id="rId146" Type="http://schemas.openxmlformats.org/officeDocument/2006/relationships/slide" Target="slides/slide145.xml"/><Relationship Id="rId147" Type="http://schemas.openxmlformats.org/officeDocument/2006/relationships/slide" Target="slides/slide146.xml"/><Relationship Id="rId148" Type="http://schemas.openxmlformats.org/officeDocument/2006/relationships/slide" Target="slides/slide147.xml"/><Relationship Id="rId149" Type="http://schemas.openxmlformats.org/officeDocument/2006/relationships/slide" Target="slides/slide14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 Id="rId110" Type="http://schemas.openxmlformats.org/officeDocument/2006/relationships/slide" Target="slides/slide109.xml"/><Relationship Id="rId111" Type="http://schemas.openxmlformats.org/officeDocument/2006/relationships/slide" Target="slides/slide110.xml"/><Relationship Id="rId112" Type="http://schemas.openxmlformats.org/officeDocument/2006/relationships/slide" Target="slides/slide111.xml"/><Relationship Id="rId113" Type="http://schemas.openxmlformats.org/officeDocument/2006/relationships/slide" Target="slides/slide112.xml"/><Relationship Id="rId114" Type="http://schemas.openxmlformats.org/officeDocument/2006/relationships/slide" Target="slides/slide113.xml"/><Relationship Id="rId115" Type="http://schemas.openxmlformats.org/officeDocument/2006/relationships/slide" Target="slides/slide114.xml"/><Relationship Id="rId116" Type="http://schemas.openxmlformats.org/officeDocument/2006/relationships/slide" Target="slides/slide115.xml"/><Relationship Id="rId117" Type="http://schemas.openxmlformats.org/officeDocument/2006/relationships/slide" Target="slides/slide116.xml"/><Relationship Id="rId118" Type="http://schemas.openxmlformats.org/officeDocument/2006/relationships/slide" Target="slides/slide117.xml"/><Relationship Id="rId119" Type="http://schemas.openxmlformats.org/officeDocument/2006/relationships/slide" Target="slides/slide118.xml"/><Relationship Id="rId150" Type="http://schemas.openxmlformats.org/officeDocument/2006/relationships/slide" Target="slides/slide149.xml"/><Relationship Id="rId151" Type="http://schemas.openxmlformats.org/officeDocument/2006/relationships/slide" Target="slides/slide150.xml"/><Relationship Id="rId152" Type="http://schemas.openxmlformats.org/officeDocument/2006/relationships/slide" Target="slides/slide15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53" Type="http://schemas.openxmlformats.org/officeDocument/2006/relationships/slide" Target="slides/slide152.xml"/><Relationship Id="rId154" Type="http://schemas.openxmlformats.org/officeDocument/2006/relationships/slide" Target="slides/slide153.xml"/><Relationship Id="rId155" Type="http://schemas.openxmlformats.org/officeDocument/2006/relationships/slide" Target="slides/slide154.xml"/><Relationship Id="rId156" Type="http://schemas.openxmlformats.org/officeDocument/2006/relationships/notesMaster" Target="notesMasters/notesMaster1.xml"/><Relationship Id="rId157" Type="http://schemas.openxmlformats.org/officeDocument/2006/relationships/handoutMaster" Target="handoutMasters/handoutMaster1.xml"/><Relationship Id="rId158" Type="http://schemas.openxmlformats.org/officeDocument/2006/relationships/printerSettings" Target="printerSettings/printerSettings1.bin"/><Relationship Id="rId159" Type="http://schemas.openxmlformats.org/officeDocument/2006/relationships/presProps" Target="presProp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120" Type="http://schemas.openxmlformats.org/officeDocument/2006/relationships/slide" Target="slides/slide119.xml"/><Relationship Id="rId121" Type="http://schemas.openxmlformats.org/officeDocument/2006/relationships/slide" Target="slides/slide120.xml"/><Relationship Id="rId122" Type="http://schemas.openxmlformats.org/officeDocument/2006/relationships/slide" Target="slides/slide121.xml"/><Relationship Id="rId123" Type="http://schemas.openxmlformats.org/officeDocument/2006/relationships/slide" Target="slides/slide122.xml"/><Relationship Id="rId124" Type="http://schemas.openxmlformats.org/officeDocument/2006/relationships/slide" Target="slides/slide123.xml"/><Relationship Id="rId125" Type="http://schemas.openxmlformats.org/officeDocument/2006/relationships/slide" Target="slides/slide124.xml"/><Relationship Id="rId126" Type="http://schemas.openxmlformats.org/officeDocument/2006/relationships/slide" Target="slides/slide125.xml"/><Relationship Id="rId127" Type="http://schemas.openxmlformats.org/officeDocument/2006/relationships/slide" Target="slides/slide126.xml"/><Relationship Id="rId128" Type="http://schemas.openxmlformats.org/officeDocument/2006/relationships/slide" Target="slides/slide127.xml"/><Relationship Id="rId129" Type="http://schemas.openxmlformats.org/officeDocument/2006/relationships/slide" Target="slides/slide128.xml"/><Relationship Id="rId160" Type="http://schemas.openxmlformats.org/officeDocument/2006/relationships/viewProps" Target="viewProps.xml"/><Relationship Id="rId161" Type="http://schemas.openxmlformats.org/officeDocument/2006/relationships/theme" Target="theme/theme1.xml"/><Relationship Id="rId162"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30" Type="http://schemas.openxmlformats.org/officeDocument/2006/relationships/slide" Target="slides/slide129.xml"/><Relationship Id="rId131" Type="http://schemas.openxmlformats.org/officeDocument/2006/relationships/slide" Target="slides/slide130.xml"/><Relationship Id="rId132" Type="http://schemas.openxmlformats.org/officeDocument/2006/relationships/slide" Target="slides/slide131.xml"/><Relationship Id="rId133" Type="http://schemas.openxmlformats.org/officeDocument/2006/relationships/slide" Target="slides/slide132.xml"/><Relationship Id="rId134" Type="http://schemas.openxmlformats.org/officeDocument/2006/relationships/slide" Target="slides/slide133.xml"/><Relationship Id="rId135" Type="http://schemas.openxmlformats.org/officeDocument/2006/relationships/slide" Target="slides/slide134.xml"/><Relationship Id="rId136" Type="http://schemas.openxmlformats.org/officeDocument/2006/relationships/slide" Target="slides/slide135.xml"/><Relationship Id="rId137" Type="http://schemas.openxmlformats.org/officeDocument/2006/relationships/slide" Target="slides/slide136.xml"/><Relationship Id="rId138" Type="http://schemas.openxmlformats.org/officeDocument/2006/relationships/slide" Target="slides/slide137.xml"/><Relationship Id="rId139" Type="http://schemas.openxmlformats.org/officeDocument/2006/relationships/slide" Target="slides/slide13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100" Type="http://schemas.openxmlformats.org/officeDocument/2006/relationships/slide" Target="slides/slide99.xml"/><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 Id="rId106" Type="http://schemas.openxmlformats.org/officeDocument/2006/relationships/slide" Target="slides/slide105.xml"/><Relationship Id="rId107" Type="http://schemas.openxmlformats.org/officeDocument/2006/relationships/slide" Target="slides/slide106.xml"/><Relationship Id="rId108" Type="http://schemas.openxmlformats.org/officeDocument/2006/relationships/slide" Target="slides/slide107.xml"/><Relationship Id="rId109" Type="http://schemas.openxmlformats.org/officeDocument/2006/relationships/slide" Target="slides/slide108.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40" Type="http://schemas.openxmlformats.org/officeDocument/2006/relationships/slide" Target="slides/slide139.xml"/><Relationship Id="rId141" Type="http://schemas.openxmlformats.org/officeDocument/2006/relationships/slide" Target="slides/slide140.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 Id="rId2" Type="http://schemas.openxmlformats.org/officeDocument/2006/relationships/slide" Target="slides/slide36.xml"/><Relationship Id="rId3" Type="http://schemas.openxmlformats.org/officeDocument/2006/relationships/slide" Target="slides/slide7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3902075" cy="354013"/>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defTabSz="928688" eaLnBrk="1" hangingPunct="1">
              <a:defRPr sz="1200">
                <a:latin typeface="Times New Roman" pitchFamily="18" charset="0"/>
              </a:defRPr>
            </a:lvl1pPr>
          </a:lstStyle>
          <a:p>
            <a:pPr>
              <a:defRPr/>
            </a:pPr>
            <a:endParaRPr lang="en-US"/>
          </a:p>
        </p:txBody>
      </p:sp>
      <p:sp>
        <p:nvSpPr>
          <p:cNvPr id="77827" name="Rectangle 3"/>
          <p:cNvSpPr>
            <a:spLocks noGrp="1" noChangeArrowheads="1"/>
          </p:cNvSpPr>
          <p:nvPr>
            <p:ph type="dt" sz="quarter" idx="1"/>
          </p:nvPr>
        </p:nvSpPr>
        <p:spPr bwMode="auto">
          <a:xfrm>
            <a:off x="5102225" y="0"/>
            <a:ext cx="3902075" cy="354013"/>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algn="r" defTabSz="928688" eaLnBrk="1" hangingPunct="1">
              <a:defRPr sz="1200">
                <a:latin typeface="Times New Roman" pitchFamily="18" charset="0"/>
              </a:defRPr>
            </a:lvl1pPr>
          </a:lstStyle>
          <a:p>
            <a:pPr>
              <a:defRPr/>
            </a:pPr>
            <a:endParaRPr lang="en-US"/>
          </a:p>
        </p:txBody>
      </p:sp>
      <p:sp>
        <p:nvSpPr>
          <p:cNvPr id="77828" name="Rectangle 4"/>
          <p:cNvSpPr>
            <a:spLocks noGrp="1" noChangeArrowheads="1"/>
          </p:cNvSpPr>
          <p:nvPr>
            <p:ph type="ftr" sz="quarter" idx="2"/>
          </p:nvPr>
        </p:nvSpPr>
        <p:spPr bwMode="auto">
          <a:xfrm>
            <a:off x="0" y="6723063"/>
            <a:ext cx="3902075" cy="354012"/>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defTabSz="928688" eaLnBrk="1" hangingPunct="1">
              <a:defRPr sz="1200">
                <a:latin typeface="Times New Roman" pitchFamily="18" charset="0"/>
              </a:defRPr>
            </a:lvl1pPr>
          </a:lstStyle>
          <a:p>
            <a:pPr>
              <a:defRPr/>
            </a:pPr>
            <a:endParaRPr lang="en-US"/>
          </a:p>
        </p:txBody>
      </p:sp>
      <p:sp>
        <p:nvSpPr>
          <p:cNvPr id="77829" name="Rectangle 5"/>
          <p:cNvSpPr>
            <a:spLocks noGrp="1" noChangeArrowheads="1"/>
          </p:cNvSpPr>
          <p:nvPr>
            <p:ph type="sldNum" sz="quarter" idx="3"/>
          </p:nvPr>
        </p:nvSpPr>
        <p:spPr bwMode="auto">
          <a:xfrm>
            <a:off x="5102225" y="6723063"/>
            <a:ext cx="3902075" cy="354012"/>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algn="r" defTabSz="928688" eaLnBrk="1" hangingPunct="1">
              <a:defRPr sz="1200">
                <a:latin typeface="Times New Roman" pitchFamily="18" charset="0"/>
              </a:defRPr>
            </a:lvl1pPr>
          </a:lstStyle>
          <a:p>
            <a:pPr>
              <a:defRPr/>
            </a:pPr>
            <a:fld id="{2F04F53D-9385-415C-9185-250A739F7143}" type="slidenum">
              <a:rPr lang="en-US"/>
              <a:pPr>
                <a:defRPr/>
              </a:pPr>
              <a:t>‹#›</a:t>
            </a:fld>
            <a:endParaRPr lang="en-US" dirty="0"/>
          </a:p>
        </p:txBody>
      </p:sp>
    </p:spTree>
    <p:extLst>
      <p:ext uri="{BB962C8B-B14F-4D97-AF65-F5344CB8AC3E}">
        <p14:creationId xmlns:p14="http://schemas.microsoft.com/office/powerpoint/2010/main" val="16696739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5458" name="Rectangle 2"/>
          <p:cNvSpPr>
            <a:spLocks noGrp="1" noChangeArrowheads="1"/>
          </p:cNvSpPr>
          <p:nvPr>
            <p:ph type="hdr" sz="quarter"/>
          </p:nvPr>
        </p:nvSpPr>
        <p:spPr bwMode="auto">
          <a:xfrm>
            <a:off x="0" y="0"/>
            <a:ext cx="3929063" cy="349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spcBef>
                <a:spcPct val="20000"/>
              </a:spcBef>
              <a:defRPr sz="1200">
                <a:latin typeface="Arial" charset="0"/>
              </a:defRPr>
            </a:lvl1pPr>
          </a:lstStyle>
          <a:p>
            <a:pPr>
              <a:defRPr/>
            </a:pPr>
            <a:endParaRPr lang="en-US"/>
          </a:p>
        </p:txBody>
      </p:sp>
      <p:sp>
        <p:nvSpPr>
          <p:cNvPr id="275459" name="Rectangle 3"/>
          <p:cNvSpPr>
            <a:spLocks noGrp="1" noChangeArrowheads="1"/>
          </p:cNvSpPr>
          <p:nvPr>
            <p:ph type="dt" idx="1"/>
          </p:nvPr>
        </p:nvSpPr>
        <p:spPr bwMode="auto">
          <a:xfrm>
            <a:off x="5108575" y="0"/>
            <a:ext cx="3929063" cy="349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spcBef>
                <a:spcPct val="20000"/>
              </a:spcBef>
              <a:defRPr sz="1200">
                <a:latin typeface="Arial" charset="0"/>
              </a:defRPr>
            </a:lvl1pPr>
          </a:lstStyle>
          <a:p>
            <a:pPr>
              <a:defRPr/>
            </a:pPr>
            <a:endParaRPr lang="en-US"/>
          </a:p>
        </p:txBody>
      </p:sp>
      <p:sp>
        <p:nvSpPr>
          <p:cNvPr id="67588" name="Rectangle 4"/>
          <p:cNvSpPr>
            <a:spLocks noGrp="1" noRot="1" noChangeAspect="1" noChangeArrowheads="1" noTextEdit="1"/>
          </p:cNvSpPr>
          <p:nvPr>
            <p:ph type="sldImg" idx="2"/>
          </p:nvPr>
        </p:nvSpPr>
        <p:spPr bwMode="auto">
          <a:xfrm>
            <a:off x="2895600" y="523875"/>
            <a:ext cx="3146425" cy="2674938"/>
          </a:xfrm>
          <a:prstGeom prst="rect">
            <a:avLst/>
          </a:prstGeom>
          <a:noFill/>
          <a:ln w="9525">
            <a:solidFill>
              <a:srgbClr val="000000"/>
            </a:solidFill>
            <a:miter lim="800000"/>
            <a:headEnd/>
            <a:tailEnd/>
          </a:ln>
        </p:spPr>
      </p:sp>
      <p:sp>
        <p:nvSpPr>
          <p:cNvPr id="275461" name="Rectangle 5"/>
          <p:cNvSpPr>
            <a:spLocks noGrp="1" noChangeArrowheads="1"/>
          </p:cNvSpPr>
          <p:nvPr>
            <p:ph type="body" sz="quarter" idx="3"/>
          </p:nvPr>
        </p:nvSpPr>
        <p:spPr bwMode="auto">
          <a:xfrm>
            <a:off x="1179513" y="3373438"/>
            <a:ext cx="6580187" cy="31988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75462" name="Rectangle 6"/>
          <p:cNvSpPr>
            <a:spLocks noGrp="1" noChangeArrowheads="1"/>
          </p:cNvSpPr>
          <p:nvPr>
            <p:ph type="ftr" sz="quarter" idx="4"/>
          </p:nvPr>
        </p:nvSpPr>
        <p:spPr bwMode="auto">
          <a:xfrm>
            <a:off x="0" y="6746875"/>
            <a:ext cx="3929063" cy="349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spcBef>
                <a:spcPct val="20000"/>
              </a:spcBef>
              <a:defRPr sz="1200">
                <a:latin typeface="Arial" charset="0"/>
              </a:defRPr>
            </a:lvl1pPr>
          </a:lstStyle>
          <a:p>
            <a:pPr>
              <a:defRPr/>
            </a:pPr>
            <a:endParaRPr lang="en-US"/>
          </a:p>
        </p:txBody>
      </p:sp>
      <p:sp>
        <p:nvSpPr>
          <p:cNvPr id="275463" name="Rectangle 7"/>
          <p:cNvSpPr>
            <a:spLocks noGrp="1" noChangeArrowheads="1"/>
          </p:cNvSpPr>
          <p:nvPr>
            <p:ph type="sldNum" sz="quarter" idx="5"/>
          </p:nvPr>
        </p:nvSpPr>
        <p:spPr bwMode="auto">
          <a:xfrm>
            <a:off x="5108575" y="6746875"/>
            <a:ext cx="3929063" cy="349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spcBef>
                <a:spcPct val="20000"/>
              </a:spcBef>
              <a:defRPr sz="1200">
                <a:latin typeface="Arial" charset="0"/>
              </a:defRPr>
            </a:lvl1pPr>
          </a:lstStyle>
          <a:p>
            <a:pPr>
              <a:defRPr/>
            </a:pPr>
            <a:fld id="{5B4FEEC4-DB2B-4621-93C0-E6FA7B8D2A6C}" type="slidenum">
              <a:rPr lang="en-US"/>
              <a:pPr>
                <a:defRPr/>
              </a:pPr>
              <a:t>‹#›</a:t>
            </a:fld>
            <a:endParaRPr lang="en-US" dirty="0"/>
          </a:p>
        </p:txBody>
      </p:sp>
    </p:spTree>
    <p:extLst>
      <p:ext uri="{BB962C8B-B14F-4D97-AF65-F5344CB8AC3E}">
        <p14:creationId xmlns:p14="http://schemas.microsoft.com/office/powerpoint/2010/main" val="210811616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0.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2.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3.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5.xml"/></Relationships>
</file>

<file path=ppt/notesSlides/_rels/notesSlide10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6.xml"/></Relationships>
</file>

<file path=ppt/notesSlides/_rels/notesSlide10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7.xml"/></Relationships>
</file>

<file path=ppt/notesSlides/_rels/notesSlide10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8.xml"/></Relationships>
</file>

<file path=ppt/notesSlides/_rels/notesSlide10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9.xml"/></Relationships>
</file>

<file path=ppt/notesSlides/_rels/notesSlide10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0.xml"/></Relationships>
</file>

<file path=ppt/notesSlides/_rels/notesSlide10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2.xml"/></Relationships>
</file>

<file path=ppt/notesSlides/_rels/notesSlide1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3.xml"/></Relationships>
</file>

<file path=ppt/notesSlides/_rels/notesSlide1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4.xml"/></Relationships>
</file>

<file path=ppt/notesSlides/_rels/notesSlide1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5.xml"/></Relationships>
</file>

<file path=ppt/notesSlides/_rels/notesSlide1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6.xml"/></Relationships>
</file>

<file path=ppt/notesSlides/_rels/notesSlide1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7.xml"/></Relationships>
</file>

<file path=ppt/notesSlides/_rels/notesSlide1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8.xml"/></Relationships>
</file>

<file path=ppt/notesSlides/_rels/notesSlide1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9.xml"/></Relationships>
</file>

<file path=ppt/notesSlides/_rels/notesSlide1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0.xml"/></Relationships>
</file>

<file path=ppt/notesSlides/_rels/notesSlide1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2.xml"/></Relationships>
</file>

<file path=ppt/notesSlides/_rels/notesSlide1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3.xml"/></Relationships>
</file>

<file path=ppt/notesSlides/_rels/notesSlide1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4.xml"/></Relationships>
</file>

<file path=ppt/notesSlides/_rels/notesSlide1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5.xml"/></Relationships>
</file>

<file path=ppt/notesSlides/_rels/notesSlide1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6.xml"/></Relationships>
</file>

<file path=ppt/notesSlides/_rels/notesSlide1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7.xml"/></Relationships>
</file>

<file path=ppt/notesSlides/_rels/notesSlide1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8.xml"/></Relationships>
</file>

<file path=ppt/notesSlides/_rels/notesSlide1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9.xml"/></Relationships>
</file>

<file path=ppt/notesSlides/_rels/notesSlide1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0.xml"/></Relationships>
</file>

<file path=ppt/notesSlides/_rels/notesSlide1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3.xml"/></Relationships>
</file>

<file path=ppt/notesSlides/_rels/notesSlide1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9.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0.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3.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4.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5.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6.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7.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9.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0.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2.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3.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4.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5.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6.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7.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9.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0.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1.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2.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3.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5.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6.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7.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8.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1B73090A-384F-49EE-9C62-9FFDF6315A2F}" type="slidenum">
              <a:rPr lang="en-US" smtClean="0"/>
              <a:pPr/>
              <a:t>1</a:t>
            </a:fld>
            <a:endParaRPr lang="en-US" smtClean="0"/>
          </a:p>
        </p:txBody>
      </p:sp>
      <p:sp>
        <p:nvSpPr>
          <p:cNvPr id="68611" name="Rectangle 2"/>
          <p:cNvSpPr>
            <a:spLocks noGrp="1" noRot="1" noChangeAspect="1" noChangeArrowheads="1" noTextEdit="1"/>
          </p:cNvSpPr>
          <p:nvPr>
            <p:ph type="sldImg"/>
          </p:nvPr>
        </p:nvSpPr>
        <p:spPr>
          <a:xfrm>
            <a:off x="2895600" y="523875"/>
            <a:ext cx="3146425" cy="2674938"/>
          </a:xfrm>
          <a:ln/>
        </p:spPr>
      </p:sp>
      <p:sp>
        <p:nvSpPr>
          <p:cNvPr id="68612" name="Rectangle 3"/>
          <p:cNvSpPr>
            <a:spLocks noGrp="1" noChangeArrowheads="1"/>
          </p:cNvSpPr>
          <p:nvPr>
            <p:ph type="body" idx="1"/>
          </p:nvPr>
        </p:nvSpPr>
        <p:spPr>
          <a:noFill/>
          <a:ln/>
        </p:spPr>
        <p:txBody>
          <a:bodyPr/>
          <a:lstStyle/>
          <a:p>
            <a:endParaRPr lang="en-US" sz="1800"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23CA062E-C892-4F3F-B379-FD8A6284EDFB}" type="slidenum">
              <a:rPr lang="en-US" smtClean="0"/>
              <a:pPr/>
              <a:t>13</a:t>
            </a:fld>
            <a:endParaRPr lang="en-US" smtClean="0"/>
          </a:p>
        </p:txBody>
      </p:sp>
      <p:sp>
        <p:nvSpPr>
          <p:cNvPr id="103427" name="Rectangle 2"/>
          <p:cNvSpPr>
            <a:spLocks noGrp="1" noRot="1" noChangeAspect="1" noChangeArrowheads="1" noTextEdit="1"/>
          </p:cNvSpPr>
          <p:nvPr>
            <p:ph type="sldImg"/>
          </p:nvPr>
        </p:nvSpPr>
        <p:spPr>
          <a:xfrm>
            <a:off x="2895600" y="523875"/>
            <a:ext cx="3146425" cy="2674938"/>
          </a:xfrm>
          <a:ln/>
        </p:spPr>
      </p:sp>
      <p:sp>
        <p:nvSpPr>
          <p:cNvPr id="103428" name="Rectangle 3"/>
          <p:cNvSpPr>
            <a:spLocks noGrp="1" noChangeArrowheads="1"/>
          </p:cNvSpPr>
          <p:nvPr>
            <p:ph type="body" idx="1"/>
          </p:nvPr>
        </p:nvSpPr>
        <p:spPr>
          <a:noFill/>
          <a:ln/>
        </p:spPr>
        <p:txBody>
          <a:bodyPr/>
          <a:lstStyle/>
          <a:p>
            <a:endParaRPr lang="en-US" sz="1800" smtClean="0"/>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p:txBody>
          <a:bodyPr/>
          <a:lstStyle/>
          <a:p>
            <a:pPr>
              <a:defRPr/>
            </a:pPr>
            <a:fld id="{BDD211C8-0E0F-4A1F-BCE7-73B68437EDF0}" type="slidenum">
              <a:rPr lang="en-US" smtClean="0">
                <a:latin typeface="Arial" pitchFamily="34" charset="0"/>
              </a:rPr>
              <a:pPr>
                <a:defRPr/>
              </a:pPr>
              <a:t>120</a:t>
            </a:fld>
            <a:endParaRPr lang="en-US" smtClean="0">
              <a:latin typeface="Arial" pitchFamily="34" charset="0"/>
            </a:endParaRPr>
          </a:p>
        </p:txBody>
      </p:sp>
      <p:sp>
        <p:nvSpPr>
          <p:cNvPr id="30723" name="Rectangle 2"/>
          <p:cNvSpPr>
            <a:spLocks noGrp="1" noRot="1" noChangeAspect="1" noChangeArrowheads="1" noTextEdit="1"/>
          </p:cNvSpPr>
          <p:nvPr>
            <p:ph type="sldImg"/>
          </p:nvPr>
        </p:nvSpPr>
        <p:spPr>
          <a:xfrm>
            <a:off x="2941638" y="530225"/>
            <a:ext cx="3122612" cy="2654300"/>
          </a:xfrm>
          <a:ln/>
        </p:spPr>
      </p:sp>
      <p:sp>
        <p:nvSpPr>
          <p:cNvPr id="30724" name="Rectangle 3"/>
          <p:cNvSpPr>
            <a:spLocks noGrp="1" noChangeArrowheads="1"/>
          </p:cNvSpPr>
          <p:nvPr>
            <p:ph type="body" idx="1"/>
          </p:nvPr>
        </p:nvSpPr>
        <p:spPr>
          <a:xfrm>
            <a:off x="1201088" y="3361611"/>
            <a:ext cx="6602125" cy="3184684"/>
          </a:xfrm>
          <a:noFill/>
          <a:ln/>
        </p:spPr>
        <p:txBody>
          <a:bodyPr/>
          <a:lstStyle/>
          <a:p>
            <a:endParaRPr lang="en-US" sz="2000" dirty="0" smtClean="0">
              <a:latin typeface="Arial" pitchFamily="34" charset="0"/>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C5550128-851E-4B33-ADD2-15DD12B17D4C}" type="slidenum">
              <a:rPr lang="en-US" smtClean="0"/>
              <a:pPr/>
              <a:t>122</a:t>
            </a:fld>
            <a:endParaRPr lang="en-US"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r>
              <a:rPr lang="en-US" smtClean="0"/>
              <a:t>Closing thought:  Make the commitment.  Plan your business and discover the freedom that an honorable, profitable, true-to-you business can bring.  </a:t>
            </a:r>
            <a:r>
              <a:rPr lang="en-US" b="1" smtClean="0"/>
              <a:t>Click on the Chat link to get to the site.  </a:t>
            </a:r>
          </a:p>
          <a:p>
            <a:pPr eaLnBrk="1" hangingPunct="1"/>
            <a:endParaRPr lang="en-US" smtClean="0"/>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9113A27B-8589-4369-9673-87F14CF2BC09}" type="slidenum">
              <a:rPr lang="en-US" smtClean="0">
                <a:latin typeface="Arial" pitchFamily="34" charset="0"/>
              </a:rPr>
              <a:pPr/>
              <a:t>123</a:t>
            </a:fld>
            <a:endParaRPr lang="en-US" smtClean="0">
              <a:latin typeface="Arial" pitchFamily="34" charset="0"/>
            </a:endParaRPr>
          </a:p>
        </p:txBody>
      </p:sp>
      <p:sp>
        <p:nvSpPr>
          <p:cNvPr id="31747" name="Rectangle 2"/>
          <p:cNvSpPr>
            <a:spLocks noGrp="1" noRot="1" noChangeAspect="1" noChangeArrowheads="1" noTextEdit="1"/>
          </p:cNvSpPr>
          <p:nvPr>
            <p:ph type="sldImg"/>
          </p:nvPr>
        </p:nvSpPr>
        <p:spPr>
          <a:xfrm>
            <a:off x="2941638" y="530225"/>
            <a:ext cx="3121025" cy="2654300"/>
          </a:xfrm>
          <a:ln/>
        </p:spPr>
      </p:sp>
      <p:sp>
        <p:nvSpPr>
          <p:cNvPr id="31748" name="Rectangle 3"/>
          <p:cNvSpPr>
            <a:spLocks noGrp="1" noChangeArrowheads="1"/>
          </p:cNvSpPr>
          <p:nvPr>
            <p:ph type="body" idx="1"/>
          </p:nvPr>
        </p:nvSpPr>
        <p:spPr>
          <a:xfrm>
            <a:off x="1201088" y="3361611"/>
            <a:ext cx="6602125" cy="3184684"/>
          </a:xfrm>
          <a:noFill/>
          <a:ln/>
        </p:spPr>
        <p:txBody>
          <a:bodyPr/>
          <a:lstStyle/>
          <a:p>
            <a:endParaRPr lang="en-US" sz="2400" b="1" smtClean="0">
              <a:latin typeface="Arial" pitchFamily="34" charset="0"/>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74551129-3521-4AAF-BC56-F5E4E83D3BE9}" type="slidenum">
              <a:rPr lang="en-US" smtClean="0"/>
              <a:pPr/>
              <a:t>125</a:t>
            </a:fld>
            <a:endParaRPr lang="en-US" smtClean="0"/>
          </a:p>
        </p:txBody>
      </p:sp>
      <p:sp>
        <p:nvSpPr>
          <p:cNvPr id="70659" name="Rectangle 2"/>
          <p:cNvSpPr>
            <a:spLocks noGrp="1" noRot="1" noChangeAspect="1" noChangeArrowheads="1" noTextEdit="1"/>
          </p:cNvSpPr>
          <p:nvPr>
            <p:ph type="sldImg"/>
          </p:nvPr>
        </p:nvSpPr>
        <p:spPr>
          <a:xfrm>
            <a:off x="2895600" y="523875"/>
            <a:ext cx="3146425" cy="2674938"/>
          </a:xfrm>
          <a:ln/>
        </p:spPr>
      </p:sp>
      <p:sp>
        <p:nvSpPr>
          <p:cNvPr id="7066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79109544-D777-49D1-994A-CA828AAB4F97}" type="slidenum">
              <a:rPr lang="en-US" smtClean="0"/>
              <a:pPr/>
              <a:t>126</a:t>
            </a:fld>
            <a:endParaRPr lang="en-US"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r>
              <a:rPr lang="en-US" b="1" smtClean="0"/>
              <a:t>You are in the right place if… </a:t>
            </a:r>
          </a:p>
          <a:p>
            <a:pPr eaLnBrk="1" hangingPunct="1"/>
            <a:r>
              <a:rPr lang="en-US" smtClean="0"/>
              <a:t>Information…not really the problem.  HMOY struggle with implementation v. information?  </a:t>
            </a:r>
          </a:p>
          <a:p>
            <a:pPr eaLnBrk="1" hangingPunct="1"/>
            <a:r>
              <a:rPr lang="en-US" smtClean="0"/>
              <a:t>HMOY look up and find that it is 5 pm and you haven’t had lunch?  </a:t>
            </a:r>
          </a:p>
          <a:p>
            <a:pPr eaLnBrk="1" hangingPunct="1"/>
            <a:r>
              <a:rPr lang="en-US" smtClean="0"/>
              <a:t>I am NOT a naturally organized or efficient person.  Ask a few of my former bosses!!  Focused is not a word they would have used.  But I like to WIN.  How about you?  </a:t>
            </a:r>
          </a:p>
          <a:p>
            <a:pPr eaLnBrk="1" hangingPunct="1"/>
            <a:r>
              <a:rPr lang="en-US" smtClean="0"/>
              <a:t>Learned a lot from Jim Rohn, Frank Blau… Bit of a mess organizationally, but starting to put some personal organizational systems together.  Stephen Covey.  </a:t>
            </a:r>
          </a:p>
          <a:p>
            <a:pPr eaLnBrk="1" hangingPunct="1"/>
            <a:endParaRPr lang="en-US" smtClean="0"/>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p:spPr>
        <p:txBody>
          <a:bodyPr/>
          <a:lstStyle/>
          <a:p>
            <a:r>
              <a:rPr lang="en-US" smtClean="0"/>
              <a:t>Jim Abrams sealed the deal for me with Planning.  Asked me to lead the charge.  $40 mil, 47 locations, and they continue to grow.  Didn’t know what I was doing.  Franchising for Dummies.  Then, he asked me to put a plan together.  Gave me a template.  </a:t>
            </a:r>
          </a:p>
        </p:txBody>
      </p:sp>
      <p:sp>
        <p:nvSpPr>
          <p:cNvPr id="45060" name="Slide Number Placeholder 3"/>
          <p:cNvSpPr>
            <a:spLocks noGrp="1"/>
          </p:cNvSpPr>
          <p:nvPr>
            <p:ph type="sldNum" sz="quarter" idx="5"/>
          </p:nvPr>
        </p:nvSpPr>
        <p:spPr>
          <a:noFill/>
        </p:spPr>
        <p:txBody>
          <a:bodyPr/>
          <a:lstStyle/>
          <a:p>
            <a:fld id="{577AF4C5-71FB-4316-BDED-D0E520968B93}" type="slidenum">
              <a:rPr lang="en-US" smtClean="0"/>
              <a:pPr/>
              <a:t>127</a:t>
            </a:fld>
            <a:endParaRPr lang="en-US" smtClean="0"/>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E75484F3-0A9A-4988-8E68-F6201DCC6F17}" type="slidenum">
              <a:rPr lang="en-US" smtClean="0"/>
              <a:pPr/>
              <a:t>128</a:t>
            </a:fld>
            <a:endParaRPr lang="en-US"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r>
              <a:rPr lang="en-US" sz="900" b="1" smtClean="0"/>
              <a:t>I’ve refined the process.  This is how I do it…with my business, my clients.   This is what you will learn today.  </a:t>
            </a:r>
          </a:p>
          <a:p>
            <a:pPr eaLnBrk="1" hangingPunct="1"/>
            <a:r>
              <a:rPr lang="en-US" sz="900" smtClean="0"/>
              <a:t>A business plan makes your business REAL.  Story about M3 participants.  </a:t>
            </a:r>
          </a:p>
          <a:p>
            <a:pPr eaLnBrk="1" hangingPunct="1"/>
            <a:r>
              <a:rPr lang="en-US" sz="900" smtClean="0"/>
              <a:t>More than a typical biz plan…engages LIFE and business.  Not just about financial freedom.  It’s about making a difference.  Having a life…and a lifestyle.  Inspriation and implementation.  </a:t>
            </a:r>
          </a:p>
          <a:p>
            <a:pPr eaLnBrk="1" hangingPunct="1"/>
            <a:endParaRPr lang="en-US" sz="900" smtClean="0"/>
          </a:p>
          <a:p>
            <a:pPr eaLnBrk="1" hangingPunct="1"/>
            <a:r>
              <a:rPr lang="en-US" sz="900" smtClean="0"/>
              <a:t>You have to sell this idea…to yourself, your partner, your family, your team, the banker, the investor. “It may not look like much…let me show you the plan!”  Today…I’ll show you how I created my plan.  You can create your OWN plan, too.  A relevant plan.  One that drives YOU.  </a:t>
            </a:r>
          </a:p>
          <a:p>
            <a:pPr eaLnBrk="1" hangingPunct="1"/>
            <a:r>
              <a:rPr lang="en-US" sz="900" smtClean="0"/>
              <a:t>What’s cool is that you…Get focused Get going Get profitable </a:t>
            </a:r>
          </a:p>
          <a:p>
            <a:pPr eaLnBrk="1" hangingPunct="1">
              <a:buFontTx/>
              <a:buChar char="•"/>
            </a:pPr>
            <a:r>
              <a:rPr lang="en-US" sz="900" b="1" smtClean="0"/>
              <a:t>I’ll teach you as much as I can in this hour. At the end of the hour, I promise I’ll show you how to take this information further, and share some details about the Biz Plan Challenge.  </a:t>
            </a:r>
            <a:r>
              <a:rPr lang="en-US" sz="900" smtClean="0"/>
              <a:t>Type your Questions in…I will address at the end.  Or, clarify as we go along!  I’ll honor your time and wrap at the end of the hour.  I can stay on the line for a few minutes after to say howdy, too!  </a:t>
            </a:r>
          </a:p>
          <a:p>
            <a:pPr eaLnBrk="1" hangingPunct="1"/>
            <a:endParaRPr lang="en-US" smtClean="0"/>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43D5F0F1-3348-4199-8990-013461C10373}" type="slidenum">
              <a:rPr lang="en-US" smtClean="0">
                <a:latin typeface="Arial" pitchFamily="34" charset="0"/>
              </a:rPr>
              <a:pPr/>
              <a:t>129</a:t>
            </a:fld>
            <a:endParaRPr lang="en-US" smtClean="0">
              <a:latin typeface="Arial" pitchFamily="34" charset="0"/>
            </a:endParaRPr>
          </a:p>
        </p:txBody>
      </p:sp>
      <p:sp>
        <p:nvSpPr>
          <p:cNvPr id="57347" name="Rectangle 2"/>
          <p:cNvSpPr>
            <a:spLocks noGrp="1" noRot="1" noChangeAspect="1" noChangeArrowheads="1" noTextEdit="1"/>
          </p:cNvSpPr>
          <p:nvPr>
            <p:ph type="sldImg"/>
          </p:nvPr>
        </p:nvSpPr>
        <p:spPr>
          <a:xfrm>
            <a:off x="2941638" y="530225"/>
            <a:ext cx="3121025" cy="2654300"/>
          </a:xfrm>
          <a:ln/>
        </p:spPr>
      </p:sp>
      <p:sp>
        <p:nvSpPr>
          <p:cNvPr id="57348" name="Rectangle 3"/>
          <p:cNvSpPr>
            <a:spLocks noGrp="1" noChangeArrowheads="1"/>
          </p:cNvSpPr>
          <p:nvPr>
            <p:ph type="body" idx="1"/>
          </p:nvPr>
        </p:nvSpPr>
        <p:spPr>
          <a:xfrm>
            <a:off x="900430" y="3361611"/>
            <a:ext cx="7203440" cy="3184684"/>
          </a:xfrm>
          <a:noFill/>
          <a:ln/>
        </p:spPr>
        <p:txBody>
          <a:bodyPr/>
          <a:lstStyle/>
          <a:p>
            <a:r>
              <a:rPr lang="en-US" smtClean="0">
                <a:latin typeface="Arial" pitchFamily="34" charset="0"/>
              </a:rPr>
              <a:t>How would you do it?  Start with a plan.  My latest book is </a:t>
            </a:r>
            <a:r>
              <a:rPr lang="en-US" i="1" smtClean="0">
                <a:latin typeface="Arial" pitchFamily="34" charset="0"/>
              </a:rPr>
              <a:t>The Bare Bones Biz Plan.</a:t>
            </a:r>
            <a:r>
              <a:rPr lang="en-US" smtClean="0">
                <a:latin typeface="Arial" pitchFamily="34" charset="0"/>
              </a:rPr>
              <a:t>  In this book, I wrote down the few things that, if done on a consistent basis, would make all the difference to your business success.  I am proud of this book.  It is a sound, simple approach to putting a winning business plan together and for holding yourself accountable for getting it done.  </a:t>
            </a:r>
          </a:p>
          <a:p>
            <a:r>
              <a:rPr lang="en-US" smtClean="0">
                <a:latin typeface="Arial" pitchFamily="34" charset="0"/>
              </a:rPr>
              <a:t>Now, if you have a plan already, use it.  Dust off the one you showed to the bank 100 years ago and start with that.  If you don’t have a plan, try this:  </a:t>
            </a:r>
          </a:p>
          <a:p>
            <a:r>
              <a:rPr lang="en-US" smtClean="0">
                <a:latin typeface="Arial" pitchFamily="34" charset="0"/>
              </a:rPr>
              <a:t>Get a three ring binder.  You can get a nice leather one at Office Depot for about 30 bucks.  Or, use one of your kids’ sixth grade leftovers.  Make sure it is in nice, clean condition.  Your best work is going in it.  This Binder is going to house your Business Plan.  Call it your Biz Plan Binder. </a:t>
            </a:r>
          </a:p>
          <a:p>
            <a:r>
              <a:rPr lang="en-US" smtClean="0">
                <a:latin typeface="Arial" pitchFamily="34" charset="0"/>
              </a:rPr>
              <a:t>Get at set of tabs that fit into your Biz Plan Binder.  Get the customizable, write-on kind with 8 tabs in the set.  Tab up your Binder like this…</a:t>
            </a:r>
          </a:p>
          <a:p>
            <a:r>
              <a:rPr lang="en-US" b="1" smtClean="0">
                <a:latin typeface="Arial" pitchFamily="34" charset="0"/>
              </a:rPr>
              <a:t>Setting Sight</a:t>
            </a:r>
            <a:r>
              <a:rPr lang="en-US" smtClean="0">
                <a:latin typeface="Arial" pitchFamily="34" charset="0"/>
              </a:rPr>
              <a:t> – What does it look like when you're done?  How much in Sales?  How many employees?  Number of customers served?  What services will you offer?  What will you do different and better from the competition?  This tab of your Biz Plan Binder houses the pages that describe your ideal business, your target market, your goals and how this business serves you, your family, your team and your customers.  </a:t>
            </a:r>
            <a:endParaRPr lang="en-US" b="1" smtClean="0">
              <a:latin typeface="Arial" pitchFamily="34" charset="0"/>
            </a:endParaRPr>
          </a:p>
          <a:p>
            <a:r>
              <a:rPr lang="en-US" b="1" smtClean="0">
                <a:latin typeface="Arial" pitchFamily="34" charset="0"/>
              </a:rPr>
              <a:t>Building the Team</a:t>
            </a:r>
            <a:r>
              <a:rPr lang="en-US" smtClean="0">
                <a:latin typeface="Arial" pitchFamily="34" charset="0"/>
              </a:rPr>
              <a:t> – Who does what?  Why, how and when?  Use this section of your Biz Plan Binder to store your Organizational Chart and Position Descriptions.  Keep your recruiting activities organized here.  </a:t>
            </a:r>
            <a:endParaRPr lang="en-US" b="1" smtClean="0">
              <a:latin typeface="Arial" pitchFamily="34" charset="0"/>
            </a:endParaRPr>
          </a:p>
          <a:p>
            <a:r>
              <a:rPr lang="en-US" b="1" smtClean="0">
                <a:latin typeface="Arial" pitchFamily="34" charset="0"/>
              </a:rPr>
              <a:t>Making Money</a:t>
            </a:r>
            <a:r>
              <a:rPr lang="en-US" smtClean="0">
                <a:latin typeface="Arial" pitchFamily="34" charset="0"/>
              </a:rPr>
              <a:t> – Keep a current copy of your financials in this section.  Are your books a mess?  Craft an action plan for getting to KFP – a KNOWN Financial Position.  Build a Budget and set Goals, in $$s and %s for Sales and Expenses at your new and improved company.  Get REAL about your selling price.  Crunch the numbers…and commit to implementing higher prices.  Which leads us to…</a:t>
            </a:r>
          </a:p>
          <a:p>
            <a:r>
              <a:rPr lang="en-US" smtClean="0">
                <a:latin typeface="Arial" pitchFamily="34" charset="0"/>
              </a:rPr>
              <a:t>.     </a:t>
            </a:r>
            <a:endParaRPr lang="en-US" b="1" smtClean="0">
              <a:latin typeface="Arial" pitchFamily="34" charset="0"/>
            </a:endParaRPr>
          </a:p>
          <a:p>
            <a:r>
              <a:rPr lang="en-US" b="1" smtClean="0">
                <a:latin typeface="Arial" pitchFamily="34" charset="0"/>
              </a:rPr>
              <a:t>Getting it Sold </a:t>
            </a:r>
            <a:r>
              <a:rPr lang="en-US" smtClean="0">
                <a:latin typeface="Arial" pitchFamily="34" charset="0"/>
              </a:rPr>
              <a:t>–  If you are going to charge more (and, face it, cutting costs won’t make up for years of financial losses) you are going to have to BE more…be faster, nicer, cleaner, more organized, professional,  timely and loving.  And, you will need to discover better ways to communicate the value of your service to customers and prospective customers.  Craft an action plan for improving your sales skills.  Store your marketing plan under this tab in your Biz Plan Binder.  </a:t>
            </a:r>
          </a:p>
          <a:p>
            <a:r>
              <a:rPr lang="en-US" smtClean="0">
                <a:latin typeface="Arial" pitchFamily="34" charset="0"/>
              </a:rPr>
              <a:t>  </a:t>
            </a:r>
            <a:endParaRPr lang="en-US" b="1" smtClean="0">
              <a:latin typeface="Arial" pitchFamily="34" charset="0"/>
            </a:endParaRPr>
          </a:p>
          <a:p>
            <a:r>
              <a:rPr lang="en-US" b="1" smtClean="0">
                <a:latin typeface="Arial" pitchFamily="34" charset="0"/>
              </a:rPr>
              <a:t>Getting it Done</a:t>
            </a:r>
            <a:r>
              <a:rPr lang="en-US" smtClean="0">
                <a:latin typeface="Arial" pitchFamily="34" charset="0"/>
              </a:rPr>
              <a:t> – As you develop your procedures, sure-fire systems for delivering on your promises, store copies of your procedures under this tab.  Create a Top Projects list and assign projects to Team members.  Be sure to include the due dates.  Note the employees who rise to the 7 day Extreme Makeover Challenge.  These are folks you want on your team.  </a:t>
            </a:r>
            <a:endParaRPr lang="en-US" b="1" smtClean="0">
              <a:latin typeface="Arial" pitchFamily="34" charset="0"/>
            </a:endParaRPr>
          </a:p>
          <a:p>
            <a:r>
              <a:rPr lang="en-US" b="1" smtClean="0">
                <a:latin typeface="Arial" pitchFamily="34" charset="0"/>
              </a:rPr>
              <a:t>Making Sure</a:t>
            </a:r>
            <a:r>
              <a:rPr lang="en-US" smtClean="0">
                <a:latin typeface="Arial" pitchFamily="34" charset="0"/>
              </a:rPr>
              <a:t> – Are you on the right track?  Are you delivering what people want?  Is this working?  Ride along with your field team.  Sit side by side with your inside team.  Ask your customers to give you feedback…what’s working, what needs to be madeover?  Organize your Making Sure activities in this tab of your Biz Plan Binder.  </a:t>
            </a:r>
          </a:p>
          <a:p>
            <a:r>
              <a:rPr lang="en-US" smtClean="0">
                <a:latin typeface="Arial" pitchFamily="34" charset="0"/>
              </a:rPr>
              <a:t>(Sure, you could keep all this information on your computer.  Do it!  However, a nice, printed, portable Biz Plan Binder is helpful for showing others where you are going and how you are going to get there.  </a:t>
            </a:r>
          </a:p>
          <a:p>
            <a:r>
              <a:rPr lang="en-US" smtClean="0">
                <a:latin typeface="Arial" pitchFamily="34" charset="0"/>
              </a:rPr>
              <a:t>Also, feel free to “plus” my suggestions.  These tabs are one way to organize your plan.  Got another approach?  Terrific.  Use it!)  </a:t>
            </a:r>
          </a:p>
          <a:p>
            <a:r>
              <a:rPr lang="en-US" smtClean="0">
                <a:latin typeface="Arial" pitchFamily="34" charset="0"/>
              </a:rPr>
              <a:t>The two additional tabs can be used for the Master To Do List and your Journal.</a:t>
            </a:r>
          </a:p>
          <a:p>
            <a:r>
              <a:rPr lang="en-US" smtClean="0">
                <a:latin typeface="Arial" pitchFamily="34" charset="0"/>
              </a:rPr>
              <a:t> </a:t>
            </a:r>
            <a:endParaRPr lang="en-US" b="1" smtClean="0">
              <a:latin typeface="Arial" pitchFamily="34" charset="0"/>
            </a:endParaRPr>
          </a:p>
          <a:p>
            <a:r>
              <a:rPr lang="en-US" b="1" smtClean="0">
                <a:latin typeface="Arial" pitchFamily="34" charset="0"/>
              </a:rPr>
              <a:t>The Master To Do List – </a:t>
            </a:r>
            <a:r>
              <a:rPr lang="en-US" smtClean="0">
                <a:latin typeface="Arial" pitchFamily="34" charset="0"/>
              </a:rPr>
              <a:t>You are going to have lots of great ideas for your business.  However, you can’t do everything all at once.  You will learn to prioritize your ideas and focus your energy on the things that will have the most impact on your business success.  When you, or a team member, have a good idea, or think of something that needs to be done, a “to do”…jot it down on the Master To Do List.   </a:t>
            </a:r>
          </a:p>
          <a:p>
            <a:r>
              <a:rPr lang="en-US" smtClean="0">
                <a:latin typeface="Arial" pitchFamily="34" charset="0"/>
              </a:rPr>
              <a:t> </a:t>
            </a:r>
            <a:endParaRPr lang="en-US" b="1" smtClean="0">
              <a:latin typeface="Arial" pitchFamily="34" charset="0"/>
            </a:endParaRPr>
          </a:p>
          <a:p>
            <a:r>
              <a:rPr lang="en-US" b="1" smtClean="0">
                <a:latin typeface="Arial" pitchFamily="34" charset="0"/>
              </a:rPr>
              <a:t>The Journal – </a:t>
            </a:r>
            <a:r>
              <a:rPr lang="en-US" smtClean="0">
                <a:latin typeface="Arial" pitchFamily="34" charset="0"/>
              </a:rPr>
              <a:t>This is where you write down the story of your business.  You can use a Word document, and type out your thoughts.  Or, insert a few blank pages and store them in the Journal section of your Biz Plan Binder.  Date your entries.  You will learn wonderful lessons as you create and implement your business plan.  Keeping a Journal will help you to remember those lessons, and give you a nice way to pass the lessons along.  </a:t>
            </a:r>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8D02BBEF-F47D-4BFE-9648-D0CEBE887B5C}" type="slidenum">
              <a:rPr lang="en-US" smtClean="0">
                <a:latin typeface="Arial" pitchFamily="34" charset="0"/>
              </a:rPr>
              <a:pPr/>
              <a:t>130</a:t>
            </a:fld>
            <a:endParaRPr lang="en-US" smtClean="0">
              <a:latin typeface="Arial" pitchFamily="34" charset="0"/>
            </a:endParaRPr>
          </a:p>
        </p:txBody>
      </p:sp>
      <p:sp>
        <p:nvSpPr>
          <p:cNvPr id="33795" name="Rectangle 2"/>
          <p:cNvSpPr>
            <a:spLocks noGrp="1" noRot="1" noChangeAspect="1" noChangeArrowheads="1" noTextEdit="1"/>
          </p:cNvSpPr>
          <p:nvPr>
            <p:ph type="sldImg"/>
          </p:nvPr>
        </p:nvSpPr>
        <p:spPr>
          <a:xfrm>
            <a:off x="2941638" y="530225"/>
            <a:ext cx="3121025" cy="2654300"/>
          </a:xfrm>
          <a:ln/>
        </p:spPr>
      </p:sp>
      <p:sp>
        <p:nvSpPr>
          <p:cNvPr id="33796" name="Rectangle 3"/>
          <p:cNvSpPr>
            <a:spLocks noGrp="1" noChangeArrowheads="1"/>
          </p:cNvSpPr>
          <p:nvPr>
            <p:ph type="body" idx="1"/>
          </p:nvPr>
        </p:nvSpPr>
        <p:spPr>
          <a:xfrm>
            <a:off x="900430" y="3361611"/>
            <a:ext cx="7203440" cy="3184684"/>
          </a:xfrm>
          <a:noFill/>
          <a:ln/>
        </p:spPr>
        <p:txBody>
          <a:bodyPr/>
          <a:lstStyle/>
          <a:p>
            <a:endParaRPr lang="en-US" smtClean="0">
              <a:latin typeface="Arial" pitchFamily="34" charset="0"/>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07CA7D68-980C-4A10-8FD8-85F8E98EC6B9}" type="slidenum">
              <a:rPr lang="en-US" smtClean="0">
                <a:latin typeface="Arial" pitchFamily="34" charset="0"/>
              </a:rPr>
              <a:pPr/>
              <a:t>131</a:t>
            </a:fld>
            <a:endParaRPr lang="en-US" smtClean="0">
              <a:latin typeface="Arial" pitchFamily="34" charset="0"/>
            </a:endParaRPr>
          </a:p>
        </p:txBody>
      </p:sp>
      <p:sp>
        <p:nvSpPr>
          <p:cNvPr id="35843" name="Rectangle 2"/>
          <p:cNvSpPr>
            <a:spLocks noGrp="1" noRot="1" noChangeAspect="1" noChangeArrowheads="1" noTextEdit="1"/>
          </p:cNvSpPr>
          <p:nvPr>
            <p:ph type="sldImg"/>
          </p:nvPr>
        </p:nvSpPr>
        <p:spPr>
          <a:xfrm>
            <a:off x="2941638" y="530225"/>
            <a:ext cx="3121025" cy="2654300"/>
          </a:xfrm>
          <a:ln/>
        </p:spPr>
      </p:sp>
      <p:sp>
        <p:nvSpPr>
          <p:cNvPr id="35844" name="Rectangle 3"/>
          <p:cNvSpPr>
            <a:spLocks noGrp="1" noChangeArrowheads="1"/>
          </p:cNvSpPr>
          <p:nvPr>
            <p:ph type="body" idx="1"/>
          </p:nvPr>
        </p:nvSpPr>
        <p:spPr>
          <a:xfrm>
            <a:off x="900430" y="3361611"/>
            <a:ext cx="7203440" cy="3184684"/>
          </a:xfrm>
          <a:noFill/>
          <a:ln/>
        </p:spPr>
        <p:txBody>
          <a:bodyPr/>
          <a:lstStyle/>
          <a:p>
            <a:endParaRPr lang="en-US"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061AC22D-B993-4481-A1AF-E7204A8BC858}" type="slidenum">
              <a:rPr lang="en-US" smtClean="0"/>
              <a:pPr/>
              <a:t>14</a:t>
            </a:fld>
            <a:endParaRPr lang="en-US" smtClean="0"/>
          </a:p>
        </p:txBody>
      </p:sp>
      <p:sp>
        <p:nvSpPr>
          <p:cNvPr id="77827" name="Rectangle 2"/>
          <p:cNvSpPr>
            <a:spLocks noGrp="1" noRot="1" noChangeAspect="1" noChangeArrowheads="1" noTextEdit="1"/>
          </p:cNvSpPr>
          <p:nvPr>
            <p:ph type="sldImg"/>
          </p:nvPr>
        </p:nvSpPr>
        <p:spPr>
          <a:xfrm>
            <a:off x="2895600" y="523875"/>
            <a:ext cx="3146425" cy="2674938"/>
          </a:xfrm>
          <a:ln/>
        </p:spPr>
      </p:sp>
      <p:sp>
        <p:nvSpPr>
          <p:cNvPr id="7782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p:spPr>
        <p:txBody>
          <a:bodyPr/>
          <a:lstStyle/>
          <a:p>
            <a:endParaRPr lang="en-US" smtClean="0">
              <a:latin typeface="Arial" pitchFamily="34" charset="0"/>
            </a:endParaRPr>
          </a:p>
        </p:txBody>
      </p:sp>
      <p:sp>
        <p:nvSpPr>
          <p:cNvPr id="36868" name="Slide Number Placeholder 3"/>
          <p:cNvSpPr>
            <a:spLocks noGrp="1"/>
          </p:cNvSpPr>
          <p:nvPr>
            <p:ph type="sldNum" sz="quarter" idx="5"/>
          </p:nvPr>
        </p:nvSpPr>
        <p:spPr>
          <a:noFill/>
        </p:spPr>
        <p:txBody>
          <a:bodyPr/>
          <a:lstStyle/>
          <a:p>
            <a:fld id="{8E4FDBA9-1051-4FC5-9701-03E0BBC49E11}" type="slidenum">
              <a:rPr lang="en-US" smtClean="0">
                <a:latin typeface="Arial" pitchFamily="34" charset="0"/>
              </a:rPr>
              <a:pPr/>
              <a:t>132</a:t>
            </a:fld>
            <a:endParaRPr lang="en-US" smtClean="0">
              <a:latin typeface="Arial" pitchFamily="34" charset="0"/>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C3E0CE89-AA57-4CEC-8FAE-D34701FF04D1}" type="slidenum">
              <a:rPr lang="en-US" smtClean="0">
                <a:latin typeface="Arial" pitchFamily="34" charset="0"/>
              </a:rPr>
              <a:pPr/>
              <a:t>133</a:t>
            </a:fld>
            <a:endParaRPr lang="en-US" smtClean="0">
              <a:latin typeface="Arial" pitchFamily="34" charset="0"/>
            </a:endParaRPr>
          </a:p>
        </p:txBody>
      </p:sp>
      <p:sp>
        <p:nvSpPr>
          <p:cNvPr id="37891" name="Rectangle 2"/>
          <p:cNvSpPr>
            <a:spLocks noGrp="1" noRot="1" noChangeAspect="1" noChangeArrowheads="1" noTextEdit="1"/>
          </p:cNvSpPr>
          <p:nvPr>
            <p:ph type="sldImg"/>
          </p:nvPr>
        </p:nvSpPr>
        <p:spPr>
          <a:xfrm>
            <a:off x="2941638" y="530225"/>
            <a:ext cx="3121025" cy="2654300"/>
          </a:xfrm>
          <a:ln/>
        </p:spPr>
      </p:sp>
      <p:sp>
        <p:nvSpPr>
          <p:cNvPr id="37892" name="Rectangle 3"/>
          <p:cNvSpPr>
            <a:spLocks noGrp="1" noChangeArrowheads="1"/>
          </p:cNvSpPr>
          <p:nvPr>
            <p:ph type="body" idx="1"/>
          </p:nvPr>
        </p:nvSpPr>
        <p:spPr>
          <a:xfrm>
            <a:off x="1201088" y="3361611"/>
            <a:ext cx="6602125" cy="3184684"/>
          </a:xfrm>
          <a:noFill/>
          <a:ln/>
        </p:spPr>
        <p:txBody>
          <a:bodyPr/>
          <a:lstStyle/>
          <a:p>
            <a:r>
              <a:rPr lang="en-US" b="1" smtClean="0">
                <a:latin typeface="Arial" pitchFamily="34" charset="0"/>
              </a:rPr>
              <a:t>Overview of the buying process….</a:t>
            </a:r>
            <a:endParaRPr lang="en-US" smtClean="0">
              <a:latin typeface="Arial" pitchFamily="34" charset="0"/>
            </a:endParaRPr>
          </a:p>
          <a:p>
            <a:r>
              <a:rPr lang="en-US" smtClean="0">
                <a:latin typeface="Arial" pitchFamily="34" charset="0"/>
              </a:rPr>
              <a:t>The basic game plan for buying a service company goes like this:</a:t>
            </a:r>
          </a:p>
          <a:p>
            <a:r>
              <a:rPr lang="en-US" smtClean="0">
                <a:latin typeface="Arial" pitchFamily="34" charset="0"/>
              </a:rPr>
              <a:t>Are you ready to buy a company? You define goals for yourself and your company.</a:t>
            </a:r>
          </a:p>
          <a:p>
            <a:r>
              <a:rPr lang="en-US" smtClean="0">
                <a:latin typeface="Arial" pitchFamily="34" charset="0"/>
              </a:rPr>
              <a:t>Is your company ready to buy a company?  You create an action plan for strengthening your company.</a:t>
            </a:r>
          </a:p>
          <a:p>
            <a:r>
              <a:rPr lang="en-US" smtClean="0">
                <a:latin typeface="Arial" pitchFamily="34" charset="0"/>
              </a:rPr>
              <a:t>You determine if you and your company are willing, able and ready to buy a company based on Due Diligence of your own company.</a:t>
            </a:r>
          </a:p>
          <a:p>
            <a:r>
              <a:rPr lang="en-US" smtClean="0">
                <a:latin typeface="Arial" pitchFamily="34" charset="0"/>
              </a:rPr>
              <a:t>You create a template for the kind of company that you are looking for.</a:t>
            </a:r>
          </a:p>
          <a:p>
            <a:r>
              <a:rPr lang="en-US" smtClean="0">
                <a:latin typeface="Arial" pitchFamily="34" charset="0"/>
              </a:rPr>
              <a:t>You assemble a ‘Dream Team’ of professional advisors.</a:t>
            </a:r>
          </a:p>
          <a:p>
            <a:r>
              <a:rPr lang="en-US" smtClean="0">
                <a:latin typeface="Arial" pitchFamily="34" charset="0"/>
              </a:rPr>
              <a:t>You recruit/attract possible candidates for purchase.  </a:t>
            </a:r>
          </a:p>
          <a:p>
            <a:r>
              <a:rPr lang="en-US" smtClean="0">
                <a:latin typeface="Arial" pitchFamily="34" charset="0"/>
              </a:rPr>
              <a:t>Letter of Approach.</a:t>
            </a:r>
          </a:p>
          <a:p>
            <a:r>
              <a:rPr lang="en-US" smtClean="0">
                <a:latin typeface="Arial" pitchFamily="34" charset="0"/>
              </a:rPr>
              <a:t>You set your sights on a company and make your intentions known.</a:t>
            </a:r>
          </a:p>
          <a:p>
            <a:r>
              <a:rPr lang="en-US" smtClean="0">
                <a:latin typeface="Arial" pitchFamily="34" charset="0"/>
              </a:rPr>
              <a:t>Confidentiality Agreement.</a:t>
            </a:r>
          </a:p>
          <a:p>
            <a:r>
              <a:rPr lang="en-US" smtClean="0">
                <a:latin typeface="Arial" pitchFamily="34" charset="0"/>
              </a:rPr>
              <a:t>Request Business Information.</a:t>
            </a:r>
          </a:p>
          <a:p>
            <a:r>
              <a:rPr lang="en-US" smtClean="0">
                <a:latin typeface="Arial" pitchFamily="34" charset="0"/>
              </a:rPr>
              <a:t>You analyze the financial and organization aspects of the company. </a:t>
            </a:r>
          </a:p>
          <a:p>
            <a:r>
              <a:rPr lang="en-US" smtClean="0">
                <a:latin typeface="Arial" pitchFamily="34" charset="0"/>
              </a:rPr>
              <a:t>You analyze the cultural issues of both companies and look at integrating the systems and employees.</a:t>
            </a:r>
          </a:p>
          <a:p>
            <a:r>
              <a:rPr lang="en-US" smtClean="0">
                <a:latin typeface="Arial" pitchFamily="34" charset="0"/>
              </a:rPr>
              <a:t>You come up with the price you are willing to pay – Valuation Formulas.</a:t>
            </a:r>
          </a:p>
          <a:p>
            <a:r>
              <a:rPr lang="en-US" smtClean="0">
                <a:latin typeface="Arial" pitchFamily="34" charset="0"/>
              </a:rPr>
              <a:t>Letter of Intent.</a:t>
            </a:r>
          </a:p>
          <a:p>
            <a:r>
              <a:rPr lang="en-US" smtClean="0">
                <a:latin typeface="Arial" pitchFamily="34" charset="0"/>
              </a:rPr>
              <a:t>The Due Diligence process.</a:t>
            </a:r>
          </a:p>
          <a:p>
            <a:r>
              <a:rPr lang="en-US" smtClean="0">
                <a:latin typeface="Arial" pitchFamily="34" charset="0"/>
              </a:rPr>
              <a:t>Negotiate and revise the agreement.  </a:t>
            </a:r>
          </a:p>
          <a:p>
            <a:r>
              <a:rPr lang="en-US" smtClean="0">
                <a:latin typeface="Arial" pitchFamily="34" charset="0"/>
              </a:rPr>
              <a:t>Acquisition Agreement.  Or you bail on the deal. Yes, or no? </a:t>
            </a:r>
          </a:p>
          <a:p>
            <a:r>
              <a:rPr lang="en-US" smtClean="0">
                <a:latin typeface="Arial" pitchFamily="34" charset="0"/>
              </a:rPr>
              <a:t>Both parties sign the agreement.</a:t>
            </a:r>
          </a:p>
          <a:p>
            <a:r>
              <a:rPr lang="en-US" smtClean="0">
                <a:latin typeface="Arial" pitchFamily="34" charset="0"/>
              </a:rPr>
              <a:t>Conditions to closing are satisfied.</a:t>
            </a:r>
          </a:p>
          <a:p>
            <a:r>
              <a:rPr lang="en-US" smtClean="0">
                <a:latin typeface="Arial" pitchFamily="34" charset="0"/>
              </a:rPr>
              <a:t>Closing.</a:t>
            </a:r>
          </a:p>
          <a:p>
            <a:r>
              <a:rPr lang="en-US" smtClean="0">
                <a:latin typeface="Arial" pitchFamily="34" charset="0"/>
              </a:rPr>
              <a:t>Now what?  Moving forward as a merged company.</a:t>
            </a:r>
            <a:endParaRPr lang="en-US" sz="2000" smtClean="0">
              <a:latin typeface="Arial" pitchFamily="34" charset="0"/>
              <a:cs typeface="Times New Roman" pitchFamily="18" charset="0"/>
            </a:endParaRPr>
          </a:p>
          <a:p>
            <a:endParaRPr lang="en-US" sz="2000" smtClean="0">
              <a:latin typeface="Arial" pitchFamily="34" charset="0"/>
              <a:cs typeface="Times New Roman" pitchFamily="18" charset="0"/>
            </a:endParaRPr>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9E262853-1BCA-466B-88E5-29F4DF58E4CC}" type="slidenum">
              <a:rPr lang="en-US" smtClean="0">
                <a:latin typeface="Arial" pitchFamily="34" charset="0"/>
              </a:rPr>
              <a:pPr/>
              <a:t>134</a:t>
            </a:fld>
            <a:endParaRPr lang="en-US" smtClean="0">
              <a:latin typeface="Arial" pitchFamily="34"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a:lnSpc>
                <a:spcPct val="80000"/>
              </a:lnSpc>
            </a:pPr>
            <a:r>
              <a:rPr lang="en-US" sz="800" b="1" smtClean="0">
                <a:latin typeface="Arial" pitchFamily="34" charset="0"/>
              </a:rPr>
              <a:t>Due Diligence Checklist </a:t>
            </a:r>
          </a:p>
          <a:p>
            <a:pPr>
              <a:lnSpc>
                <a:spcPct val="80000"/>
              </a:lnSpc>
            </a:pPr>
            <a:r>
              <a:rPr lang="en-US" sz="800" smtClean="0">
                <a:latin typeface="Arial" pitchFamily="34" charset="0"/>
              </a:rPr>
              <a:t>This process can be an excellent opportunity to improve the health of your company financially </a:t>
            </a:r>
            <a:r>
              <a:rPr lang="en-US" sz="800" i="1" smtClean="0">
                <a:latin typeface="Arial" pitchFamily="34" charset="0"/>
              </a:rPr>
              <a:t>and culturally.</a:t>
            </a:r>
            <a:r>
              <a:rPr lang="en-US" sz="800" smtClean="0">
                <a:latin typeface="Arial" pitchFamily="34" charset="0"/>
              </a:rPr>
              <a:t>  Clearly communicate that you want to know what the real story is.  Now is the time to uncover problems, not sweep them under the carpet.  If you can look at this information objectively, you will be able to resolve the problems.  Empowering your people to be brutally honest and forthright about this process will greatly increase trust levels at your company.</a:t>
            </a:r>
          </a:p>
          <a:p>
            <a:pPr>
              <a:lnSpc>
                <a:spcPct val="80000"/>
              </a:lnSpc>
            </a:pPr>
            <a:r>
              <a:rPr lang="en-US" sz="800" smtClean="0">
                <a:latin typeface="Arial" pitchFamily="34" charset="0"/>
              </a:rPr>
              <a:t>Assemble as much relevant data as you can for each item listed.</a:t>
            </a:r>
          </a:p>
          <a:p>
            <a:pPr>
              <a:lnSpc>
                <a:spcPct val="80000"/>
              </a:lnSpc>
            </a:pPr>
            <a:r>
              <a:rPr lang="en-US" sz="800" smtClean="0">
                <a:latin typeface="Arial" pitchFamily="34" charset="0"/>
              </a:rPr>
              <a:t>Detailed and current business plan</a:t>
            </a:r>
          </a:p>
          <a:p>
            <a:pPr>
              <a:lnSpc>
                <a:spcPct val="80000"/>
              </a:lnSpc>
            </a:pPr>
            <a:r>
              <a:rPr lang="en-US" sz="800" smtClean="0">
                <a:latin typeface="Arial" pitchFamily="34" charset="0"/>
              </a:rPr>
              <a:t>	History of the company</a:t>
            </a:r>
          </a:p>
          <a:p>
            <a:pPr>
              <a:lnSpc>
                <a:spcPct val="80000"/>
              </a:lnSpc>
            </a:pPr>
            <a:r>
              <a:rPr lang="en-US" sz="800" smtClean="0">
                <a:latin typeface="Arial" pitchFamily="34" charset="0"/>
              </a:rPr>
              <a:t>	Identify owners, family members, key employees</a:t>
            </a:r>
          </a:p>
          <a:p>
            <a:pPr>
              <a:lnSpc>
                <a:spcPct val="80000"/>
              </a:lnSpc>
            </a:pPr>
            <a:r>
              <a:rPr lang="en-US" sz="800" smtClean="0">
                <a:latin typeface="Arial" pitchFamily="34" charset="0"/>
              </a:rPr>
              <a:t>	Strategic plans </a:t>
            </a:r>
          </a:p>
          <a:p>
            <a:pPr>
              <a:lnSpc>
                <a:spcPct val="80000"/>
              </a:lnSpc>
            </a:pPr>
            <a:r>
              <a:rPr lang="en-US" sz="800" smtClean="0">
                <a:latin typeface="Arial" pitchFamily="34" charset="0"/>
              </a:rPr>
              <a:t>Operating, maintenance and capital expenditure budgets</a:t>
            </a:r>
          </a:p>
          <a:p>
            <a:pPr>
              <a:lnSpc>
                <a:spcPct val="80000"/>
              </a:lnSpc>
            </a:pPr>
            <a:r>
              <a:rPr lang="en-US" sz="800" smtClean="0">
                <a:latin typeface="Arial" pitchFamily="34" charset="0"/>
              </a:rPr>
              <a:t>Complete marketing plans </a:t>
            </a:r>
          </a:p>
          <a:p>
            <a:pPr>
              <a:lnSpc>
                <a:spcPct val="80000"/>
              </a:lnSpc>
            </a:pPr>
            <a:r>
              <a:rPr lang="en-US" sz="800" smtClean="0">
                <a:latin typeface="Arial" pitchFamily="34" charset="0"/>
              </a:rPr>
              <a:t>List 3 top competitors and their location</a:t>
            </a:r>
          </a:p>
          <a:p>
            <a:pPr>
              <a:lnSpc>
                <a:spcPct val="80000"/>
              </a:lnSpc>
            </a:pPr>
            <a:r>
              <a:rPr lang="en-US" sz="800" smtClean="0">
                <a:latin typeface="Arial" pitchFamily="34" charset="0"/>
              </a:rPr>
              <a:t>Any reports prepared by consultants or external accountants on your company</a:t>
            </a:r>
          </a:p>
          <a:p>
            <a:pPr>
              <a:lnSpc>
                <a:spcPct val="80000"/>
              </a:lnSpc>
            </a:pPr>
            <a:r>
              <a:rPr lang="en-US" sz="800" smtClean="0">
                <a:latin typeface="Arial" pitchFamily="34" charset="0"/>
              </a:rPr>
              <a:t>Operations manual</a:t>
            </a:r>
          </a:p>
          <a:p>
            <a:pPr>
              <a:lnSpc>
                <a:spcPct val="80000"/>
              </a:lnSpc>
            </a:pPr>
            <a:r>
              <a:rPr lang="en-US" sz="800" smtClean="0">
                <a:latin typeface="Arial" pitchFamily="34" charset="0"/>
              </a:rPr>
              <a:t>	</a:t>
            </a:r>
          </a:p>
          <a:p>
            <a:pPr>
              <a:lnSpc>
                <a:spcPct val="80000"/>
              </a:lnSpc>
            </a:pPr>
            <a:r>
              <a:rPr lang="en-US" sz="800" smtClean="0">
                <a:latin typeface="Arial" pitchFamily="34" charset="0"/>
              </a:rPr>
              <a:t>	Organization chart</a:t>
            </a:r>
          </a:p>
          <a:p>
            <a:pPr>
              <a:lnSpc>
                <a:spcPct val="80000"/>
              </a:lnSpc>
            </a:pPr>
            <a:r>
              <a:rPr lang="en-US" sz="800" smtClean="0">
                <a:latin typeface="Arial" pitchFamily="34" charset="0"/>
              </a:rPr>
              <a:t>	Job descriptions</a:t>
            </a:r>
          </a:p>
          <a:p>
            <a:pPr>
              <a:lnSpc>
                <a:spcPct val="80000"/>
              </a:lnSpc>
            </a:pPr>
            <a:r>
              <a:rPr lang="en-US" sz="800" smtClean="0">
                <a:latin typeface="Arial" pitchFamily="34" charset="0"/>
              </a:rPr>
              <a:t>	Current list of employees of officers</a:t>
            </a:r>
          </a:p>
          <a:p>
            <a:pPr>
              <a:lnSpc>
                <a:spcPct val="80000"/>
              </a:lnSpc>
            </a:pPr>
            <a:r>
              <a:rPr lang="en-US" sz="800" smtClean="0">
                <a:latin typeface="Arial" pitchFamily="34" charset="0"/>
              </a:rPr>
              <a:t>	Copies of current licenses</a:t>
            </a:r>
          </a:p>
          <a:p>
            <a:pPr>
              <a:lnSpc>
                <a:spcPct val="80000"/>
              </a:lnSpc>
            </a:pPr>
            <a:r>
              <a:rPr lang="en-US" sz="800" smtClean="0">
                <a:latin typeface="Arial" pitchFamily="34" charset="0"/>
              </a:rPr>
              <a:t>	Salaries, wages and benefits</a:t>
            </a:r>
          </a:p>
          <a:p>
            <a:pPr>
              <a:lnSpc>
                <a:spcPct val="80000"/>
              </a:lnSpc>
            </a:pPr>
            <a:r>
              <a:rPr lang="en-US" sz="800" smtClean="0">
                <a:latin typeface="Arial" pitchFamily="34" charset="0"/>
              </a:rPr>
              <a:t>	Detailed descriptions of officers’ and key employees’ perks </a:t>
            </a:r>
          </a:p>
          <a:p>
            <a:pPr>
              <a:lnSpc>
                <a:spcPct val="80000"/>
              </a:lnSpc>
            </a:pPr>
            <a:r>
              <a:rPr lang="en-US" sz="800" smtClean="0">
                <a:latin typeface="Arial" pitchFamily="34" charset="0"/>
              </a:rPr>
              <a:t>	Bonus and commission schedules</a:t>
            </a:r>
          </a:p>
          <a:p>
            <a:pPr>
              <a:lnSpc>
                <a:spcPct val="80000"/>
              </a:lnSpc>
            </a:pPr>
            <a:r>
              <a:rPr lang="en-US" sz="800" smtClean="0">
                <a:latin typeface="Arial" pitchFamily="34" charset="0"/>
              </a:rPr>
              <a:t>	Detailed listing of profit sharing, pension, retirement plans</a:t>
            </a:r>
          </a:p>
          <a:p>
            <a:pPr>
              <a:lnSpc>
                <a:spcPct val="80000"/>
              </a:lnSpc>
            </a:pPr>
            <a:r>
              <a:rPr lang="en-US" sz="800" smtClean="0">
                <a:latin typeface="Arial" pitchFamily="34" charset="0"/>
              </a:rPr>
              <a:t>Copies of marketing materials, including yellow page ads, TV commercials and radio spots.</a:t>
            </a:r>
          </a:p>
          <a:p>
            <a:pPr>
              <a:lnSpc>
                <a:spcPct val="80000"/>
              </a:lnSpc>
            </a:pPr>
            <a:r>
              <a:rPr lang="en-US" sz="800" smtClean="0">
                <a:latin typeface="Arial" pitchFamily="34" charset="0"/>
              </a:rPr>
              <a:t>Complete description of how all data ends up in the General Ledger accounting system</a:t>
            </a:r>
          </a:p>
          <a:p>
            <a:pPr>
              <a:lnSpc>
                <a:spcPct val="80000"/>
              </a:lnSpc>
            </a:pPr>
            <a:r>
              <a:rPr lang="en-US" sz="800" smtClean="0">
                <a:latin typeface="Arial" pitchFamily="34" charset="0"/>
              </a:rPr>
              <a:t>All policies and procedures</a:t>
            </a:r>
          </a:p>
          <a:p>
            <a:pPr>
              <a:lnSpc>
                <a:spcPct val="80000"/>
              </a:lnSpc>
            </a:pPr>
            <a:r>
              <a:rPr lang="en-US" sz="800" smtClean="0">
                <a:latin typeface="Arial" pitchFamily="34" charset="0"/>
              </a:rPr>
              <a:t>All formal training materials and documentation</a:t>
            </a:r>
          </a:p>
          <a:p>
            <a:pPr>
              <a:lnSpc>
                <a:spcPct val="80000"/>
              </a:lnSpc>
            </a:pPr>
            <a:r>
              <a:rPr lang="en-US" sz="800" smtClean="0">
                <a:latin typeface="Arial" pitchFamily="34" charset="0"/>
              </a:rPr>
              <a:t>Procedural checklists for all positions</a:t>
            </a:r>
          </a:p>
          <a:p>
            <a:pPr>
              <a:lnSpc>
                <a:spcPct val="80000"/>
              </a:lnSpc>
            </a:pPr>
            <a:r>
              <a:rPr lang="en-US" sz="800" smtClean="0">
                <a:latin typeface="Arial" pitchFamily="34" charset="0"/>
              </a:rPr>
              <a:t>	</a:t>
            </a:r>
          </a:p>
          <a:p>
            <a:pPr>
              <a:lnSpc>
                <a:spcPct val="80000"/>
              </a:lnSpc>
            </a:pPr>
            <a:r>
              <a:rPr lang="en-US" sz="800" smtClean="0">
                <a:latin typeface="Arial" pitchFamily="34" charset="0"/>
              </a:rPr>
              <a:t>Financial Reports for the last five years.</a:t>
            </a:r>
          </a:p>
          <a:p>
            <a:pPr>
              <a:lnSpc>
                <a:spcPct val="80000"/>
              </a:lnSpc>
            </a:pPr>
            <a:r>
              <a:rPr lang="en-US" sz="800" smtClean="0">
                <a:latin typeface="Arial" pitchFamily="34" charset="0"/>
              </a:rPr>
              <a:t>	Balance Sheets</a:t>
            </a:r>
          </a:p>
          <a:p>
            <a:pPr>
              <a:lnSpc>
                <a:spcPct val="80000"/>
              </a:lnSpc>
            </a:pPr>
            <a:r>
              <a:rPr lang="en-US" sz="800" smtClean="0">
                <a:latin typeface="Arial" pitchFamily="34" charset="0"/>
              </a:rPr>
              <a:t>	General Ledger Journals</a:t>
            </a:r>
          </a:p>
          <a:p>
            <a:pPr>
              <a:lnSpc>
                <a:spcPct val="80000"/>
              </a:lnSpc>
            </a:pPr>
            <a:r>
              <a:rPr lang="en-US" sz="800" smtClean="0">
                <a:latin typeface="Arial" pitchFamily="34" charset="0"/>
              </a:rPr>
              <a:t>	Income Statements</a:t>
            </a:r>
          </a:p>
          <a:p>
            <a:pPr>
              <a:lnSpc>
                <a:spcPct val="80000"/>
              </a:lnSpc>
            </a:pPr>
            <a:r>
              <a:rPr lang="en-US" sz="800" smtClean="0">
                <a:latin typeface="Arial" pitchFamily="34" charset="0"/>
              </a:rPr>
              <a:t>	Cash flow reports</a:t>
            </a:r>
          </a:p>
          <a:p>
            <a:pPr>
              <a:lnSpc>
                <a:spcPct val="80000"/>
              </a:lnSpc>
            </a:pPr>
            <a:r>
              <a:rPr lang="en-US" sz="800" smtClean="0">
                <a:latin typeface="Arial" pitchFamily="34" charset="0"/>
              </a:rPr>
              <a:t>	</a:t>
            </a:r>
          </a:p>
          <a:p>
            <a:pPr>
              <a:lnSpc>
                <a:spcPct val="80000"/>
              </a:lnSpc>
            </a:pPr>
            <a:r>
              <a:rPr lang="en-US" sz="800" smtClean="0">
                <a:latin typeface="Arial" pitchFamily="34" charset="0"/>
              </a:rPr>
              <a:t>Break down all information per department, or service line.</a:t>
            </a:r>
          </a:p>
          <a:p>
            <a:pPr>
              <a:lnSpc>
                <a:spcPct val="80000"/>
              </a:lnSpc>
            </a:pPr>
            <a:r>
              <a:rPr lang="en-US" sz="800" smtClean="0">
                <a:latin typeface="Arial" pitchFamily="34" charset="0"/>
              </a:rPr>
              <a:t>	</a:t>
            </a:r>
          </a:p>
          <a:p>
            <a:pPr>
              <a:lnSpc>
                <a:spcPct val="80000"/>
              </a:lnSpc>
            </a:pPr>
            <a:r>
              <a:rPr lang="en-US" sz="800" smtClean="0">
                <a:latin typeface="Arial" pitchFamily="34" charset="0"/>
              </a:rPr>
              <a:t>Summary of bank accounts and balances, as of most current month end.</a:t>
            </a:r>
          </a:p>
          <a:p>
            <a:pPr>
              <a:lnSpc>
                <a:spcPct val="80000"/>
              </a:lnSpc>
            </a:pPr>
            <a:r>
              <a:rPr lang="en-US" sz="800" smtClean="0">
                <a:latin typeface="Arial" pitchFamily="34" charset="0"/>
              </a:rPr>
              <a:t>Detailed accounting of pension, retirement, profit-sharing programs</a:t>
            </a:r>
          </a:p>
          <a:p>
            <a:pPr>
              <a:lnSpc>
                <a:spcPct val="80000"/>
              </a:lnSpc>
            </a:pPr>
            <a:r>
              <a:rPr lang="en-US" sz="800" smtClean="0">
                <a:latin typeface="Arial" pitchFamily="34" charset="0"/>
              </a:rPr>
              <a:t>Transaction details for all significant and/or on-going projects. </a:t>
            </a:r>
          </a:p>
          <a:p>
            <a:pPr>
              <a:lnSpc>
                <a:spcPct val="80000"/>
              </a:lnSpc>
            </a:pPr>
            <a:r>
              <a:rPr lang="en-US" sz="800" smtClean="0">
                <a:latin typeface="Arial" pitchFamily="34" charset="0"/>
              </a:rPr>
              <a:t>Transaction details for any previous business merger activities.</a:t>
            </a:r>
          </a:p>
          <a:p>
            <a:pPr>
              <a:lnSpc>
                <a:spcPct val="80000"/>
              </a:lnSpc>
            </a:pPr>
            <a:r>
              <a:rPr lang="en-US" sz="800" smtClean="0">
                <a:latin typeface="Arial" pitchFamily="34" charset="0"/>
              </a:rPr>
              <a:t>Summary of any unusual or non-recurring items that affected financial performance for the last five years and year to date. </a:t>
            </a:r>
          </a:p>
          <a:p>
            <a:pPr>
              <a:lnSpc>
                <a:spcPct val="80000"/>
              </a:lnSpc>
            </a:pPr>
            <a:r>
              <a:rPr lang="en-US" sz="800" smtClean="0">
                <a:latin typeface="Arial" pitchFamily="34" charset="0"/>
              </a:rPr>
              <a:t>Detailed Income and Expense Analysis	</a:t>
            </a:r>
          </a:p>
          <a:p>
            <a:pPr>
              <a:lnSpc>
                <a:spcPct val="80000"/>
              </a:lnSpc>
            </a:pPr>
            <a:r>
              <a:rPr lang="en-US" sz="800" smtClean="0">
                <a:latin typeface="Arial" pitchFamily="34" charset="0"/>
              </a:rPr>
              <a:t>	Selling price structure and justification</a:t>
            </a:r>
          </a:p>
          <a:p>
            <a:pPr>
              <a:lnSpc>
                <a:spcPct val="80000"/>
              </a:lnSpc>
            </a:pPr>
            <a:r>
              <a:rPr lang="en-US" sz="800" smtClean="0">
                <a:latin typeface="Arial" pitchFamily="34" charset="0"/>
              </a:rPr>
              <a:t>	Billable hour totals, per tech, for the last 5 years</a:t>
            </a:r>
          </a:p>
          <a:p>
            <a:pPr>
              <a:lnSpc>
                <a:spcPct val="80000"/>
              </a:lnSpc>
            </a:pPr>
            <a:r>
              <a:rPr lang="en-US" sz="800" smtClean="0">
                <a:latin typeface="Arial" pitchFamily="34" charset="0"/>
              </a:rPr>
              <a:t>	Analysis of service agreements, and warranty programs – income and expenses</a:t>
            </a:r>
          </a:p>
          <a:p>
            <a:pPr>
              <a:lnSpc>
                <a:spcPct val="80000"/>
              </a:lnSpc>
            </a:pPr>
            <a:r>
              <a:rPr lang="en-US" sz="800" smtClean="0">
                <a:latin typeface="Arial" pitchFamily="34" charset="0"/>
              </a:rPr>
              <a:t>	Payroll reports for all officers and employees</a:t>
            </a:r>
          </a:p>
          <a:p>
            <a:pPr>
              <a:lnSpc>
                <a:spcPct val="80000"/>
              </a:lnSpc>
            </a:pPr>
            <a:r>
              <a:rPr lang="en-US" sz="800" smtClean="0">
                <a:latin typeface="Arial" pitchFamily="34" charset="0"/>
              </a:rPr>
              <a:t>	Analysis of forecasted sales to actual</a:t>
            </a:r>
          </a:p>
          <a:p>
            <a:pPr>
              <a:lnSpc>
                <a:spcPct val="80000"/>
              </a:lnSpc>
            </a:pPr>
            <a:r>
              <a:rPr lang="en-US" sz="800" smtClean="0">
                <a:latin typeface="Arial" pitchFamily="34" charset="0"/>
              </a:rPr>
              <a:t>	Analysis of budgeted expenses to actual</a:t>
            </a:r>
          </a:p>
          <a:p>
            <a:pPr>
              <a:lnSpc>
                <a:spcPct val="80000"/>
              </a:lnSpc>
            </a:pPr>
            <a:r>
              <a:rPr lang="en-US" sz="800" smtClean="0">
                <a:latin typeface="Arial" pitchFamily="34" charset="0"/>
              </a:rPr>
              <a:t>	Analysis of sales, gross profit, net profit for each department</a:t>
            </a:r>
          </a:p>
          <a:p>
            <a:pPr>
              <a:lnSpc>
                <a:spcPct val="80000"/>
              </a:lnSpc>
            </a:pPr>
            <a:r>
              <a:rPr lang="en-US" sz="800" smtClean="0">
                <a:latin typeface="Arial" pitchFamily="34" charset="0"/>
              </a:rPr>
              <a:t>	Analysis of top ten customers’ purchases history</a:t>
            </a:r>
          </a:p>
          <a:p>
            <a:pPr>
              <a:lnSpc>
                <a:spcPct val="80000"/>
              </a:lnSpc>
            </a:pPr>
            <a:r>
              <a:rPr lang="en-US" sz="800" smtClean="0">
                <a:latin typeface="Arial" pitchFamily="34" charset="0"/>
              </a:rPr>
              <a:t>	Names and number of top 5 customers</a:t>
            </a:r>
          </a:p>
          <a:p>
            <a:pPr>
              <a:lnSpc>
                <a:spcPct val="80000"/>
              </a:lnSpc>
            </a:pPr>
            <a:r>
              <a:rPr lang="en-US" sz="800" smtClean="0">
                <a:latin typeface="Arial" pitchFamily="34" charset="0"/>
              </a:rPr>
              <a:t>Aged AR reports</a:t>
            </a:r>
          </a:p>
          <a:p>
            <a:pPr>
              <a:lnSpc>
                <a:spcPct val="80000"/>
              </a:lnSpc>
            </a:pPr>
            <a:r>
              <a:rPr lang="en-US" sz="800" smtClean="0">
                <a:latin typeface="Arial" pitchFamily="34" charset="0"/>
              </a:rPr>
              <a:t>	Analysis of Bad Debt write offs and discounts</a:t>
            </a:r>
          </a:p>
          <a:p>
            <a:pPr>
              <a:lnSpc>
                <a:spcPct val="80000"/>
              </a:lnSpc>
            </a:pPr>
            <a:r>
              <a:rPr lang="en-US" sz="800" smtClean="0">
                <a:latin typeface="Arial" pitchFamily="34" charset="0"/>
              </a:rPr>
              <a:t>	Description of credit and collection policies</a:t>
            </a:r>
          </a:p>
          <a:p>
            <a:pPr>
              <a:lnSpc>
                <a:spcPct val="80000"/>
              </a:lnSpc>
            </a:pPr>
            <a:r>
              <a:rPr lang="en-US" sz="800" smtClean="0">
                <a:latin typeface="Arial" pitchFamily="34" charset="0"/>
              </a:rPr>
              <a:t>Detailed Description of Property, Plant and Equipment Assets</a:t>
            </a:r>
          </a:p>
          <a:p>
            <a:pPr>
              <a:lnSpc>
                <a:spcPct val="80000"/>
              </a:lnSpc>
            </a:pPr>
            <a:r>
              <a:rPr lang="en-US" sz="800" smtClean="0">
                <a:latin typeface="Arial" pitchFamily="34" charset="0"/>
              </a:rPr>
              <a:t>	Description of capitalization and depreciation policies.</a:t>
            </a:r>
          </a:p>
          <a:p>
            <a:pPr>
              <a:lnSpc>
                <a:spcPct val="80000"/>
              </a:lnSpc>
            </a:pPr>
            <a:r>
              <a:rPr lang="en-US" sz="800" smtClean="0">
                <a:latin typeface="Arial" pitchFamily="34" charset="0"/>
              </a:rPr>
              <a:t>	Current market appraisal of significant assets</a:t>
            </a:r>
          </a:p>
          <a:p>
            <a:pPr>
              <a:lnSpc>
                <a:spcPct val="80000"/>
              </a:lnSpc>
            </a:pPr>
            <a:r>
              <a:rPr lang="en-US" sz="800" smtClean="0">
                <a:latin typeface="Arial" pitchFamily="34" charset="0"/>
              </a:rPr>
              <a:t>	Detailed depreciation schedules</a:t>
            </a:r>
          </a:p>
          <a:p>
            <a:pPr>
              <a:lnSpc>
                <a:spcPct val="80000"/>
              </a:lnSpc>
            </a:pPr>
            <a:r>
              <a:rPr lang="en-US" sz="800" smtClean="0">
                <a:latin typeface="Arial" pitchFamily="34" charset="0"/>
              </a:rPr>
              <a:t>	Detailed analysis of repair, maintenance and capital expenditures for last 5 yrs.</a:t>
            </a:r>
          </a:p>
          <a:p>
            <a:pPr>
              <a:lnSpc>
                <a:spcPct val="80000"/>
              </a:lnSpc>
            </a:pPr>
            <a:r>
              <a:rPr lang="en-US" sz="800" smtClean="0">
                <a:latin typeface="Arial" pitchFamily="34" charset="0"/>
              </a:rPr>
              <a:t>List of previous owners and businesses on all property assets.  (See section below on EPA issues)</a:t>
            </a:r>
          </a:p>
          <a:p>
            <a:pPr>
              <a:lnSpc>
                <a:spcPct val="80000"/>
              </a:lnSpc>
            </a:pPr>
            <a:r>
              <a:rPr lang="en-US" sz="800" smtClean="0">
                <a:latin typeface="Arial" pitchFamily="34" charset="0"/>
              </a:rPr>
              <a:t>	Copies of titles and leases</a:t>
            </a:r>
          </a:p>
          <a:p>
            <a:pPr>
              <a:lnSpc>
                <a:spcPct val="80000"/>
              </a:lnSpc>
            </a:pPr>
            <a:r>
              <a:rPr lang="en-US" sz="800" smtClean="0">
                <a:latin typeface="Arial" pitchFamily="34" charset="0"/>
              </a:rPr>
              <a:t>Detailed Inventory Analysis</a:t>
            </a:r>
          </a:p>
          <a:p>
            <a:pPr>
              <a:lnSpc>
                <a:spcPct val="80000"/>
              </a:lnSpc>
            </a:pPr>
            <a:r>
              <a:rPr lang="en-US" sz="800" smtClean="0">
                <a:latin typeface="Arial" pitchFamily="34" charset="0"/>
              </a:rPr>
              <a:t>	Current physical inventory</a:t>
            </a:r>
          </a:p>
          <a:p>
            <a:pPr>
              <a:lnSpc>
                <a:spcPct val="80000"/>
              </a:lnSpc>
            </a:pPr>
            <a:r>
              <a:rPr lang="en-US" sz="800" smtClean="0">
                <a:latin typeface="Arial" pitchFamily="34" charset="0"/>
              </a:rPr>
              <a:t>	Analysis of book-to-physical inventory adjustments last 5 years</a:t>
            </a:r>
          </a:p>
          <a:p>
            <a:pPr>
              <a:lnSpc>
                <a:spcPct val="80000"/>
              </a:lnSpc>
            </a:pPr>
            <a:r>
              <a:rPr lang="en-US" sz="800" smtClean="0">
                <a:latin typeface="Arial" pitchFamily="34" charset="0"/>
              </a:rPr>
              <a:t>	Inventory analysis by product line</a:t>
            </a:r>
          </a:p>
          <a:p>
            <a:pPr>
              <a:lnSpc>
                <a:spcPct val="80000"/>
              </a:lnSpc>
            </a:pPr>
            <a:r>
              <a:rPr lang="en-US" sz="800" smtClean="0">
                <a:latin typeface="Arial" pitchFamily="34" charset="0"/>
              </a:rPr>
              <a:t>	Analysis of top 10 vendors’ sales history</a:t>
            </a:r>
          </a:p>
          <a:p>
            <a:pPr>
              <a:lnSpc>
                <a:spcPct val="80000"/>
              </a:lnSpc>
            </a:pPr>
            <a:r>
              <a:rPr lang="en-US" sz="800" smtClean="0">
                <a:latin typeface="Arial" pitchFamily="34" charset="0"/>
              </a:rPr>
              <a:t>	Names and numbers of top 3 vendors</a:t>
            </a:r>
          </a:p>
          <a:p>
            <a:pPr>
              <a:lnSpc>
                <a:spcPct val="80000"/>
              </a:lnSpc>
            </a:pPr>
            <a:r>
              <a:rPr lang="en-US" sz="800" smtClean="0">
                <a:latin typeface="Arial" pitchFamily="34" charset="0"/>
              </a:rPr>
              <a:t>	Aged AP reports</a:t>
            </a:r>
          </a:p>
          <a:p>
            <a:pPr>
              <a:lnSpc>
                <a:spcPct val="80000"/>
              </a:lnSpc>
            </a:pPr>
            <a:r>
              <a:rPr lang="en-US" sz="800" smtClean="0">
                <a:latin typeface="Arial" pitchFamily="34" charset="0"/>
              </a:rPr>
              <a:t>	Damaged, defective and other returns history and policies</a:t>
            </a:r>
          </a:p>
          <a:p>
            <a:pPr>
              <a:lnSpc>
                <a:spcPct val="80000"/>
              </a:lnSpc>
            </a:pPr>
            <a:r>
              <a:rPr lang="en-US" sz="800" smtClean="0">
                <a:latin typeface="Arial" pitchFamily="34" charset="0"/>
              </a:rPr>
              <a:t>	</a:t>
            </a:r>
          </a:p>
          <a:p>
            <a:pPr>
              <a:lnSpc>
                <a:spcPct val="80000"/>
              </a:lnSpc>
            </a:pPr>
            <a:r>
              <a:rPr lang="en-US" sz="800" smtClean="0">
                <a:latin typeface="Arial" pitchFamily="34" charset="0"/>
              </a:rPr>
              <a:t>Detailed Insurance information</a:t>
            </a:r>
          </a:p>
          <a:p>
            <a:pPr>
              <a:lnSpc>
                <a:spcPct val="80000"/>
              </a:lnSpc>
            </a:pPr>
            <a:r>
              <a:rPr lang="en-US" sz="800" smtClean="0">
                <a:latin typeface="Arial" pitchFamily="34" charset="0"/>
              </a:rPr>
              <a:t>	Copies of all policies </a:t>
            </a:r>
          </a:p>
          <a:p>
            <a:pPr>
              <a:lnSpc>
                <a:spcPct val="80000"/>
              </a:lnSpc>
            </a:pPr>
            <a:r>
              <a:rPr lang="en-US" sz="800" smtClean="0">
                <a:latin typeface="Arial" pitchFamily="34" charset="0"/>
              </a:rPr>
              <a:t>	Analysis of coverage, deductibles, policy limits and annual premiums</a:t>
            </a:r>
          </a:p>
          <a:p>
            <a:pPr>
              <a:lnSpc>
                <a:spcPct val="80000"/>
              </a:lnSpc>
            </a:pPr>
            <a:r>
              <a:rPr lang="en-US" sz="800" smtClean="0">
                <a:latin typeface="Arial" pitchFamily="34" charset="0"/>
              </a:rPr>
              <a:t>Contracts, Commitments and Contingencies</a:t>
            </a:r>
          </a:p>
          <a:p>
            <a:pPr>
              <a:lnSpc>
                <a:spcPct val="80000"/>
              </a:lnSpc>
            </a:pPr>
            <a:r>
              <a:rPr lang="en-US" sz="800" smtClean="0">
                <a:latin typeface="Arial" pitchFamily="34" charset="0"/>
              </a:rPr>
              <a:t>Summary of all asserted or unasserted claims and assessments regarding litigation, governmental/regulatory investigations – FTC, EEOC, OSHA, EPA</a:t>
            </a:r>
          </a:p>
          <a:p>
            <a:pPr>
              <a:lnSpc>
                <a:spcPct val="80000"/>
              </a:lnSpc>
            </a:pPr>
            <a:r>
              <a:rPr lang="en-US" sz="800" smtClean="0">
                <a:latin typeface="Arial" pitchFamily="34" charset="0"/>
              </a:rPr>
              <a:t>	Report current status and an evaluation of the most probable outcome</a:t>
            </a:r>
          </a:p>
          <a:p>
            <a:pPr>
              <a:lnSpc>
                <a:spcPct val="80000"/>
              </a:lnSpc>
            </a:pPr>
            <a:r>
              <a:rPr lang="en-US" sz="800" smtClean="0">
                <a:latin typeface="Arial" pitchFamily="34" charset="0"/>
              </a:rPr>
              <a:t>	Analysis of open Worker’s Comp claims</a:t>
            </a:r>
          </a:p>
          <a:p>
            <a:pPr>
              <a:lnSpc>
                <a:spcPct val="80000"/>
              </a:lnSpc>
            </a:pPr>
            <a:r>
              <a:rPr lang="en-US" sz="800" smtClean="0">
                <a:latin typeface="Arial" pitchFamily="34" charset="0"/>
              </a:rPr>
              <a:t>	Copies of all significant contracts and agreements</a:t>
            </a:r>
          </a:p>
          <a:p>
            <a:pPr>
              <a:lnSpc>
                <a:spcPct val="80000"/>
              </a:lnSpc>
            </a:pPr>
            <a:r>
              <a:rPr lang="en-US" sz="800" smtClean="0">
                <a:latin typeface="Arial" pitchFamily="34" charset="0"/>
              </a:rPr>
              <a:t>		Employment contracts</a:t>
            </a:r>
          </a:p>
          <a:p>
            <a:pPr>
              <a:lnSpc>
                <a:spcPct val="80000"/>
              </a:lnSpc>
            </a:pPr>
            <a:r>
              <a:rPr lang="en-US" sz="800" smtClean="0">
                <a:latin typeface="Arial" pitchFamily="34" charset="0"/>
              </a:rPr>
              <a:t>		Union contracts</a:t>
            </a:r>
          </a:p>
          <a:p>
            <a:pPr>
              <a:lnSpc>
                <a:spcPct val="80000"/>
              </a:lnSpc>
            </a:pPr>
            <a:r>
              <a:rPr lang="en-US" sz="800" smtClean="0">
                <a:latin typeface="Arial" pitchFamily="34" charset="0"/>
              </a:rPr>
              <a:t>		Debt agreements</a:t>
            </a:r>
          </a:p>
          <a:p>
            <a:pPr>
              <a:lnSpc>
                <a:spcPct val="80000"/>
              </a:lnSpc>
            </a:pPr>
            <a:r>
              <a:rPr lang="en-US" sz="800" smtClean="0">
                <a:latin typeface="Arial" pitchFamily="34" charset="0"/>
              </a:rPr>
              <a:t>		Significant jobs-in-progress</a:t>
            </a:r>
          </a:p>
          <a:p>
            <a:pPr>
              <a:lnSpc>
                <a:spcPct val="80000"/>
              </a:lnSpc>
            </a:pPr>
            <a:r>
              <a:rPr lang="en-US" sz="800" smtClean="0">
                <a:latin typeface="Arial" pitchFamily="34" charset="0"/>
              </a:rPr>
              <a:t>		Long term maintenance contracts</a:t>
            </a:r>
          </a:p>
          <a:p>
            <a:pPr>
              <a:lnSpc>
                <a:spcPct val="80000"/>
              </a:lnSpc>
            </a:pPr>
            <a:r>
              <a:rPr lang="en-US" sz="800" smtClean="0">
                <a:latin typeface="Arial" pitchFamily="34" charset="0"/>
              </a:rPr>
              <a:t>		Leases</a:t>
            </a:r>
          </a:p>
          <a:p>
            <a:pPr>
              <a:lnSpc>
                <a:spcPct val="80000"/>
              </a:lnSpc>
            </a:pPr>
            <a:r>
              <a:rPr lang="en-US" sz="800" smtClean="0">
                <a:latin typeface="Arial" pitchFamily="34" charset="0"/>
              </a:rPr>
              <a:t>		Descriptions of any third-party guarantees</a:t>
            </a:r>
          </a:p>
          <a:p>
            <a:pPr>
              <a:lnSpc>
                <a:spcPct val="80000"/>
              </a:lnSpc>
            </a:pPr>
            <a:r>
              <a:rPr lang="en-US" sz="800" smtClean="0">
                <a:latin typeface="Arial" pitchFamily="34" charset="0"/>
              </a:rPr>
              <a:t>Detailed Analysis of Tax issues</a:t>
            </a:r>
          </a:p>
          <a:p>
            <a:pPr>
              <a:lnSpc>
                <a:spcPct val="80000"/>
              </a:lnSpc>
            </a:pPr>
            <a:r>
              <a:rPr lang="en-US" sz="800" smtClean="0">
                <a:latin typeface="Arial" pitchFamily="34" charset="0"/>
              </a:rPr>
              <a:t>For all years for which the statute of limitations is not closed…</a:t>
            </a:r>
          </a:p>
          <a:p>
            <a:pPr>
              <a:lnSpc>
                <a:spcPct val="80000"/>
              </a:lnSpc>
            </a:pPr>
            <a:r>
              <a:rPr lang="en-US" sz="800" smtClean="0">
                <a:latin typeface="Arial" pitchFamily="34" charset="0"/>
              </a:rPr>
              <a:t>Copies of federal and state income tax returns and copies of any ammended returns or carry-back claims</a:t>
            </a:r>
          </a:p>
          <a:p>
            <a:pPr>
              <a:lnSpc>
                <a:spcPct val="80000"/>
              </a:lnSpc>
            </a:pPr>
            <a:r>
              <a:rPr lang="en-US" sz="800" smtClean="0">
                <a:latin typeface="Arial" pitchFamily="34" charset="0"/>
              </a:rPr>
              <a:t>Description of significant accounting policies and changes in these policies over the last 5 years.  </a:t>
            </a:r>
          </a:p>
          <a:p>
            <a:pPr>
              <a:lnSpc>
                <a:spcPct val="80000"/>
              </a:lnSpc>
            </a:pPr>
            <a:r>
              <a:rPr lang="en-US" sz="800" smtClean="0">
                <a:latin typeface="Arial" pitchFamily="34" charset="0"/>
              </a:rPr>
              <a:t>Analysis of current and deferred tax provision and liability accounts.</a:t>
            </a:r>
          </a:p>
          <a:p>
            <a:pPr>
              <a:lnSpc>
                <a:spcPct val="80000"/>
              </a:lnSpc>
            </a:pPr>
            <a:r>
              <a:rPr lang="en-US" sz="800" smtClean="0">
                <a:latin typeface="Arial" pitchFamily="34" charset="0"/>
              </a:rPr>
              <a:t>Analysis of all permanent book/tax differences.</a:t>
            </a:r>
          </a:p>
          <a:p>
            <a:pPr>
              <a:lnSpc>
                <a:spcPct val="80000"/>
              </a:lnSpc>
            </a:pPr>
            <a:r>
              <a:rPr lang="en-US" sz="800" smtClean="0">
                <a:latin typeface="Arial" pitchFamily="34" charset="0"/>
              </a:rPr>
              <a:t>Status of federal and state tax examinations currently in process, and a copy of any revenue agent reports received in any prior or current examinations.</a:t>
            </a:r>
          </a:p>
          <a:p>
            <a:pPr>
              <a:lnSpc>
                <a:spcPct val="80000"/>
              </a:lnSpc>
            </a:pPr>
            <a:r>
              <a:rPr lang="en-US" sz="800" smtClean="0">
                <a:latin typeface="Arial" pitchFamily="34" charset="0"/>
              </a:rPr>
              <a:t>Summary of book and tax basis of assets</a:t>
            </a:r>
          </a:p>
          <a:p>
            <a:pPr>
              <a:lnSpc>
                <a:spcPct val="80000"/>
              </a:lnSpc>
            </a:pPr>
            <a:r>
              <a:rPr lang="en-US" sz="800" smtClean="0">
                <a:latin typeface="Arial" pitchFamily="34" charset="0"/>
              </a:rPr>
              <a:t>Summary of any attribute carry-forwards…losses, depreciation recapture</a:t>
            </a:r>
          </a:p>
          <a:p>
            <a:pPr>
              <a:lnSpc>
                <a:spcPct val="80000"/>
              </a:lnSpc>
            </a:pPr>
            <a:r>
              <a:rPr lang="en-US" sz="800" smtClean="0">
                <a:latin typeface="Arial" pitchFamily="34" charset="0"/>
              </a:rPr>
              <a:t>Copies of retirement and deferred compensation plans and filings</a:t>
            </a:r>
          </a:p>
          <a:p>
            <a:pPr>
              <a:lnSpc>
                <a:spcPct val="80000"/>
              </a:lnSpc>
            </a:pPr>
            <a:r>
              <a:rPr lang="en-US" sz="800" smtClean="0">
                <a:latin typeface="Arial" pitchFamily="34" charset="0"/>
              </a:rPr>
              <a:t>And anything else you want to add to the list that helps describe your company</a:t>
            </a:r>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p:spPr>
        <p:txBody>
          <a:bodyPr/>
          <a:lstStyle/>
          <a:p>
            <a:endParaRPr lang="en-US" smtClean="0">
              <a:latin typeface="Arial" pitchFamily="34" charset="0"/>
            </a:endParaRPr>
          </a:p>
        </p:txBody>
      </p:sp>
      <p:sp>
        <p:nvSpPr>
          <p:cNvPr id="39940" name="Slide Number Placeholder 3"/>
          <p:cNvSpPr>
            <a:spLocks noGrp="1"/>
          </p:cNvSpPr>
          <p:nvPr>
            <p:ph type="sldNum" sz="quarter" idx="5"/>
          </p:nvPr>
        </p:nvSpPr>
        <p:spPr>
          <a:noFill/>
        </p:spPr>
        <p:txBody>
          <a:bodyPr/>
          <a:lstStyle/>
          <a:p>
            <a:fld id="{D931F769-5F9C-4A5B-8831-952405F03732}" type="slidenum">
              <a:rPr lang="en-US" smtClean="0">
                <a:latin typeface="Arial" pitchFamily="34" charset="0"/>
              </a:rPr>
              <a:pPr/>
              <a:t>135</a:t>
            </a:fld>
            <a:endParaRPr lang="en-US" smtClean="0">
              <a:latin typeface="Arial" pitchFamily="34" charset="0"/>
            </a:endParaRPr>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endParaRPr lang="en-US" smtClean="0">
              <a:latin typeface="Arial" pitchFamily="34" charset="0"/>
            </a:endParaRPr>
          </a:p>
        </p:txBody>
      </p:sp>
      <p:sp>
        <p:nvSpPr>
          <p:cNvPr id="40964" name="Slide Number Placeholder 3"/>
          <p:cNvSpPr>
            <a:spLocks noGrp="1"/>
          </p:cNvSpPr>
          <p:nvPr>
            <p:ph type="sldNum" sz="quarter" idx="5"/>
          </p:nvPr>
        </p:nvSpPr>
        <p:spPr>
          <a:noFill/>
        </p:spPr>
        <p:txBody>
          <a:bodyPr/>
          <a:lstStyle/>
          <a:p>
            <a:fld id="{71DEF260-6FFC-4BBD-A3A3-179973DAEA5B}" type="slidenum">
              <a:rPr lang="en-US" smtClean="0">
                <a:latin typeface="Arial" pitchFamily="34" charset="0"/>
              </a:rPr>
              <a:pPr/>
              <a:t>136</a:t>
            </a:fld>
            <a:endParaRPr lang="en-US" smtClean="0">
              <a:latin typeface="Arial" pitchFamily="34" charset="0"/>
            </a:endParaRPr>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D815294B-36BA-412B-989C-09D25F1E135B}" type="slidenum">
              <a:rPr lang="en-US" smtClean="0">
                <a:latin typeface="Arial" pitchFamily="34" charset="0"/>
              </a:rPr>
              <a:pPr/>
              <a:t>137</a:t>
            </a:fld>
            <a:endParaRPr lang="en-US" smtClean="0">
              <a:latin typeface="Arial" pitchFamily="34" charset="0"/>
            </a:endParaRPr>
          </a:p>
        </p:txBody>
      </p:sp>
      <p:sp>
        <p:nvSpPr>
          <p:cNvPr id="41987" name="Rectangle 2"/>
          <p:cNvSpPr>
            <a:spLocks noGrp="1" noRot="1" noChangeAspect="1" noChangeArrowheads="1" noTextEdit="1"/>
          </p:cNvSpPr>
          <p:nvPr>
            <p:ph type="sldImg"/>
          </p:nvPr>
        </p:nvSpPr>
        <p:spPr>
          <a:xfrm>
            <a:off x="2941638" y="530225"/>
            <a:ext cx="3121025" cy="2654300"/>
          </a:xfrm>
          <a:ln/>
        </p:spPr>
      </p:sp>
      <p:sp>
        <p:nvSpPr>
          <p:cNvPr id="41988" name="Rectangle 3"/>
          <p:cNvSpPr>
            <a:spLocks noGrp="1" noChangeArrowheads="1"/>
          </p:cNvSpPr>
          <p:nvPr>
            <p:ph type="body" idx="1"/>
          </p:nvPr>
        </p:nvSpPr>
        <p:spPr>
          <a:xfrm>
            <a:off x="900430" y="3361611"/>
            <a:ext cx="7203440" cy="3184684"/>
          </a:xfrm>
          <a:noFill/>
          <a:ln/>
        </p:spPr>
        <p:txBody>
          <a:bodyPr/>
          <a:lstStyle/>
          <a:p>
            <a:r>
              <a:rPr lang="en-US" b="1" smtClean="0">
                <a:latin typeface="Arial" pitchFamily="34" charset="0"/>
              </a:rPr>
              <a:t>Alternatives to buying a company outright.</a:t>
            </a:r>
            <a:endParaRPr lang="en-US" smtClean="0">
              <a:latin typeface="Arial" pitchFamily="34" charset="0"/>
            </a:endParaRPr>
          </a:p>
          <a:p>
            <a:r>
              <a:rPr lang="en-US" smtClean="0">
                <a:latin typeface="Arial" pitchFamily="34" charset="0"/>
              </a:rPr>
              <a:t>You know how many ways there are to market your services.  When Contractors 2000 hosts roundtable discussions, the ideas flow like water over the Niagara Falls.  Well, the Mergers and Acquisition Experts look at structuring a business purchase with that same level of creativity.</a:t>
            </a:r>
          </a:p>
          <a:p>
            <a:r>
              <a:rPr lang="en-US" smtClean="0">
                <a:latin typeface="Arial" pitchFamily="34" charset="0"/>
              </a:rPr>
              <a:t>Here are a few ways that you can ‘buy’ a company.  Consider these alternatives as they correspond with </a:t>
            </a:r>
            <a:r>
              <a:rPr lang="en-US" i="1" smtClean="0">
                <a:latin typeface="Arial" pitchFamily="34" charset="0"/>
              </a:rPr>
              <a:t>why</a:t>
            </a:r>
            <a:r>
              <a:rPr lang="en-US" smtClean="0">
                <a:latin typeface="Arial" pitchFamily="34" charset="0"/>
              </a:rPr>
              <a:t> you are buying a company in the first place.  For instance, if you only want the customer list, could you just buy it without any other assets?</a:t>
            </a:r>
          </a:p>
          <a:p>
            <a:r>
              <a:rPr lang="en-US" smtClean="0">
                <a:latin typeface="Arial" pitchFamily="34" charset="0"/>
              </a:rPr>
              <a:t>Buy tangible assets only - trucks, customer list, inventory, tools, building.</a:t>
            </a:r>
          </a:p>
          <a:p>
            <a:r>
              <a:rPr lang="en-US" smtClean="0">
                <a:latin typeface="Arial" pitchFamily="34" charset="0"/>
              </a:rPr>
              <a:t>Buy intangible assets only – yellow page placement, company name, customer list.</a:t>
            </a:r>
          </a:p>
          <a:p>
            <a:r>
              <a:rPr lang="en-US" smtClean="0">
                <a:latin typeface="Arial" pitchFamily="34" charset="0"/>
              </a:rPr>
              <a:t>Offer employment – if it is a key person you are looking for, could you offer compensation and incentive-based bonuses in lieu of a purchase?</a:t>
            </a:r>
          </a:p>
          <a:p>
            <a:r>
              <a:rPr lang="en-US" smtClean="0">
                <a:latin typeface="Arial" pitchFamily="34" charset="0"/>
              </a:rPr>
              <a:t>	Cross-distribution agreements – You could market another company’s products and services, allowing you to expand your service line.</a:t>
            </a:r>
          </a:p>
          <a:p>
            <a:r>
              <a:rPr lang="en-US" smtClean="0">
                <a:latin typeface="Arial" pitchFamily="34" charset="0"/>
              </a:rPr>
              <a:t>	Cross-licensing agreements – may be a way for you to enter a new trade.</a:t>
            </a:r>
          </a:p>
          <a:p>
            <a:r>
              <a:rPr lang="en-US" smtClean="0">
                <a:latin typeface="Arial" pitchFamily="34" charset="0"/>
              </a:rPr>
              <a:t>	Minority investment – allows you to buy into a company without buying the whole thing.</a:t>
            </a:r>
          </a:p>
          <a:p>
            <a:r>
              <a:rPr lang="en-US" smtClean="0">
                <a:latin typeface="Arial" pitchFamily="34" charset="0"/>
              </a:rPr>
              <a:t>	Strategic Alliance – any form of corporate linkage that binds two companies for strategic marketing or operational advantages</a:t>
            </a:r>
          </a:p>
          <a:p>
            <a:r>
              <a:rPr lang="en-US" smtClean="0">
                <a:latin typeface="Arial" pitchFamily="34" charset="0"/>
              </a:rPr>
              <a:t>Also, the payment arrangements can vary.  Transactions can be structured with </a:t>
            </a:r>
          </a:p>
          <a:p>
            <a:r>
              <a:rPr lang="en-US" smtClean="0">
                <a:latin typeface="Arial" pitchFamily="34" charset="0"/>
              </a:rPr>
              <a:t>	All cash</a:t>
            </a:r>
          </a:p>
          <a:p>
            <a:r>
              <a:rPr lang="en-US" smtClean="0">
                <a:latin typeface="Arial" pitchFamily="34" charset="0"/>
              </a:rPr>
              <a:t>	All stock</a:t>
            </a:r>
          </a:p>
          <a:p>
            <a:r>
              <a:rPr lang="en-US" smtClean="0">
                <a:latin typeface="Arial" pitchFamily="34" charset="0"/>
              </a:rPr>
              <a:t>	Cash and stock</a:t>
            </a:r>
          </a:p>
          <a:p>
            <a:r>
              <a:rPr lang="en-US" smtClean="0">
                <a:latin typeface="Arial" pitchFamily="34" charset="0"/>
              </a:rPr>
              <a:t>Deferred payments </a:t>
            </a:r>
          </a:p>
          <a:p>
            <a:r>
              <a:rPr lang="en-US" smtClean="0">
                <a:latin typeface="Arial" pitchFamily="34" charset="0"/>
              </a:rPr>
              <a:t>Earnouts</a:t>
            </a:r>
          </a:p>
          <a:p>
            <a:r>
              <a:rPr lang="en-US" smtClean="0">
                <a:latin typeface="Arial" pitchFamily="34" charset="0"/>
              </a:rPr>
              <a:t>As you can see, experts in the mergers and acquisitions industry can help you understand all your options.  In a few pages we’ll share guidelines for assembling your “Dream Team” of acquisition experts.  They can help you with the details of these different arrangements.  </a:t>
            </a:r>
          </a:p>
          <a:p>
            <a:r>
              <a:rPr lang="en-US" smtClean="0">
                <a:latin typeface="Arial" pitchFamily="34" charset="0"/>
              </a:rPr>
              <a:t>The point is, as you look at buying a company, don’t feel obligated to offer a standard buy-out.  There are lots of ways to structure the deal.</a:t>
            </a:r>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2EDBA998-6D1B-4A5C-9F79-EABFFBAE02C4}" type="slidenum">
              <a:rPr lang="en-US" smtClean="0">
                <a:latin typeface="Arial" pitchFamily="34" charset="0"/>
              </a:rPr>
              <a:pPr/>
              <a:t>138</a:t>
            </a:fld>
            <a:endParaRPr lang="en-US" smtClean="0">
              <a:latin typeface="Arial" pitchFamily="34" charset="0"/>
            </a:endParaRPr>
          </a:p>
        </p:txBody>
      </p:sp>
      <p:sp>
        <p:nvSpPr>
          <p:cNvPr id="43011" name="Rectangle 2"/>
          <p:cNvSpPr>
            <a:spLocks noGrp="1" noRot="1" noChangeAspect="1" noChangeArrowheads="1" noTextEdit="1"/>
          </p:cNvSpPr>
          <p:nvPr>
            <p:ph type="sldImg"/>
          </p:nvPr>
        </p:nvSpPr>
        <p:spPr>
          <a:xfrm>
            <a:off x="2897188" y="523875"/>
            <a:ext cx="3144837" cy="2673350"/>
          </a:xfrm>
          <a:ln/>
        </p:spPr>
      </p:sp>
      <p:sp>
        <p:nvSpPr>
          <p:cNvPr id="43012" name="Rectangle 3"/>
          <p:cNvSpPr>
            <a:spLocks noGrp="1" noChangeArrowheads="1"/>
          </p:cNvSpPr>
          <p:nvPr>
            <p:ph type="body" idx="1"/>
          </p:nvPr>
        </p:nvSpPr>
        <p:spPr>
          <a:noFill/>
          <a:ln/>
        </p:spPr>
        <p:txBody>
          <a:bodyPr/>
          <a:lstStyle/>
          <a:p>
            <a:endParaRPr lang="en-US" sz="1800" smtClean="0">
              <a:latin typeface="Arial" pitchFamily="34" charset="0"/>
            </a:endParaRPr>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FE7202B5-FE75-4470-9000-76536E29FABD}" type="slidenum">
              <a:rPr lang="en-US" smtClean="0">
                <a:latin typeface="Arial" pitchFamily="34" charset="0"/>
              </a:rPr>
              <a:pPr/>
              <a:t>139</a:t>
            </a:fld>
            <a:endParaRPr lang="en-US" smtClean="0">
              <a:latin typeface="Arial" pitchFamily="34" charset="0"/>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D293266C-38FF-484B-8A77-BD3FBCC4A873}" type="slidenum">
              <a:rPr lang="en-US" smtClean="0">
                <a:latin typeface="Arial" pitchFamily="34" charset="0"/>
              </a:rPr>
              <a:pPr/>
              <a:t>140</a:t>
            </a:fld>
            <a:endParaRPr lang="en-US" smtClean="0">
              <a:latin typeface="Arial" pitchFamily="34" charset="0"/>
            </a:endParaRPr>
          </a:p>
        </p:txBody>
      </p:sp>
      <p:sp>
        <p:nvSpPr>
          <p:cNvPr id="45059" name="Rectangle 2"/>
          <p:cNvSpPr>
            <a:spLocks noGrp="1" noRot="1" noChangeAspect="1" noChangeArrowheads="1" noTextEdit="1"/>
          </p:cNvSpPr>
          <p:nvPr>
            <p:ph type="sldImg"/>
          </p:nvPr>
        </p:nvSpPr>
        <p:spPr>
          <a:xfrm>
            <a:off x="2941638" y="530225"/>
            <a:ext cx="3121025" cy="2654300"/>
          </a:xfrm>
          <a:ln/>
        </p:spPr>
      </p:sp>
      <p:sp>
        <p:nvSpPr>
          <p:cNvPr id="45060" name="Rectangle 3"/>
          <p:cNvSpPr>
            <a:spLocks noGrp="1" noChangeArrowheads="1"/>
          </p:cNvSpPr>
          <p:nvPr>
            <p:ph type="body" idx="1"/>
          </p:nvPr>
        </p:nvSpPr>
        <p:spPr>
          <a:xfrm>
            <a:off x="900430" y="3361611"/>
            <a:ext cx="7203440" cy="3184684"/>
          </a:xfrm>
          <a:noFill/>
          <a:ln/>
        </p:spPr>
        <p:txBody>
          <a:bodyPr/>
          <a:lstStyle/>
          <a:p>
            <a:r>
              <a:rPr lang="en-US" smtClean="0">
                <a:latin typeface="Arial" pitchFamily="34" charset="0"/>
              </a:rPr>
              <a:t>Try out three scenarios on FLIP Chart</a:t>
            </a:r>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p:spPr>
        <p:txBody>
          <a:bodyPr/>
          <a:lstStyle/>
          <a:p>
            <a:endParaRPr lang="en-US" smtClean="0">
              <a:latin typeface="Arial" pitchFamily="34" charset="0"/>
            </a:endParaRPr>
          </a:p>
        </p:txBody>
      </p:sp>
      <p:sp>
        <p:nvSpPr>
          <p:cNvPr id="46084" name="Slide Number Placeholder 3"/>
          <p:cNvSpPr>
            <a:spLocks noGrp="1"/>
          </p:cNvSpPr>
          <p:nvPr>
            <p:ph type="sldNum" sz="quarter" idx="5"/>
          </p:nvPr>
        </p:nvSpPr>
        <p:spPr>
          <a:noFill/>
        </p:spPr>
        <p:txBody>
          <a:bodyPr/>
          <a:lstStyle/>
          <a:p>
            <a:fld id="{00E2AD6C-C012-4D6C-8B6D-621EE77AA458}" type="slidenum">
              <a:rPr lang="en-US" smtClean="0">
                <a:latin typeface="Arial" pitchFamily="34" charset="0"/>
              </a:rPr>
              <a:pPr/>
              <a:t>141</a:t>
            </a:fld>
            <a:endParaRPr lang="en-US"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0F29F811-7D97-4C4E-9035-D93820C2E4F2}" type="slidenum">
              <a:rPr lang="en-US" smtClean="0"/>
              <a:pPr/>
              <a:t>15</a:t>
            </a:fld>
            <a:endParaRPr lang="en-US" smtClean="0"/>
          </a:p>
        </p:txBody>
      </p:sp>
      <p:sp>
        <p:nvSpPr>
          <p:cNvPr id="76803" name="Rectangle 2"/>
          <p:cNvSpPr>
            <a:spLocks noGrp="1" noRot="1" noChangeAspect="1" noChangeArrowheads="1" noTextEdit="1"/>
          </p:cNvSpPr>
          <p:nvPr>
            <p:ph type="sldImg"/>
          </p:nvPr>
        </p:nvSpPr>
        <p:spPr>
          <a:xfrm>
            <a:off x="2941638" y="530225"/>
            <a:ext cx="3121025" cy="2654300"/>
          </a:xfrm>
          <a:ln/>
        </p:spPr>
      </p:sp>
      <p:sp>
        <p:nvSpPr>
          <p:cNvPr id="76804" name="Rectangle 3"/>
          <p:cNvSpPr>
            <a:spLocks noGrp="1" noChangeArrowheads="1"/>
          </p:cNvSpPr>
          <p:nvPr>
            <p:ph type="body" idx="1"/>
          </p:nvPr>
        </p:nvSpPr>
        <p:spPr>
          <a:xfrm>
            <a:off x="1201738" y="3362325"/>
            <a:ext cx="6600825" cy="3184525"/>
          </a:xfrm>
          <a:noFill/>
          <a:ln/>
        </p:spPr>
        <p:txBody>
          <a:bodyPr/>
          <a:lstStyle/>
          <a:p>
            <a:endParaRPr lang="en-US" sz="2000" smtClean="0">
              <a:cs typeface="Times New Roman" pitchFamily="18" charset="0"/>
            </a:endParaRPr>
          </a:p>
          <a:p>
            <a:endParaRPr lang="en-US" sz="2000" smtClean="0">
              <a:cs typeface="Times New Roman" pitchFamily="18" charset="0"/>
            </a:endParaRPr>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p:spPr>
        <p:txBody>
          <a:bodyPr/>
          <a:lstStyle/>
          <a:p>
            <a:endParaRPr lang="en-US" smtClean="0">
              <a:latin typeface="Arial" pitchFamily="34" charset="0"/>
            </a:endParaRPr>
          </a:p>
        </p:txBody>
      </p:sp>
      <p:sp>
        <p:nvSpPr>
          <p:cNvPr id="47108" name="Slide Number Placeholder 3"/>
          <p:cNvSpPr>
            <a:spLocks noGrp="1"/>
          </p:cNvSpPr>
          <p:nvPr>
            <p:ph type="sldNum" sz="quarter" idx="5"/>
          </p:nvPr>
        </p:nvSpPr>
        <p:spPr>
          <a:noFill/>
        </p:spPr>
        <p:txBody>
          <a:bodyPr/>
          <a:lstStyle/>
          <a:p>
            <a:fld id="{28727F03-4333-4B76-ABF3-48B907F20CA1}" type="slidenum">
              <a:rPr lang="en-US" smtClean="0">
                <a:latin typeface="Arial" pitchFamily="34" charset="0"/>
              </a:rPr>
              <a:pPr/>
              <a:t>142</a:t>
            </a:fld>
            <a:endParaRPr lang="en-US" smtClean="0">
              <a:latin typeface="Arial" pitchFamily="34" charset="0"/>
            </a:endParaRPr>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p:spPr>
        <p:txBody>
          <a:bodyPr/>
          <a:lstStyle/>
          <a:p>
            <a:endParaRPr lang="en-US" smtClean="0">
              <a:latin typeface="Arial" pitchFamily="34" charset="0"/>
            </a:endParaRPr>
          </a:p>
        </p:txBody>
      </p:sp>
      <p:sp>
        <p:nvSpPr>
          <p:cNvPr id="48132" name="Slide Number Placeholder 3"/>
          <p:cNvSpPr>
            <a:spLocks noGrp="1"/>
          </p:cNvSpPr>
          <p:nvPr>
            <p:ph type="sldNum" sz="quarter" idx="5"/>
          </p:nvPr>
        </p:nvSpPr>
        <p:spPr>
          <a:noFill/>
        </p:spPr>
        <p:txBody>
          <a:bodyPr/>
          <a:lstStyle/>
          <a:p>
            <a:fld id="{2654EB48-FB98-4FAA-BC7C-B86F17FCB056}" type="slidenum">
              <a:rPr lang="en-US" smtClean="0">
                <a:latin typeface="Arial" pitchFamily="34" charset="0"/>
              </a:rPr>
              <a:pPr/>
              <a:t>143</a:t>
            </a:fld>
            <a:endParaRPr lang="en-US" smtClean="0">
              <a:latin typeface="Arial" pitchFamily="34" charset="0"/>
            </a:endParaRPr>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p:spPr>
        <p:txBody>
          <a:bodyPr/>
          <a:lstStyle/>
          <a:p>
            <a:endParaRPr lang="en-US" smtClean="0">
              <a:latin typeface="Arial" pitchFamily="34" charset="0"/>
            </a:endParaRPr>
          </a:p>
        </p:txBody>
      </p:sp>
      <p:sp>
        <p:nvSpPr>
          <p:cNvPr id="50180" name="Slide Number Placeholder 3"/>
          <p:cNvSpPr>
            <a:spLocks noGrp="1"/>
          </p:cNvSpPr>
          <p:nvPr>
            <p:ph type="sldNum" sz="quarter" idx="5"/>
          </p:nvPr>
        </p:nvSpPr>
        <p:spPr>
          <a:noFill/>
        </p:spPr>
        <p:txBody>
          <a:bodyPr/>
          <a:lstStyle/>
          <a:p>
            <a:fld id="{CE0171D9-3D09-4928-850D-ACC072C49AE8}" type="slidenum">
              <a:rPr lang="en-US" smtClean="0">
                <a:latin typeface="Arial" pitchFamily="34" charset="0"/>
              </a:rPr>
              <a:pPr/>
              <a:t>144</a:t>
            </a:fld>
            <a:endParaRPr lang="en-US" smtClean="0">
              <a:latin typeface="Arial" pitchFamily="34" charset="0"/>
            </a:endParaRPr>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4EC2CC6B-25D4-4AB5-9B3E-AFBDAE248D93}" type="slidenum">
              <a:rPr lang="en-US" smtClean="0">
                <a:latin typeface="Arial" pitchFamily="34" charset="0"/>
              </a:rPr>
              <a:pPr/>
              <a:t>145</a:t>
            </a:fld>
            <a:endParaRPr lang="en-US" smtClean="0">
              <a:latin typeface="Arial" pitchFamily="34" charset="0"/>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18381728-2D0A-4AAE-AB5A-1BD40E84EEB2}" type="slidenum">
              <a:rPr lang="en-US" smtClean="0">
                <a:latin typeface="Arial" pitchFamily="34" charset="0"/>
              </a:rPr>
              <a:pPr/>
              <a:t>146</a:t>
            </a:fld>
            <a:endParaRPr lang="en-US" smtClean="0">
              <a:latin typeface="Arial" pitchFamily="34"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94719C0E-E84A-4378-AABE-5079CBE67794}" type="slidenum">
              <a:rPr lang="en-US" smtClean="0">
                <a:latin typeface="Arial" pitchFamily="34" charset="0"/>
              </a:rPr>
              <a:pPr/>
              <a:t>147</a:t>
            </a:fld>
            <a:endParaRPr lang="en-US" smtClean="0">
              <a:latin typeface="Arial" pitchFamily="34"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lIns="91436" tIns="45718" rIns="91436" bIns="45718"/>
          <a:lstStyle/>
          <a:p>
            <a:endParaRPr lang="en-US" smtClean="0">
              <a:latin typeface="Arial" pitchFamily="34" charset="0"/>
            </a:endParaRPr>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495BDFE8-18D0-47DF-B753-632C962919FF}" type="slidenum">
              <a:rPr lang="en-US" smtClean="0">
                <a:latin typeface="Arial" pitchFamily="34" charset="0"/>
              </a:rPr>
              <a:pPr/>
              <a:t>148</a:t>
            </a:fld>
            <a:endParaRPr lang="en-US" smtClean="0">
              <a:latin typeface="Arial" pitchFamily="34"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2C129CB3-6621-4E85-BE18-BB7DF753EB49}" type="slidenum">
              <a:rPr lang="en-US" smtClean="0">
                <a:latin typeface="Arial" pitchFamily="34" charset="0"/>
              </a:rPr>
              <a:pPr/>
              <a:t>149</a:t>
            </a:fld>
            <a:endParaRPr lang="en-US" smtClean="0">
              <a:latin typeface="Arial" pitchFamily="34"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43D5F0F1-3348-4199-8990-013461C10373}" type="slidenum">
              <a:rPr lang="en-US" smtClean="0">
                <a:latin typeface="Arial" pitchFamily="34" charset="0"/>
              </a:rPr>
              <a:pPr/>
              <a:t>150</a:t>
            </a:fld>
            <a:endParaRPr lang="en-US" smtClean="0">
              <a:latin typeface="Arial" pitchFamily="34" charset="0"/>
            </a:endParaRPr>
          </a:p>
        </p:txBody>
      </p:sp>
      <p:sp>
        <p:nvSpPr>
          <p:cNvPr id="57347" name="Rectangle 2"/>
          <p:cNvSpPr>
            <a:spLocks noGrp="1" noRot="1" noChangeAspect="1" noChangeArrowheads="1" noTextEdit="1"/>
          </p:cNvSpPr>
          <p:nvPr>
            <p:ph type="sldImg"/>
          </p:nvPr>
        </p:nvSpPr>
        <p:spPr>
          <a:xfrm>
            <a:off x="2941638" y="530225"/>
            <a:ext cx="3121025" cy="2654300"/>
          </a:xfrm>
          <a:ln/>
        </p:spPr>
      </p:sp>
      <p:sp>
        <p:nvSpPr>
          <p:cNvPr id="57348" name="Rectangle 3"/>
          <p:cNvSpPr>
            <a:spLocks noGrp="1" noChangeArrowheads="1"/>
          </p:cNvSpPr>
          <p:nvPr>
            <p:ph type="body" idx="1"/>
          </p:nvPr>
        </p:nvSpPr>
        <p:spPr>
          <a:xfrm>
            <a:off x="900430" y="3361611"/>
            <a:ext cx="7203440" cy="3184684"/>
          </a:xfrm>
          <a:noFill/>
          <a:ln/>
        </p:spPr>
        <p:txBody>
          <a:bodyPr/>
          <a:lstStyle/>
          <a:p>
            <a:r>
              <a:rPr lang="en-US" smtClean="0">
                <a:latin typeface="Arial" pitchFamily="34" charset="0"/>
              </a:rPr>
              <a:t>How would you do it?  Start with a plan.  My latest book is </a:t>
            </a:r>
            <a:r>
              <a:rPr lang="en-US" i="1" smtClean="0">
                <a:latin typeface="Arial" pitchFamily="34" charset="0"/>
              </a:rPr>
              <a:t>The Bare Bones Biz Plan.</a:t>
            </a:r>
            <a:r>
              <a:rPr lang="en-US" smtClean="0">
                <a:latin typeface="Arial" pitchFamily="34" charset="0"/>
              </a:rPr>
              <a:t>  In this book, I wrote down the few things that, if done on a consistent basis, would make all the difference to your business success.  I am proud of this book.  It is a sound, simple approach to putting a winning business plan together and for holding yourself accountable for getting it done.  </a:t>
            </a:r>
          </a:p>
          <a:p>
            <a:r>
              <a:rPr lang="en-US" smtClean="0">
                <a:latin typeface="Arial" pitchFamily="34" charset="0"/>
              </a:rPr>
              <a:t>Now, if you have a plan already, use it.  Dust off the one you showed to the bank 100 years ago and start with that.  If you don’t have a plan, try this:  </a:t>
            </a:r>
          </a:p>
          <a:p>
            <a:r>
              <a:rPr lang="en-US" smtClean="0">
                <a:latin typeface="Arial" pitchFamily="34" charset="0"/>
              </a:rPr>
              <a:t>Get a three ring binder.  You can get a nice leather one at Office Depot for about 30 bucks.  Or, use one of your kids’ sixth grade leftovers.  Make sure it is in nice, clean condition.  Your best work is going in it.  This Binder is going to house your Business Plan.  Call it your Biz Plan Binder. </a:t>
            </a:r>
          </a:p>
          <a:p>
            <a:r>
              <a:rPr lang="en-US" smtClean="0">
                <a:latin typeface="Arial" pitchFamily="34" charset="0"/>
              </a:rPr>
              <a:t>Get at set of tabs that fit into your Biz Plan Binder.  Get the customizable, write-on kind with 8 tabs in the set.  Tab up your Binder like this…</a:t>
            </a:r>
          </a:p>
          <a:p>
            <a:r>
              <a:rPr lang="en-US" b="1" smtClean="0">
                <a:latin typeface="Arial" pitchFamily="34" charset="0"/>
              </a:rPr>
              <a:t>Setting Sight</a:t>
            </a:r>
            <a:r>
              <a:rPr lang="en-US" smtClean="0">
                <a:latin typeface="Arial" pitchFamily="34" charset="0"/>
              </a:rPr>
              <a:t> – What does it look like when you're done?  How much in Sales?  How many employees?  Number of customers served?  What services will you offer?  What will you do different and better from the competition?  This tab of your Biz Plan Binder houses the pages that describe your ideal business, your target market, your goals and how this business serves you, your family, your team and your customers.  </a:t>
            </a:r>
            <a:endParaRPr lang="en-US" b="1" smtClean="0">
              <a:latin typeface="Arial" pitchFamily="34" charset="0"/>
            </a:endParaRPr>
          </a:p>
          <a:p>
            <a:r>
              <a:rPr lang="en-US" b="1" smtClean="0">
                <a:latin typeface="Arial" pitchFamily="34" charset="0"/>
              </a:rPr>
              <a:t>Building the Team</a:t>
            </a:r>
            <a:r>
              <a:rPr lang="en-US" smtClean="0">
                <a:latin typeface="Arial" pitchFamily="34" charset="0"/>
              </a:rPr>
              <a:t> – Who does what?  Why, how and when?  Use this section of your Biz Plan Binder to store your Organizational Chart and Position Descriptions.  Keep your recruiting activities organized here.  </a:t>
            </a:r>
            <a:endParaRPr lang="en-US" b="1" smtClean="0">
              <a:latin typeface="Arial" pitchFamily="34" charset="0"/>
            </a:endParaRPr>
          </a:p>
          <a:p>
            <a:r>
              <a:rPr lang="en-US" b="1" smtClean="0">
                <a:latin typeface="Arial" pitchFamily="34" charset="0"/>
              </a:rPr>
              <a:t>Making Money</a:t>
            </a:r>
            <a:r>
              <a:rPr lang="en-US" smtClean="0">
                <a:latin typeface="Arial" pitchFamily="34" charset="0"/>
              </a:rPr>
              <a:t> – Keep a current copy of your financials in this section.  Are your books a mess?  Craft an action plan for getting to KFP – a KNOWN Financial Position.  Build a Budget and set Goals, in $$s and %s for Sales and Expenses at your new and improved company.  Get REAL about your selling price.  Crunch the numbers…and commit to implementing higher prices.  Which leads us to…</a:t>
            </a:r>
          </a:p>
          <a:p>
            <a:r>
              <a:rPr lang="en-US" smtClean="0">
                <a:latin typeface="Arial" pitchFamily="34" charset="0"/>
              </a:rPr>
              <a:t>.     </a:t>
            </a:r>
            <a:endParaRPr lang="en-US" b="1" smtClean="0">
              <a:latin typeface="Arial" pitchFamily="34" charset="0"/>
            </a:endParaRPr>
          </a:p>
          <a:p>
            <a:r>
              <a:rPr lang="en-US" b="1" smtClean="0">
                <a:latin typeface="Arial" pitchFamily="34" charset="0"/>
              </a:rPr>
              <a:t>Getting it Sold </a:t>
            </a:r>
            <a:r>
              <a:rPr lang="en-US" smtClean="0">
                <a:latin typeface="Arial" pitchFamily="34" charset="0"/>
              </a:rPr>
              <a:t>–  If you are going to charge more (and, face it, cutting costs won’t make up for years of financial losses) you are going to have to BE more…be faster, nicer, cleaner, more organized, professional,  timely and loving.  And, you will need to discover better ways to communicate the value of your service to customers and prospective customers.  Craft an action plan for improving your sales skills.  Store your marketing plan under this tab in your Biz Plan Binder.  </a:t>
            </a:r>
          </a:p>
          <a:p>
            <a:r>
              <a:rPr lang="en-US" smtClean="0">
                <a:latin typeface="Arial" pitchFamily="34" charset="0"/>
              </a:rPr>
              <a:t>  </a:t>
            </a:r>
            <a:endParaRPr lang="en-US" b="1" smtClean="0">
              <a:latin typeface="Arial" pitchFamily="34" charset="0"/>
            </a:endParaRPr>
          </a:p>
          <a:p>
            <a:r>
              <a:rPr lang="en-US" b="1" smtClean="0">
                <a:latin typeface="Arial" pitchFamily="34" charset="0"/>
              </a:rPr>
              <a:t>Getting it Done</a:t>
            </a:r>
            <a:r>
              <a:rPr lang="en-US" smtClean="0">
                <a:latin typeface="Arial" pitchFamily="34" charset="0"/>
              </a:rPr>
              <a:t> – As you develop your procedures, sure-fire systems for delivering on your promises, store copies of your procedures under this tab.  Create a Top Projects list and assign projects to Team members.  Be sure to include the due dates.  Note the employees who rise to the 7 day Extreme Makeover Challenge.  These are folks you want on your team.  </a:t>
            </a:r>
            <a:endParaRPr lang="en-US" b="1" smtClean="0">
              <a:latin typeface="Arial" pitchFamily="34" charset="0"/>
            </a:endParaRPr>
          </a:p>
          <a:p>
            <a:r>
              <a:rPr lang="en-US" b="1" smtClean="0">
                <a:latin typeface="Arial" pitchFamily="34" charset="0"/>
              </a:rPr>
              <a:t>Making Sure</a:t>
            </a:r>
            <a:r>
              <a:rPr lang="en-US" smtClean="0">
                <a:latin typeface="Arial" pitchFamily="34" charset="0"/>
              </a:rPr>
              <a:t> – Are you on the right track?  Are you delivering what people want?  Is this working?  Ride along with your field team.  Sit side by side with your inside team.  Ask your customers to give you feedback…what’s working, what needs to be madeover?  Organize your Making Sure activities in this tab of your Biz Plan Binder.  </a:t>
            </a:r>
          </a:p>
          <a:p>
            <a:r>
              <a:rPr lang="en-US" smtClean="0">
                <a:latin typeface="Arial" pitchFamily="34" charset="0"/>
              </a:rPr>
              <a:t>(Sure, you could keep all this information on your computer.  Do it!  However, a nice, printed, portable Biz Plan Binder is helpful for showing others where you are going and how you are going to get there.  </a:t>
            </a:r>
          </a:p>
          <a:p>
            <a:r>
              <a:rPr lang="en-US" smtClean="0">
                <a:latin typeface="Arial" pitchFamily="34" charset="0"/>
              </a:rPr>
              <a:t>Also, feel free to “plus” my suggestions.  These tabs are one way to organize your plan.  Got another approach?  Terrific.  Use it!)  </a:t>
            </a:r>
          </a:p>
          <a:p>
            <a:r>
              <a:rPr lang="en-US" smtClean="0">
                <a:latin typeface="Arial" pitchFamily="34" charset="0"/>
              </a:rPr>
              <a:t>The two additional tabs can be used for the Master To Do List and your Journal.</a:t>
            </a:r>
          </a:p>
          <a:p>
            <a:r>
              <a:rPr lang="en-US" smtClean="0">
                <a:latin typeface="Arial" pitchFamily="34" charset="0"/>
              </a:rPr>
              <a:t> </a:t>
            </a:r>
            <a:endParaRPr lang="en-US" b="1" smtClean="0">
              <a:latin typeface="Arial" pitchFamily="34" charset="0"/>
            </a:endParaRPr>
          </a:p>
          <a:p>
            <a:r>
              <a:rPr lang="en-US" b="1" smtClean="0">
                <a:latin typeface="Arial" pitchFamily="34" charset="0"/>
              </a:rPr>
              <a:t>The Master To Do List – </a:t>
            </a:r>
            <a:r>
              <a:rPr lang="en-US" smtClean="0">
                <a:latin typeface="Arial" pitchFamily="34" charset="0"/>
              </a:rPr>
              <a:t>You are going to have lots of great ideas for your business.  However, you can’t do everything all at once.  You will learn to prioritize your ideas and focus your energy on the things that will have the most impact on your business success.  When you, or a team member, have a good idea, or think of something that needs to be done, a “to do”…jot it down on the Master To Do List.   </a:t>
            </a:r>
          </a:p>
          <a:p>
            <a:r>
              <a:rPr lang="en-US" smtClean="0">
                <a:latin typeface="Arial" pitchFamily="34" charset="0"/>
              </a:rPr>
              <a:t> </a:t>
            </a:r>
            <a:endParaRPr lang="en-US" b="1" smtClean="0">
              <a:latin typeface="Arial" pitchFamily="34" charset="0"/>
            </a:endParaRPr>
          </a:p>
          <a:p>
            <a:r>
              <a:rPr lang="en-US" b="1" smtClean="0">
                <a:latin typeface="Arial" pitchFamily="34" charset="0"/>
              </a:rPr>
              <a:t>The Journal – </a:t>
            </a:r>
            <a:r>
              <a:rPr lang="en-US" smtClean="0">
                <a:latin typeface="Arial" pitchFamily="34" charset="0"/>
              </a:rPr>
              <a:t>This is where you write down the story of your business.  You can use a Word document, and type out your thoughts.  Or, insert a few blank pages and store them in the Journal section of your Biz Plan Binder.  Date your entries.  You will learn wonderful lessons as you create and implement your business plan.  Keeping a Journal will help you to remember those lessons, and give you a nice way to pass the lessons along.  </a:t>
            </a:r>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B1B9350E-741E-4CAE-9FC8-26D7367DD741}" type="slidenum">
              <a:rPr lang="en-US" smtClean="0"/>
              <a:pPr/>
              <a:t>151</a:t>
            </a:fld>
            <a:endParaRPr lang="en-US" smtClean="0"/>
          </a:p>
        </p:txBody>
      </p:sp>
      <p:sp>
        <p:nvSpPr>
          <p:cNvPr id="57347" name="Rectangle 2"/>
          <p:cNvSpPr>
            <a:spLocks noGrp="1" noRot="1" noChangeAspect="1" noChangeArrowheads="1" noTextEdit="1"/>
          </p:cNvSpPr>
          <p:nvPr>
            <p:ph type="sldImg"/>
          </p:nvPr>
        </p:nvSpPr>
        <p:spPr>
          <a:xfrm>
            <a:off x="2898775" y="523875"/>
            <a:ext cx="3146425" cy="2674938"/>
          </a:xfrm>
          <a:ln/>
        </p:spPr>
      </p:sp>
      <p:sp>
        <p:nvSpPr>
          <p:cNvPr id="57348" name="Rectangle 3"/>
          <p:cNvSpPr>
            <a:spLocks noGrp="1" noChangeArrowheads="1"/>
          </p:cNvSpPr>
          <p:nvPr>
            <p:ph type="body" idx="1"/>
          </p:nvPr>
        </p:nvSpPr>
        <p:spPr>
          <a:xfrm>
            <a:off x="1180252" y="3373079"/>
            <a:ext cx="6579704" cy="3201066"/>
          </a:xfrm>
          <a:noFill/>
          <a:ln/>
        </p:spPr>
        <p:txBody>
          <a:bodyPr/>
          <a:lstStyle/>
          <a:p>
            <a:pPr eaLnBrk="1" hangingPunct="1"/>
            <a:r>
              <a:rPr lang="en-US" smtClean="0"/>
              <a:t>Deep Dish</a:t>
            </a:r>
          </a:p>
          <a:p>
            <a:pPr eaLnBrk="1" hangingPunct="1"/>
            <a:endParaRPr lang="en-US" smtClean="0"/>
          </a:p>
          <a:p>
            <a:pPr eaLnBrk="1" hangingPunct="1"/>
            <a:r>
              <a:rPr lang="en-US" smtClean="0"/>
              <a:t>SHOW the Calendar…DEMO the Meeting with YOU!  </a:t>
            </a:r>
          </a:p>
          <a:p>
            <a:pPr eaLnBrk="1" hangingPunct="1"/>
            <a:endParaRPr lang="en-US" smtClean="0"/>
          </a:p>
          <a:p>
            <a:pPr eaLnBrk="1" hangingPunct="1"/>
            <a:r>
              <a:rPr lang="en-US" smtClean="0"/>
              <a:t>MAKING GOOD ON YOUR PROMISES!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0F29F811-7D97-4C4E-9035-D93820C2E4F2}" type="slidenum">
              <a:rPr lang="en-US" smtClean="0"/>
              <a:pPr/>
              <a:t>16</a:t>
            </a:fld>
            <a:endParaRPr lang="en-US" smtClean="0"/>
          </a:p>
        </p:txBody>
      </p:sp>
      <p:sp>
        <p:nvSpPr>
          <p:cNvPr id="76803" name="Rectangle 2"/>
          <p:cNvSpPr>
            <a:spLocks noGrp="1" noRot="1" noChangeAspect="1" noChangeArrowheads="1" noTextEdit="1"/>
          </p:cNvSpPr>
          <p:nvPr>
            <p:ph type="sldImg"/>
          </p:nvPr>
        </p:nvSpPr>
        <p:spPr>
          <a:xfrm>
            <a:off x="2941638" y="530225"/>
            <a:ext cx="3121025" cy="2654300"/>
          </a:xfrm>
          <a:ln/>
        </p:spPr>
      </p:sp>
      <p:sp>
        <p:nvSpPr>
          <p:cNvPr id="76804" name="Rectangle 3"/>
          <p:cNvSpPr>
            <a:spLocks noGrp="1" noChangeArrowheads="1"/>
          </p:cNvSpPr>
          <p:nvPr>
            <p:ph type="body" idx="1"/>
          </p:nvPr>
        </p:nvSpPr>
        <p:spPr>
          <a:xfrm>
            <a:off x="1201738" y="3362325"/>
            <a:ext cx="6600825" cy="3184525"/>
          </a:xfrm>
          <a:noFill/>
          <a:ln/>
        </p:spPr>
        <p:txBody>
          <a:bodyPr/>
          <a:lstStyle/>
          <a:p>
            <a:endParaRPr lang="en-US" sz="2000" smtClean="0">
              <a:cs typeface="Times New Roman" pitchFamily="18" charset="0"/>
            </a:endParaRPr>
          </a:p>
          <a:p>
            <a:endParaRPr lang="en-US" sz="2000" smtClean="0">
              <a:cs typeface="Times New Roman" pitchFamily="18" charset="0"/>
            </a:endParaRPr>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p:txBody>
          <a:bodyPr/>
          <a:lstStyle/>
          <a:p>
            <a:pPr>
              <a:defRPr/>
            </a:pPr>
            <a:fld id="{BDD211C8-0E0F-4A1F-BCE7-73B68437EDF0}" type="slidenum">
              <a:rPr lang="en-US" smtClean="0">
                <a:latin typeface="Arial" pitchFamily="34" charset="0"/>
              </a:rPr>
              <a:pPr>
                <a:defRPr/>
              </a:pPr>
              <a:t>153</a:t>
            </a:fld>
            <a:endParaRPr lang="en-US" smtClean="0">
              <a:latin typeface="Arial" pitchFamily="34" charset="0"/>
            </a:endParaRPr>
          </a:p>
        </p:txBody>
      </p:sp>
      <p:sp>
        <p:nvSpPr>
          <p:cNvPr id="30723" name="Rectangle 2"/>
          <p:cNvSpPr>
            <a:spLocks noGrp="1" noRot="1" noChangeAspect="1" noChangeArrowheads="1" noTextEdit="1"/>
          </p:cNvSpPr>
          <p:nvPr>
            <p:ph type="sldImg"/>
          </p:nvPr>
        </p:nvSpPr>
        <p:spPr>
          <a:xfrm>
            <a:off x="2941638" y="530225"/>
            <a:ext cx="3122612" cy="2654300"/>
          </a:xfrm>
          <a:ln/>
        </p:spPr>
      </p:sp>
      <p:sp>
        <p:nvSpPr>
          <p:cNvPr id="30724" name="Rectangle 3"/>
          <p:cNvSpPr>
            <a:spLocks noGrp="1" noChangeArrowheads="1"/>
          </p:cNvSpPr>
          <p:nvPr>
            <p:ph type="body" idx="1"/>
          </p:nvPr>
        </p:nvSpPr>
        <p:spPr>
          <a:xfrm>
            <a:off x="1201088" y="3361611"/>
            <a:ext cx="6602125" cy="3184684"/>
          </a:xfrm>
          <a:noFill/>
          <a:ln/>
        </p:spPr>
        <p:txBody>
          <a:bodyPr/>
          <a:lstStyle/>
          <a:p>
            <a:endParaRPr lang="en-US" sz="2000" dirty="0" smtClean="0">
              <a:latin typeface="Arial" pitchFamily="34" charset="0"/>
            </a:endParaRPr>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C5550128-851E-4B33-ADD2-15DD12B17D4C}" type="slidenum">
              <a:rPr lang="en-US" smtClean="0"/>
              <a:pPr/>
              <a:t>154</a:t>
            </a:fld>
            <a:endParaRPr lang="en-US"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r>
              <a:rPr lang="en-US" smtClean="0"/>
              <a:t>Closing thought:  Make the commitment.  Plan your business and discover the freedom that an honorable, profitable, true-to-you business can bring.  </a:t>
            </a:r>
            <a:r>
              <a:rPr lang="en-US" b="1" smtClean="0"/>
              <a:t>Click on the Chat link to get to the site.  </a:t>
            </a:r>
          </a:p>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0F29F811-7D97-4C4E-9035-D93820C2E4F2}" type="slidenum">
              <a:rPr lang="en-US" smtClean="0"/>
              <a:pPr/>
              <a:t>17</a:t>
            </a:fld>
            <a:endParaRPr lang="en-US" smtClean="0"/>
          </a:p>
        </p:txBody>
      </p:sp>
      <p:sp>
        <p:nvSpPr>
          <p:cNvPr id="76803" name="Rectangle 2"/>
          <p:cNvSpPr>
            <a:spLocks noGrp="1" noRot="1" noChangeAspect="1" noChangeArrowheads="1" noTextEdit="1"/>
          </p:cNvSpPr>
          <p:nvPr>
            <p:ph type="sldImg"/>
          </p:nvPr>
        </p:nvSpPr>
        <p:spPr>
          <a:xfrm>
            <a:off x="2941638" y="530225"/>
            <a:ext cx="3121025" cy="2654300"/>
          </a:xfrm>
          <a:ln/>
        </p:spPr>
      </p:sp>
      <p:sp>
        <p:nvSpPr>
          <p:cNvPr id="76804" name="Rectangle 3"/>
          <p:cNvSpPr>
            <a:spLocks noGrp="1" noChangeArrowheads="1"/>
          </p:cNvSpPr>
          <p:nvPr>
            <p:ph type="body" idx="1"/>
          </p:nvPr>
        </p:nvSpPr>
        <p:spPr>
          <a:xfrm>
            <a:off x="1201738" y="3362325"/>
            <a:ext cx="6600825" cy="3184525"/>
          </a:xfrm>
          <a:noFill/>
          <a:ln/>
        </p:spPr>
        <p:txBody>
          <a:bodyPr/>
          <a:lstStyle/>
          <a:p>
            <a:endParaRPr lang="en-US" sz="2000" smtClean="0">
              <a:cs typeface="Times New Roman" pitchFamily="18" charset="0"/>
            </a:endParaRPr>
          </a:p>
          <a:p>
            <a:endParaRPr lang="en-US" sz="2000" smtClean="0">
              <a:cs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061AC22D-B993-4481-A1AF-E7204A8BC858}" type="slidenum">
              <a:rPr lang="en-US" smtClean="0"/>
              <a:pPr/>
              <a:t>18</a:t>
            </a:fld>
            <a:endParaRPr lang="en-US" smtClean="0"/>
          </a:p>
        </p:txBody>
      </p:sp>
      <p:sp>
        <p:nvSpPr>
          <p:cNvPr id="77827" name="Rectangle 2"/>
          <p:cNvSpPr>
            <a:spLocks noGrp="1" noRot="1" noChangeAspect="1" noChangeArrowheads="1" noTextEdit="1"/>
          </p:cNvSpPr>
          <p:nvPr>
            <p:ph type="sldImg"/>
          </p:nvPr>
        </p:nvSpPr>
        <p:spPr>
          <a:xfrm>
            <a:off x="2895600" y="523875"/>
            <a:ext cx="3146425" cy="2674938"/>
          </a:xfrm>
          <a:ln/>
        </p:spPr>
      </p:sp>
      <p:sp>
        <p:nvSpPr>
          <p:cNvPr id="7782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08AC3629-95BC-4B32-9660-EC6848F84590}" type="slidenum">
              <a:rPr lang="en-US" smtClean="0"/>
              <a:pPr/>
              <a:t>19</a:t>
            </a:fld>
            <a:endParaRPr lang="en-US" smtClean="0"/>
          </a:p>
        </p:txBody>
      </p:sp>
      <p:sp>
        <p:nvSpPr>
          <p:cNvPr id="79875" name="Rectangle 2"/>
          <p:cNvSpPr>
            <a:spLocks noGrp="1" noRot="1" noChangeAspect="1" noChangeArrowheads="1" noTextEdit="1"/>
          </p:cNvSpPr>
          <p:nvPr>
            <p:ph type="sldImg"/>
          </p:nvPr>
        </p:nvSpPr>
        <p:spPr>
          <a:xfrm>
            <a:off x="2898775" y="525463"/>
            <a:ext cx="3146425" cy="2674937"/>
          </a:xfrm>
          <a:ln/>
        </p:spPr>
      </p:sp>
      <p:sp>
        <p:nvSpPr>
          <p:cNvPr id="7987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90A3BAA1-8E03-4D96-BBF9-EC57AB65C653}" type="slidenum">
              <a:rPr lang="en-US" smtClean="0">
                <a:latin typeface="Arial" pitchFamily="34" charset="0"/>
              </a:rPr>
              <a:pPr/>
              <a:t>20</a:t>
            </a:fld>
            <a:endParaRPr lang="en-US" smtClean="0">
              <a:latin typeface="Arial" pitchFamily="34" charset="0"/>
            </a:endParaRPr>
          </a:p>
        </p:txBody>
      </p:sp>
      <p:sp>
        <p:nvSpPr>
          <p:cNvPr id="58371" name="Rectangle 2"/>
          <p:cNvSpPr>
            <a:spLocks noGrp="1" noRot="1" noChangeAspect="1" noChangeArrowheads="1" noTextEdit="1"/>
          </p:cNvSpPr>
          <p:nvPr>
            <p:ph type="sldImg"/>
          </p:nvPr>
        </p:nvSpPr>
        <p:spPr>
          <a:xfrm>
            <a:off x="2941638" y="530225"/>
            <a:ext cx="3121025" cy="2654300"/>
          </a:xfrm>
          <a:ln/>
        </p:spPr>
      </p:sp>
      <p:sp>
        <p:nvSpPr>
          <p:cNvPr id="58372" name="Rectangle 3"/>
          <p:cNvSpPr>
            <a:spLocks noGrp="1" noChangeArrowheads="1"/>
          </p:cNvSpPr>
          <p:nvPr>
            <p:ph type="body" idx="1"/>
          </p:nvPr>
        </p:nvSpPr>
        <p:spPr>
          <a:xfrm>
            <a:off x="1201738" y="3362325"/>
            <a:ext cx="6600825" cy="3184525"/>
          </a:xfrm>
          <a:noFill/>
          <a:ln/>
        </p:spPr>
        <p:txBody>
          <a:bodyPr/>
          <a:lstStyle/>
          <a:p>
            <a:endParaRPr lang="en-US" sz="2000" smtClean="0">
              <a:latin typeface="Arial" pitchFamily="34" charset="0"/>
              <a:cs typeface="Times New Roman" pitchFamily="18" charset="0"/>
            </a:endParaRPr>
          </a:p>
          <a:p>
            <a:endParaRPr lang="en-US" sz="2000" smtClean="0">
              <a:latin typeface="Arial" pitchFamily="34" charset="0"/>
              <a:cs typeface="Times New Roman"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84968A5B-AED4-4C92-9C88-6FA2539BCA43}" type="slidenum">
              <a:rPr lang="en-US" smtClean="0"/>
              <a:pPr/>
              <a:t>21</a:t>
            </a:fld>
            <a:endParaRPr lang="en-US" smtClean="0"/>
          </a:p>
        </p:txBody>
      </p:sp>
      <p:sp>
        <p:nvSpPr>
          <p:cNvPr id="83971" name="Rectangle 2"/>
          <p:cNvSpPr>
            <a:spLocks noGrp="1" noRot="1" noChangeAspect="1" noChangeArrowheads="1" noTextEdit="1"/>
          </p:cNvSpPr>
          <p:nvPr>
            <p:ph type="sldImg"/>
          </p:nvPr>
        </p:nvSpPr>
        <p:spPr>
          <a:xfrm>
            <a:off x="2941638" y="530225"/>
            <a:ext cx="3121025" cy="2654300"/>
          </a:xfrm>
          <a:ln/>
        </p:spPr>
      </p:sp>
      <p:sp>
        <p:nvSpPr>
          <p:cNvPr id="83972" name="Rectangle 3"/>
          <p:cNvSpPr>
            <a:spLocks noGrp="1" noChangeArrowheads="1"/>
          </p:cNvSpPr>
          <p:nvPr>
            <p:ph type="body" idx="1"/>
          </p:nvPr>
        </p:nvSpPr>
        <p:spPr>
          <a:xfrm>
            <a:off x="1201738" y="3362325"/>
            <a:ext cx="6600825" cy="3184525"/>
          </a:xfrm>
          <a:noFill/>
          <a:ln/>
        </p:spPr>
        <p:txBody>
          <a:bodyP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077F2CFE-DE57-491A-8A76-1E2DBAC4B506}" type="slidenum">
              <a:rPr lang="en-US" smtClean="0"/>
              <a:pPr/>
              <a:t>22</a:t>
            </a:fld>
            <a:endParaRPr lang="en-US" smtClean="0"/>
          </a:p>
        </p:txBody>
      </p:sp>
      <p:sp>
        <p:nvSpPr>
          <p:cNvPr id="80899" name="Rectangle 2"/>
          <p:cNvSpPr>
            <a:spLocks noGrp="1" noRot="1" noChangeAspect="1" noChangeArrowheads="1" noTextEdit="1"/>
          </p:cNvSpPr>
          <p:nvPr>
            <p:ph type="sldImg"/>
          </p:nvPr>
        </p:nvSpPr>
        <p:spPr>
          <a:xfrm>
            <a:off x="2895600" y="523875"/>
            <a:ext cx="3146425" cy="2674938"/>
          </a:xfrm>
          <a:ln/>
        </p:spPr>
      </p:sp>
      <p:sp>
        <p:nvSpPr>
          <p:cNvPr id="8090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p:txBody>
          <a:bodyPr/>
          <a:lstStyle/>
          <a:p>
            <a:pPr>
              <a:defRPr/>
            </a:pPr>
            <a:fld id="{21C22FA4-9FD1-4BAA-9C4C-9F3FC3F4B439}" type="slidenum">
              <a:rPr lang="en-US" smtClean="0"/>
              <a:pPr>
                <a:defRPr/>
              </a:pPr>
              <a:t>2</a:t>
            </a:fld>
            <a:endParaRPr lang="en-US" smtClean="0"/>
          </a:p>
        </p:txBody>
      </p:sp>
      <p:sp>
        <p:nvSpPr>
          <p:cNvPr id="31747" name="Rectangle 2"/>
          <p:cNvSpPr>
            <a:spLocks noGrp="1" noRot="1" noChangeAspect="1" noChangeArrowheads="1" noTextEdit="1"/>
          </p:cNvSpPr>
          <p:nvPr>
            <p:ph type="sldImg"/>
          </p:nvPr>
        </p:nvSpPr>
        <p:spPr>
          <a:xfrm>
            <a:off x="2941638" y="530225"/>
            <a:ext cx="3121025" cy="2654300"/>
          </a:xfrm>
          <a:ln/>
        </p:spPr>
      </p:sp>
      <p:sp>
        <p:nvSpPr>
          <p:cNvPr id="31748" name="Rectangle 3"/>
          <p:cNvSpPr>
            <a:spLocks noGrp="1" noChangeArrowheads="1"/>
          </p:cNvSpPr>
          <p:nvPr>
            <p:ph type="body" idx="1"/>
          </p:nvPr>
        </p:nvSpPr>
        <p:spPr>
          <a:xfrm>
            <a:off x="900430" y="3361611"/>
            <a:ext cx="7203440" cy="3184684"/>
          </a:xfrm>
          <a:noFill/>
          <a:ln/>
        </p:spPr>
        <p:txBody>
          <a:bodyPr/>
          <a:lstStyle/>
          <a:p>
            <a:endParaRPr lang="en-US" sz="180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62E4507B-426E-473C-A487-92B6E574F9F5}" type="slidenum">
              <a:rPr lang="en-US" smtClean="0"/>
              <a:pPr/>
              <a:t>23</a:t>
            </a:fld>
            <a:endParaRPr lang="en-US" smtClean="0"/>
          </a:p>
        </p:txBody>
      </p:sp>
      <p:sp>
        <p:nvSpPr>
          <p:cNvPr id="84995" name="Rectangle 2"/>
          <p:cNvSpPr>
            <a:spLocks noGrp="1" noRot="1" noChangeAspect="1" noChangeArrowheads="1" noTextEdit="1"/>
          </p:cNvSpPr>
          <p:nvPr>
            <p:ph type="sldImg"/>
          </p:nvPr>
        </p:nvSpPr>
        <p:spPr>
          <a:xfrm>
            <a:off x="2941638" y="530225"/>
            <a:ext cx="3121025" cy="2654300"/>
          </a:xfrm>
          <a:ln/>
        </p:spPr>
      </p:sp>
      <p:sp>
        <p:nvSpPr>
          <p:cNvPr id="84996" name="Rectangle 3"/>
          <p:cNvSpPr>
            <a:spLocks noGrp="1" noChangeArrowheads="1"/>
          </p:cNvSpPr>
          <p:nvPr>
            <p:ph type="body" idx="1"/>
          </p:nvPr>
        </p:nvSpPr>
        <p:spPr>
          <a:xfrm>
            <a:off x="900113" y="3362325"/>
            <a:ext cx="7204075" cy="3184525"/>
          </a:xfrm>
          <a:noFill/>
          <a:ln/>
        </p:spPr>
        <p:txBody>
          <a:bodyP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117522CC-0B2D-4875-97D9-C5D51DF3173C}" type="slidenum">
              <a:rPr lang="en-US" smtClean="0">
                <a:latin typeface="Arial" pitchFamily="34" charset="0"/>
              </a:rPr>
              <a:pPr/>
              <a:t>24</a:t>
            </a:fld>
            <a:endParaRPr lang="en-US" smtClean="0">
              <a:latin typeface="Arial" pitchFamily="34" charset="0"/>
            </a:endParaRPr>
          </a:p>
        </p:txBody>
      </p:sp>
      <p:sp>
        <p:nvSpPr>
          <p:cNvPr id="59395" name="Rectangle 2"/>
          <p:cNvSpPr>
            <a:spLocks noGrp="1" noRot="1" noChangeAspect="1" noChangeArrowheads="1" noTextEdit="1"/>
          </p:cNvSpPr>
          <p:nvPr>
            <p:ph type="sldImg"/>
          </p:nvPr>
        </p:nvSpPr>
        <p:spPr>
          <a:xfrm>
            <a:off x="2941638" y="530225"/>
            <a:ext cx="3121025" cy="2654300"/>
          </a:xfrm>
          <a:ln/>
        </p:spPr>
      </p:sp>
      <p:sp>
        <p:nvSpPr>
          <p:cNvPr id="59396" name="Rectangle 3"/>
          <p:cNvSpPr>
            <a:spLocks noGrp="1" noChangeArrowheads="1"/>
          </p:cNvSpPr>
          <p:nvPr>
            <p:ph type="body" idx="1"/>
          </p:nvPr>
        </p:nvSpPr>
        <p:spPr>
          <a:xfrm>
            <a:off x="1201738" y="3362325"/>
            <a:ext cx="6600825" cy="3184525"/>
          </a:xfrm>
          <a:noFill/>
          <a:ln/>
        </p:spPr>
        <p:txBody>
          <a:bodyPr/>
          <a:lstStyle/>
          <a:p>
            <a:endParaRPr lang="en-US" smtClean="0">
              <a:latin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4AC1D2D0-95D6-4207-9B25-A297B20569B0}" type="slidenum">
              <a:rPr lang="en-US" smtClean="0"/>
              <a:pPr/>
              <a:t>25</a:t>
            </a:fld>
            <a:endParaRPr lang="en-US" smtClean="0"/>
          </a:p>
        </p:txBody>
      </p:sp>
      <p:sp>
        <p:nvSpPr>
          <p:cNvPr id="102403" name="Rectangle 2"/>
          <p:cNvSpPr>
            <a:spLocks noGrp="1" noRot="1" noChangeAspect="1" noChangeArrowheads="1" noTextEdit="1"/>
          </p:cNvSpPr>
          <p:nvPr>
            <p:ph type="sldImg"/>
          </p:nvPr>
        </p:nvSpPr>
        <p:spPr>
          <a:xfrm>
            <a:off x="2895600" y="523875"/>
            <a:ext cx="3146425" cy="2674938"/>
          </a:xfrm>
          <a:ln/>
        </p:spPr>
      </p:sp>
      <p:sp>
        <p:nvSpPr>
          <p:cNvPr id="102404" name="Rectangle 3"/>
          <p:cNvSpPr>
            <a:spLocks noGrp="1" noChangeArrowheads="1"/>
          </p:cNvSpPr>
          <p:nvPr>
            <p:ph type="body" idx="1"/>
          </p:nvPr>
        </p:nvSpPr>
        <p:spPr>
          <a:noFill/>
          <a:ln/>
        </p:spPr>
        <p:txBody>
          <a:bodyPr/>
          <a:lstStyle/>
          <a:p>
            <a:r>
              <a:rPr lang="en-US" smtClean="0"/>
              <a:t>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ED9F2958-C228-4C19-B88C-5E20203FCCAD}" type="slidenum">
              <a:rPr lang="en-US" smtClean="0">
                <a:latin typeface="Arial" pitchFamily="34" charset="0"/>
              </a:rPr>
              <a:pPr/>
              <a:t>26</a:t>
            </a:fld>
            <a:endParaRPr lang="en-US" smtClean="0">
              <a:latin typeface="Arial" pitchFamily="34" charset="0"/>
            </a:endParaRPr>
          </a:p>
        </p:txBody>
      </p:sp>
      <p:sp>
        <p:nvSpPr>
          <p:cNvPr id="89091" name="Rectangle 2"/>
          <p:cNvSpPr>
            <a:spLocks noGrp="1" noRot="1" noChangeAspect="1" noChangeArrowheads="1" noTextEdit="1"/>
          </p:cNvSpPr>
          <p:nvPr>
            <p:ph type="sldImg"/>
          </p:nvPr>
        </p:nvSpPr>
        <p:spPr>
          <a:xfrm>
            <a:off x="2941638" y="530225"/>
            <a:ext cx="3121025" cy="2654300"/>
          </a:xfrm>
          <a:ln/>
        </p:spPr>
      </p:sp>
      <p:sp>
        <p:nvSpPr>
          <p:cNvPr id="89092" name="Rectangle 3"/>
          <p:cNvSpPr>
            <a:spLocks noGrp="1" noChangeArrowheads="1"/>
          </p:cNvSpPr>
          <p:nvPr>
            <p:ph type="body" idx="1"/>
          </p:nvPr>
        </p:nvSpPr>
        <p:spPr>
          <a:xfrm>
            <a:off x="1201738" y="3362326"/>
            <a:ext cx="6600825" cy="3184525"/>
          </a:xfrm>
          <a:noFill/>
          <a:ln/>
        </p:spPr>
        <p:txBody>
          <a:bodyPr/>
          <a:lstStyle/>
          <a:p>
            <a:r>
              <a:rPr lang="en-US" smtClean="0">
                <a:latin typeface="Arial" pitchFamily="34" charset="0"/>
              </a:rPr>
              <a:t>SHOW ON LAP TOP</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p:txBody>
          <a:bodyPr/>
          <a:lstStyle/>
          <a:p>
            <a:pPr>
              <a:defRPr/>
            </a:pPr>
            <a:fld id="{F0CA9C75-F510-422F-862C-8FEC014D0303}" type="slidenum">
              <a:rPr lang="en-US" smtClean="0"/>
              <a:pPr>
                <a:defRPr/>
              </a:pPr>
              <a:t>27</a:t>
            </a:fld>
            <a:endParaRPr lang="en-US" smtClean="0"/>
          </a:p>
        </p:txBody>
      </p:sp>
      <p:sp>
        <p:nvSpPr>
          <p:cNvPr id="38915" name="Rectangle 2"/>
          <p:cNvSpPr>
            <a:spLocks noGrp="1" noRot="1" noChangeAspect="1" noChangeArrowheads="1" noTextEdit="1"/>
          </p:cNvSpPr>
          <p:nvPr>
            <p:ph type="sldImg"/>
          </p:nvPr>
        </p:nvSpPr>
        <p:spPr>
          <a:xfrm>
            <a:off x="2941638" y="530225"/>
            <a:ext cx="3121025" cy="2654300"/>
          </a:xfrm>
          <a:ln/>
        </p:spPr>
      </p:sp>
      <p:sp>
        <p:nvSpPr>
          <p:cNvPr id="38916" name="Rectangle 3"/>
          <p:cNvSpPr>
            <a:spLocks noGrp="1" noChangeArrowheads="1"/>
          </p:cNvSpPr>
          <p:nvPr>
            <p:ph type="body" idx="1"/>
          </p:nvPr>
        </p:nvSpPr>
        <p:spPr>
          <a:xfrm>
            <a:off x="900430" y="3361611"/>
            <a:ext cx="7203440" cy="3184684"/>
          </a:xfrm>
          <a:noFill/>
          <a:ln/>
        </p:spPr>
        <p:txBody>
          <a:bodyPr/>
          <a:lstStyle/>
          <a:p>
            <a:endParaRPr lang="en-US" sz="200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F6FA67C1-FAB3-421C-A994-EE3411E26E21}" type="slidenum">
              <a:rPr lang="en-US" smtClean="0"/>
              <a:pPr/>
              <a:t>28</a:t>
            </a:fld>
            <a:endParaRPr lang="en-US" smtClean="0"/>
          </a:p>
        </p:txBody>
      </p:sp>
      <p:sp>
        <p:nvSpPr>
          <p:cNvPr id="89091" name="Rectangle 2"/>
          <p:cNvSpPr>
            <a:spLocks noGrp="1" noRot="1" noChangeAspect="1" noChangeArrowheads="1" noTextEdit="1"/>
          </p:cNvSpPr>
          <p:nvPr>
            <p:ph type="sldImg"/>
          </p:nvPr>
        </p:nvSpPr>
        <p:spPr>
          <a:xfrm>
            <a:off x="2941638" y="530225"/>
            <a:ext cx="3121025" cy="2654300"/>
          </a:xfrm>
          <a:ln/>
        </p:spPr>
      </p:sp>
      <p:sp>
        <p:nvSpPr>
          <p:cNvPr id="89092" name="Rectangle 3"/>
          <p:cNvSpPr>
            <a:spLocks noGrp="1" noChangeArrowheads="1"/>
          </p:cNvSpPr>
          <p:nvPr>
            <p:ph type="body" idx="1"/>
          </p:nvPr>
        </p:nvSpPr>
        <p:spPr>
          <a:xfrm>
            <a:off x="1201738" y="3362325"/>
            <a:ext cx="6600825" cy="3184525"/>
          </a:xfrm>
          <a:noFill/>
          <a:ln/>
        </p:spPr>
        <p:txBody>
          <a:bodyPr/>
          <a:lstStyle/>
          <a:p>
            <a:r>
              <a:rPr lang="en-US" dirty="0" smtClean="0"/>
              <a:t>SHOW ON LAP TOP</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p:spPr>
        <p:txBody>
          <a:bodyPr/>
          <a:lstStyle/>
          <a:p>
            <a:endParaRPr lang="en-US" smtClean="0">
              <a:latin typeface="Arial" pitchFamily="34" charset="0"/>
            </a:endParaRPr>
          </a:p>
        </p:txBody>
      </p:sp>
      <p:sp>
        <p:nvSpPr>
          <p:cNvPr id="55300" name="Slide Number Placeholder 3"/>
          <p:cNvSpPr>
            <a:spLocks noGrp="1"/>
          </p:cNvSpPr>
          <p:nvPr>
            <p:ph type="sldNum" sz="quarter" idx="5"/>
          </p:nvPr>
        </p:nvSpPr>
        <p:spPr>
          <a:noFill/>
        </p:spPr>
        <p:txBody>
          <a:bodyPr/>
          <a:lstStyle/>
          <a:p>
            <a:fld id="{52A8D8C8-5847-4F8D-8B71-92F7FA7A2802}" type="slidenum">
              <a:rPr lang="en-US" smtClean="0">
                <a:latin typeface="Arial" pitchFamily="34" charset="0"/>
              </a:rPr>
              <a:pPr/>
              <a:t>29</a:t>
            </a:fld>
            <a:endParaRPr lang="en-US" smtClean="0">
              <a:latin typeface="Arial"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p:txBody>
          <a:bodyPr/>
          <a:lstStyle/>
          <a:p>
            <a:pPr>
              <a:defRPr/>
            </a:pPr>
            <a:fld id="{D1B6D0D5-4159-41C5-9D1D-5E8D1C628236}" type="slidenum">
              <a:rPr lang="en-US" smtClean="0"/>
              <a:pPr>
                <a:defRPr/>
              </a:pPr>
              <a:t>30</a:t>
            </a:fld>
            <a:endParaRPr lang="en-US" smtClean="0"/>
          </a:p>
        </p:txBody>
      </p:sp>
      <p:sp>
        <p:nvSpPr>
          <p:cNvPr id="34819" name="Rectangle 2"/>
          <p:cNvSpPr>
            <a:spLocks noGrp="1" noRot="1" noChangeAspect="1" noChangeArrowheads="1" noTextEdit="1"/>
          </p:cNvSpPr>
          <p:nvPr>
            <p:ph type="sldImg"/>
          </p:nvPr>
        </p:nvSpPr>
        <p:spPr>
          <a:xfrm>
            <a:off x="2895600" y="523875"/>
            <a:ext cx="3146425" cy="2674938"/>
          </a:xfrm>
          <a:ln/>
        </p:spPr>
      </p:sp>
      <p:sp>
        <p:nvSpPr>
          <p:cNvPr id="3482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p:txBody>
          <a:bodyPr/>
          <a:lstStyle/>
          <a:p>
            <a:pPr>
              <a:defRPr/>
            </a:pPr>
            <a:fld id="{48E156F7-BCAB-4D7B-B7D5-6B9A2C7A944D}" type="slidenum">
              <a:rPr lang="en-AU" smtClean="0">
                <a:latin typeface="Arial" pitchFamily="34" charset="0"/>
              </a:rPr>
              <a:pPr>
                <a:defRPr/>
              </a:pPr>
              <a:t>31</a:t>
            </a:fld>
            <a:endParaRPr lang="en-AU" smtClean="0">
              <a:latin typeface="Arial" pitchFamily="34" charset="0"/>
            </a:endParaRPr>
          </a:p>
        </p:txBody>
      </p:sp>
      <p:sp>
        <p:nvSpPr>
          <p:cNvPr id="40963" name="Rectangle 2"/>
          <p:cNvSpPr>
            <a:spLocks noGrp="1" noRot="1" noChangeAspect="1" noChangeArrowheads="1" noTextEdit="1"/>
          </p:cNvSpPr>
          <p:nvPr>
            <p:ph type="sldImg"/>
          </p:nvPr>
        </p:nvSpPr>
        <p:spPr>
          <a:xfrm>
            <a:off x="3006573" y="530781"/>
            <a:ext cx="2992697" cy="2653903"/>
          </a:xfrm>
          <a:ln/>
        </p:spPr>
      </p:sp>
      <p:sp>
        <p:nvSpPr>
          <p:cNvPr id="40964" name="Rectangle 3"/>
          <p:cNvSpPr>
            <a:spLocks noGrp="1" noChangeArrowheads="1"/>
          </p:cNvSpPr>
          <p:nvPr>
            <p:ph type="body" idx="1"/>
          </p:nvPr>
        </p:nvSpPr>
        <p:spPr>
          <a:noFill/>
          <a:ln/>
        </p:spPr>
        <p:txBody>
          <a:bodyPr/>
          <a:lstStyle/>
          <a:p>
            <a:pPr>
              <a:lnSpc>
                <a:spcPct val="80000"/>
              </a:lnSpc>
            </a:pPr>
            <a:r>
              <a:rPr lang="en-US" sz="800" smtClean="0">
                <a:latin typeface="Arial" pitchFamily="34" charset="0"/>
              </a:rPr>
              <a:t>.  </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
          <p:cNvSpPr>
            <a:spLocks noGrp="1" noRot="1" noChangeAspect="1" noChangeArrowheads="1" noTextEdit="1"/>
          </p:cNvSpPr>
          <p:nvPr>
            <p:ph type="sldImg"/>
          </p:nvPr>
        </p:nvSpPr>
        <p:spPr>
          <a:ln/>
        </p:spPr>
      </p:sp>
      <p:sp>
        <p:nvSpPr>
          <p:cNvPr id="48131" name="Rectangle 2"/>
          <p:cNvSpPr>
            <a:spLocks noGrp="1" noChangeArrowheads="1"/>
          </p:cNvSpPr>
          <p:nvPr>
            <p:ph type="body" idx="1"/>
          </p:nvPr>
        </p:nvSpPr>
        <p:spPr>
          <a:noFill/>
          <a:ln/>
        </p:spPr>
        <p:txBody>
          <a:bodyPr/>
          <a:lstStyle/>
          <a:p>
            <a:pPr eaLnBrk="1"/>
            <a:endParaRPr lang="en-US" dirty="0"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p:txBody>
          <a:bodyPr/>
          <a:lstStyle/>
          <a:p>
            <a:pPr>
              <a:defRPr/>
            </a:pPr>
            <a:fld id="{21C22FA4-9FD1-4BAA-9C4C-9F3FC3F4B439}" type="slidenum">
              <a:rPr lang="en-US" smtClean="0"/>
              <a:pPr>
                <a:defRPr/>
              </a:pPr>
              <a:t>3</a:t>
            </a:fld>
            <a:endParaRPr lang="en-US" smtClean="0"/>
          </a:p>
        </p:txBody>
      </p:sp>
      <p:sp>
        <p:nvSpPr>
          <p:cNvPr id="31747" name="Rectangle 2"/>
          <p:cNvSpPr>
            <a:spLocks noGrp="1" noRot="1" noChangeAspect="1" noChangeArrowheads="1" noTextEdit="1"/>
          </p:cNvSpPr>
          <p:nvPr>
            <p:ph type="sldImg"/>
          </p:nvPr>
        </p:nvSpPr>
        <p:spPr>
          <a:xfrm>
            <a:off x="2941638" y="530225"/>
            <a:ext cx="3121025" cy="2654300"/>
          </a:xfrm>
          <a:ln/>
        </p:spPr>
      </p:sp>
      <p:sp>
        <p:nvSpPr>
          <p:cNvPr id="31748" name="Rectangle 3"/>
          <p:cNvSpPr>
            <a:spLocks noGrp="1" noChangeArrowheads="1"/>
          </p:cNvSpPr>
          <p:nvPr>
            <p:ph type="body" idx="1"/>
          </p:nvPr>
        </p:nvSpPr>
        <p:spPr>
          <a:xfrm>
            <a:off x="900430" y="3361611"/>
            <a:ext cx="7203440" cy="3184684"/>
          </a:xfrm>
          <a:noFill/>
          <a:ln/>
        </p:spPr>
        <p:txBody>
          <a:bodyPr/>
          <a:lstStyle/>
          <a:p>
            <a:endParaRPr lang="en-US" sz="180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p:txBody>
          <a:bodyPr/>
          <a:lstStyle/>
          <a:p>
            <a:pPr>
              <a:defRPr/>
            </a:pPr>
            <a:fld id="{BDD211C8-0E0F-4A1F-BCE7-73B68437EDF0}" type="slidenum">
              <a:rPr lang="en-US" smtClean="0">
                <a:latin typeface="Arial" pitchFamily="34" charset="0"/>
              </a:rPr>
              <a:pPr>
                <a:defRPr/>
              </a:pPr>
              <a:t>34</a:t>
            </a:fld>
            <a:endParaRPr lang="en-US" smtClean="0">
              <a:latin typeface="Arial" pitchFamily="34" charset="0"/>
            </a:endParaRPr>
          </a:p>
        </p:txBody>
      </p:sp>
      <p:sp>
        <p:nvSpPr>
          <p:cNvPr id="30723" name="Rectangle 2"/>
          <p:cNvSpPr>
            <a:spLocks noGrp="1" noRot="1" noChangeAspect="1" noChangeArrowheads="1" noTextEdit="1"/>
          </p:cNvSpPr>
          <p:nvPr>
            <p:ph type="sldImg"/>
          </p:nvPr>
        </p:nvSpPr>
        <p:spPr>
          <a:xfrm>
            <a:off x="2941638" y="530225"/>
            <a:ext cx="3122612" cy="2654300"/>
          </a:xfrm>
          <a:ln/>
        </p:spPr>
      </p:sp>
      <p:sp>
        <p:nvSpPr>
          <p:cNvPr id="30724" name="Rectangle 3"/>
          <p:cNvSpPr>
            <a:spLocks noGrp="1" noChangeArrowheads="1"/>
          </p:cNvSpPr>
          <p:nvPr>
            <p:ph type="body" idx="1"/>
          </p:nvPr>
        </p:nvSpPr>
        <p:spPr>
          <a:xfrm>
            <a:off x="1201088" y="3361611"/>
            <a:ext cx="6602125" cy="3184684"/>
          </a:xfrm>
          <a:noFill/>
          <a:ln/>
        </p:spPr>
        <p:txBody>
          <a:bodyPr/>
          <a:lstStyle/>
          <a:p>
            <a:endParaRPr lang="en-US" sz="2000" dirty="0" smtClean="0">
              <a:latin typeface="Arial"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C5550128-851E-4B33-ADD2-15DD12B17D4C}" type="slidenum">
              <a:rPr lang="en-US" smtClean="0"/>
              <a:pPr/>
              <a:t>35</a:t>
            </a:fld>
            <a:endParaRPr lang="en-US"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r>
              <a:rPr lang="en-US" smtClean="0"/>
              <a:t>Closing thought:  Make the commitment.  Plan your business and discover the freedom that an honorable, profitable, true-to-you business can bring.  </a:t>
            </a:r>
            <a:r>
              <a:rPr lang="en-US" b="1" smtClean="0"/>
              <a:t>Click on the Chat link to get to the site.  </a:t>
            </a:r>
          </a:p>
          <a:p>
            <a:pPr eaLnBrk="1" hangingPunct="1"/>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1B73090A-384F-49EE-9C62-9FFDF6315A2F}" type="slidenum">
              <a:rPr lang="en-US" smtClean="0"/>
              <a:pPr/>
              <a:t>36</a:t>
            </a:fld>
            <a:endParaRPr lang="en-US" smtClean="0"/>
          </a:p>
        </p:txBody>
      </p:sp>
      <p:sp>
        <p:nvSpPr>
          <p:cNvPr id="68611" name="Rectangle 2"/>
          <p:cNvSpPr>
            <a:spLocks noGrp="1" noRot="1" noChangeAspect="1" noChangeArrowheads="1" noTextEdit="1"/>
          </p:cNvSpPr>
          <p:nvPr>
            <p:ph type="sldImg"/>
          </p:nvPr>
        </p:nvSpPr>
        <p:spPr>
          <a:xfrm>
            <a:off x="2895600" y="523875"/>
            <a:ext cx="3146425" cy="2674938"/>
          </a:xfrm>
          <a:ln/>
        </p:spPr>
      </p:sp>
      <p:sp>
        <p:nvSpPr>
          <p:cNvPr id="68612" name="Rectangle 3"/>
          <p:cNvSpPr>
            <a:spLocks noGrp="1" noChangeArrowheads="1"/>
          </p:cNvSpPr>
          <p:nvPr>
            <p:ph type="body" idx="1"/>
          </p:nvPr>
        </p:nvSpPr>
        <p:spPr>
          <a:noFill/>
          <a:ln/>
        </p:spPr>
        <p:txBody>
          <a:bodyPr/>
          <a:lstStyle/>
          <a:p>
            <a:endParaRPr lang="en-US" sz="1800"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p:txBody>
          <a:bodyPr/>
          <a:lstStyle/>
          <a:p>
            <a:pPr>
              <a:defRPr/>
            </a:pPr>
            <a:fld id="{351193EF-89D1-4FF3-A965-6DDB8FB729CF}" type="slidenum">
              <a:rPr lang="en-US" smtClean="0">
                <a:latin typeface="Arial" pitchFamily="34" charset="0"/>
              </a:rPr>
              <a:pPr>
                <a:defRPr/>
              </a:pPr>
              <a:t>37</a:t>
            </a:fld>
            <a:endParaRPr lang="en-US" smtClean="0">
              <a:latin typeface="Arial" pitchFamily="34" charset="0"/>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p:txBody>
          <a:bodyPr/>
          <a:lstStyle/>
          <a:p>
            <a:pPr>
              <a:defRPr/>
            </a:pPr>
            <a:fld id="{21C22FA4-9FD1-4BAA-9C4C-9F3FC3F4B439}" type="slidenum">
              <a:rPr lang="en-US" smtClean="0"/>
              <a:pPr>
                <a:defRPr/>
              </a:pPr>
              <a:t>38</a:t>
            </a:fld>
            <a:endParaRPr lang="en-US" smtClean="0"/>
          </a:p>
        </p:txBody>
      </p:sp>
      <p:sp>
        <p:nvSpPr>
          <p:cNvPr id="31747" name="Rectangle 2"/>
          <p:cNvSpPr>
            <a:spLocks noGrp="1" noRot="1" noChangeAspect="1" noChangeArrowheads="1" noTextEdit="1"/>
          </p:cNvSpPr>
          <p:nvPr>
            <p:ph type="sldImg"/>
          </p:nvPr>
        </p:nvSpPr>
        <p:spPr>
          <a:xfrm>
            <a:off x="2941638" y="530225"/>
            <a:ext cx="3121025" cy="2654300"/>
          </a:xfrm>
          <a:ln/>
        </p:spPr>
      </p:sp>
      <p:sp>
        <p:nvSpPr>
          <p:cNvPr id="31748" name="Rectangle 3"/>
          <p:cNvSpPr>
            <a:spLocks noGrp="1" noChangeArrowheads="1"/>
          </p:cNvSpPr>
          <p:nvPr>
            <p:ph type="body" idx="1"/>
          </p:nvPr>
        </p:nvSpPr>
        <p:spPr>
          <a:xfrm>
            <a:off x="900430" y="3361611"/>
            <a:ext cx="7203440" cy="3184684"/>
          </a:xfrm>
          <a:noFill/>
          <a:ln/>
        </p:spPr>
        <p:txBody>
          <a:bodyPr/>
          <a:lstStyle/>
          <a:p>
            <a:endParaRPr lang="en-US" sz="180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p:txBody>
          <a:bodyPr/>
          <a:lstStyle/>
          <a:p>
            <a:pPr>
              <a:defRPr/>
            </a:pPr>
            <a:fld id="{911A28C8-3FFC-4081-A604-3EB3852F8063}" type="slidenum">
              <a:rPr lang="en-US" smtClean="0">
                <a:latin typeface="Arial" pitchFamily="34" charset="0"/>
              </a:rPr>
              <a:pPr>
                <a:defRPr/>
              </a:pPr>
              <a:t>39</a:t>
            </a:fld>
            <a:endParaRPr lang="en-US" smtClean="0">
              <a:latin typeface="Arial" pitchFamily="34" charset="0"/>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74551129-3521-4AAF-BC56-F5E4E83D3BE9}" type="slidenum">
              <a:rPr lang="en-US" smtClean="0"/>
              <a:pPr/>
              <a:t>40</a:t>
            </a:fld>
            <a:endParaRPr lang="en-US" smtClean="0"/>
          </a:p>
        </p:txBody>
      </p:sp>
      <p:sp>
        <p:nvSpPr>
          <p:cNvPr id="70659" name="Rectangle 2"/>
          <p:cNvSpPr>
            <a:spLocks noGrp="1" noRot="1" noChangeAspect="1" noChangeArrowheads="1" noTextEdit="1"/>
          </p:cNvSpPr>
          <p:nvPr>
            <p:ph type="sldImg"/>
          </p:nvPr>
        </p:nvSpPr>
        <p:spPr>
          <a:xfrm>
            <a:off x="2895600" y="523875"/>
            <a:ext cx="3146425" cy="2674938"/>
          </a:xfrm>
          <a:ln/>
        </p:spPr>
      </p:sp>
      <p:sp>
        <p:nvSpPr>
          <p:cNvPr id="7066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4AC1D2D0-95D6-4207-9B25-A297B20569B0}" type="slidenum">
              <a:rPr lang="en-US" smtClean="0"/>
              <a:pPr/>
              <a:t>42</a:t>
            </a:fld>
            <a:endParaRPr lang="en-US" smtClean="0"/>
          </a:p>
        </p:txBody>
      </p:sp>
      <p:sp>
        <p:nvSpPr>
          <p:cNvPr id="102403" name="Rectangle 2"/>
          <p:cNvSpPr>
            <a:spLocks noGrp="1" noRot="1" noChangeAspect="1" noChangeArrowheads="1" noTextEdit="1"/>
          </p:cNvSpPr>
          <p:nvPr>
            <p:ph type="sldImg"/>
          </p:nvPr>
        </p:nvSpPr>
        <p:spPr>
          <a:xfrm>
            <a:off x="2895600" y="523875"/>
            <a:ext cx="3146425" cy="2674938"/>
          </a:xfrm>
          <a:ln/>
        </p:spPr>
      </p:sp>
      <p:sp>
        <p:nvSpPr>
          <p:cNvPr id="102404" name="Rectangle 3"/>
          <p:cNvSpPr>
            <a:spLocks noGrp="1" noChangeArrowheads="1"/>
          </p:cNvSpPr>
          <p:nvPr>
            <p:ph type="body" idx="1"/>
          </p:nvPr>
        </p:nvSpPr>
        <p:spPr>
          <a:noFill/>
          <a:ln/>
        </p:spPr>
        <p:txBody>
          <a:bodyPr/>
          <a:lstStyle/>
          <a:p>
            <a:r>
              <a:rPr lang="en-US" smtClean="0"/>
              <a:t> </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p:txBody>
          <a:bodyPr/>
          <a:lstStyle/>
          <a:p>
            <a:pPr>
              <a:defRPr/>
            </a:pPr>
            <a:fld id="{FDB6E127-6AED-4E3A-8005-864C42D5B8F7}" type="slidenum">
              <a:rPr lang="en-US" smtClean="0"/>
              <a:pPr>
                <a:defRPr/>
              </a:pPr>
              <a:t>43</a:t>
            </a:fld>
            <a:endParaRPr lang="en-US" smtClean="0"/>
          </a:p>
        </p:txBody>
      </p:sp>
      <p:sp>
        <p:nvSpPr>
          <p:cNvPr id="36867" name="Rectangle 2"/>
          <p:cNvSpPr>
            <a:spLocks noGrp="1" noRot="1" noChangeAspect="1" noChangeArrowheads="1" noTextEdit="1"/>
          </p:cNvSpPr>
          <p:nvPr>
            <p:ph type="sldImg"/>
          </p:nvPr>
        </p:nvSpPr>
        <p:spPr>
          <a:xfrm>
            <a:off x="2941638" y="530225"/>
            <a:ext cx="3121025" cy="2654300"/>
          </a:xfrm>
          <a:ln/>
        </p:spPr>
      </p:sp>
      <p:sp>
        <p:nvSpPr>
          <p:cNvPr id="36868" name="Rectangle 3"/>
          <p:cNvSpPr>
            <a:spLocks noGrp="1" noChangeArrowheads="1"/>
          </p:cNvSpPr>
          <p:nvPr>
            <p:ph type="body" idx="1"/>
          </p:nvPr>
        </p:nvSpPr>
        <p:spPr>
          <a:xfrm>
            <a:off x="1201088" y="3361611"/>
            <a:ext cx="6602125" cy="3184684"/>
          </a:xfrm>
          <a:noFill/>
          <a:ln/>
        </p:spPr>
        <p:txBody>
          <a:bodyPr/>
          <a:lstStyle/>
          <a:p>
            <a:endParaRPr lang="en-US" sz="100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4CA0DDDB-36FF-47CA-8939-0B6F3C58703F}" type="slidenum">
              <a:rPr lang="en-US" smtClean="0"/>
              <a:pPr/>
              <a:t>44</a:t>
            </a:fld>
            <a:endParaRPr lang="en-US" smtClean="0"/>
          </a:p>
        </p:txBody>
      </p:sp>
      <p:sp>
        <p:nvSpPr>
          <p:cNvPr id="75779" name="Rectangle 2"/>
          <p:cNvSpPr>
            <a:spLocks noGrp="1" noRot="1" noChangeAspect="1" noChangeArrowheads="1" noTextEdit="1"/>
          </p:cNvSpPr>
          <p:nvPr>
            <p:ph type="sldImg"/>
          </p:nvPr>
        </p:nvSpPr>
        <p:spPr>
          <a:xfrm>
            <a:off x="2941638" y="530225"/>
            <a:ext cx="3121025" cy="2654300"/>
          </a:xfrm>
          <a:ln/>
        </p:spPr>
      </p:sp>
      <p:sp>
        <p:nvSpPr>
          <p:cNvPr id="75780" name="Rectangle 3"/>
          <p:cNvSpPr>
            <a:spLocks noGrp="1" noChangeArrowheads="1"/>
          </p:cNvSpPr>
          <p:nvPr>
            <p:ph type="body" idx="1"/>
          </p:nvPr>
        </p:nvSpPr>
        <p:spPr>
          <a:xfrm>
            <a:off x="1201738" y="3362325"/>
            <a:ext cx="6600825" cy="3184525"/>
          </a:xfrm>
          <a:noFill/>
          <a:ln/>
        </p:spPr>
        <p:txBody>
          <a:bodyPr/>
          <a:lstStyle/>
          <a:p>
            <a:r>
              <a:rPr lang="en-US" smtClean="0"/>
              <a:t>DEMO the transactions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74551129-3521-4AAF-BC56-F5E4E83D3BE9}" type="slidenum">
              <a:rPr lang="en-US" smtClean="0"/>
              <a:pPr/>
              <a:t>4</a:t>
            </a:fld>
            <a:endParaRPr lang="en-US" smtClean="0"/>
          </a:p>
        </p:txBody>
      </p:sp>
      <p:sp>
        <p:nvSpPr>
          <p:cNvPr id="70659" name="Rectangle 2"/>
          <p:cNvSpPr>
            <a:spLocks noGrp="1" noRot="1" noChangeAspect="1" noChangeArrowheads="1" noTextEdit="1"/>
          </p:cNvSpPr>
          <p:nvPr>
            <p:ph type="sldImg"/>
          </p:nvPr>
        </p:nvSpPr>
        <p:spPr>
          <a:xfrm>
            <a:off x="2895600" y="523875"/>
            <a:ext cx="3146425" cy="2674938"/>
          </a:xfrm>
          <a:ln/>
        </p:spPr>
      </p:sp>
      <p:sp>
        <p:nvSpPr>
          <p:cNvPr id="7066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301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lnSpc>
                <a:spcPct val="80000"/>
              </a:lnSpc>
              <a:spcBef>
                <a:spcPct val="0"/>
              </a:spcBef>
            </a:pPr>
            <a:endParaRPr lang="en-US" sz="800"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62E4507B-426E-473C-A487-92B6E574F9F5}" type="slidenum">
              <a:rPr lang="en-US" smtClean="0"/>
              <a:pPr/>
              <a:t>47</a:t>
            </a:fld>
            <a:endParaRPr lang="en-US" smtClean="0"/>
          </a:p>
        </p:txBody>
      </p:sp>
      <p:sp>
        <p:nvSpPr>
          <p:cNvPr id="84995" name="Rectangle 2"/>
          <p:cNvSpPr>
            <a:spLocks noGrp="1" noRot="1" noChangeAspect="1" noChangeArrowheads="1" noTextEdit="1"/>
          </p:cNvSpPr>
          <p:nvPr>
            <p:ph type="sldImg"/>
          </p:nvPr>
        </p:nvSpPr>
        <p:spPr>
          <a:xfrm>
            <a:off x="2941638" y="530225"/>
            <a:ext cx="3121025" cy="2654300"/>
          </a:xfrm>
          <a:ln/>
        </p:spPr>
      </p:sp>
      <p:sp>
        <p:nvSpPr>
          <p:cNvPr id="84996" name="Rectangle 3"/>
          <p:cNvSpPr>
            <a:spLocks noGrp="1" noChangeArrowheads="1"/>
          </p:cNvSpPr>
          <p:nvPr>
            <p:ph type="body" idx="1"/>
          </p:nvPr>
        </p:nvSpPr>
        <p:spPr>
          <a:xfrm>
            <a:off x="900113" y="3362325"/>
            <a:ext cx="7204075" cy="3184525"/>
          </a:xfrm>
          <a:noFill/>
          <a:ln/>
        </p:spPr>
        <p:txBody>
          <a:bodyPr/>
          <a:lstStyle/>
          <a:p>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608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p:txBody>
          <a:bodyPr/>
          <a:lstStyle/>
          <a:p>
            <a:pPr>
              <a:defRPr/>
            </a:pPr>
            <a:fld id="{A1827FBC-141D-4519-9DFF-7505CE423429}" type="slidenum">
              <a:rPr lang="en-US" smtClean="0">
                <a:latin typeface="Arial" pitchFamily="34" charset="0"/>
              </a:rPr>
              <a:pPr>
                <a:defRPr/>
              </a:pPr>
              <a:t>49</a:t>
            </a:fld>
            <a:endParaRPr lang="en-US" smtClean="0">
              <a:latin typeface="Arial" pitchFamily="34" charset="0"/>
            </a:endParaRPr>
          </a:p>
        </p:txBody>
      </p:sp>
      <p:sp>
        <p:nvSpPr>
          <p:cNvPr id="39939" name="Rectangle 2"/>
          <p:cNvSpPr>
            <a:spLocks noGrp="1" noRot="1" noChangeAspect="1" noChangeArrowheads="1" noTextEdit="1"/>
          </p:cNvSpPr>
          <p:nvPr>
            <p:ph type="sldImg"/>
          </p:nvPr>
        </p:nvSpPr>
        <p:spPr>
          <a:xfrm>
            <a:off x="2941638" y="530225"/>
            <a:ext cx="3121025" cy="2654300"/>
          </a:xfrm>
          <a:ln/>
        </p:spPr>
      </p:sp>
      <p:sp>
        <p:nvSpPr>
          <p:cNvPr id="39940" name="Rectangle 3"/>
          <p:cNvSpPr>
            <a:spLocks noGrp="1" noChangeArrowheads="1"/>
          </p:cNvSpPr>
          <p:nvPr>
            <p:ph type="body" idx="1"/>
          </p:nvPr>
        </p:nvSpPr>
        <p:spPr>
          <a:xfrm>
            <a:off x="1201088" y="3361611"/>
            <a:ext cx="6602125" cy="3184684"/>
          </a:xfrm>
          <a:noFill/>
          <a:ln/>
        </p:spPr>
        <p:txBody>
          <a:bodyPr/>
          <a:lstStyle/>
          <a:p>
            <a:endParaRPr lang="en-US" smtClean="0">
              <a:latin typeface="Arial"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7ACB1981-C0F1-441B-91B4-CAA8378E98CC}" type="slidenum">
              <a:rPr lang="en-US" smtClean="0">
                <a:latin typeface="Arial" pitchFamily="34" charset="0"/>
              </a:rPr>
              <a:pPr/>
              <a:t>50</a:t>
            </a:fld>
            <a:endParaRPr lang="en-US" smtClean="0">
              <a:latin typeface="Arial" pitchFamily="34" charset="0"/>
            </a:endParaRPr>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5C87684E-27E9-4978-8199-9C476497A8D9}" type="slidenum">
              <a:rPr lang="en-US" smtClean="0">
                <a:latin typeface="Arial" pitchFamily="34" charset="0"/>
              </a:rPr>
              <a:pPr/>
              <a:t>51</a:t>
            </a:fld>
            <a:endParaRPr lang="en-US" smtClean="0">
              <a:latin typeface="Arial" pitchFamily="34" charset="0"/>
            </a:endParaRPr>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30B868D9-9FE4-4EE2-9B50-C6F4197C2BCB}" type="slidenum">
              <a:rPr lang="en-US" smtClean="0">
                <a:latin typeface="Arial" pitchFamily="34" charset="0"/>
              </a:rPr>
              <a:pPr/>
              <a:t>54</a:t>
            </a:fld>
            <a:endParaRPr lang="en-US" smtClean="0">
              <a:latin typeface="Arial" pitchFamily="34" charset="0"/>
            </a:endParaRPr>
          </a:p>
        </p:txBody>
      </p:sp>
      <p:sp>
        <p:nvSpPr>
          <p:cNvPr id="88067" name="Rectangle 2"/>
          <p:cNvSpPr>
            <a:spLocks noGrp="1" noRot="1" noChangeAspect="1" noChangeArrowheads="1" noTextEdit="1"/>
          </p:cNvSpPr>
          <p:nvPr>
            <p:ph type="sldImg"/>
          </p:nvPr>
        </p:nvSpPr>
        <p:spPr>
          <a:xfrm>
            <a:off x="2941638" y="530225"/>
            <a:ext cx="3121025" cy="2654300"/>
          </a:xfrm>
          <a:ln/>
        </p:spPr>
      </p:sp>
      <p:sp>
        <p:nvSpPr>
          <p:cNvPr id="88068" name="Rectangle 3"/>
          <p:cNvSpPr>
            <a:spLocks noGrp="1" noChangeArrowheads="1"/>
          </p:cNvSpPr>
          <p:nvPr>
            <p:ph type="body" idx="1"/>
          </p:nvPr>
        </p:nvSpPr>
        <p:spPr>
          <a:xfrm>
            <a:off x="1201738" y="3362326"/>
            <a:ext cx="6600825" cy="3184525"/>
          </a:xfrm>
          <a:noFill/>
          <a:ln/>
        </p:spPr>
        <p:txBody>
          <a:bodyPr/>
          <a:lstStyle/>
          <a:p>
            <a:endParaRPr lang="en-US" smtClean="0">
              <a:latin typeface="Arial"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bwMode="auto">
          <a:xfrm>
            <a:off x="2897188" y="523875"/>
            <a:ext cx="3148012" cy="2674938"/>
          </a:xfrm>
          <a:solidFill>
            <a:srgbClr val="FFFFFF"/>
          </a:solidFill>
          <a:ln>
            <a:solidFill>
              <a:srgbClr val="000000"/>
            </a:solidFill>
            <a:miter lim="800000"/>
            <a:headEnd/>
            <a:tailEnd/>
          </a:ln>
        </p:spPr>
      </p:sp>
      <p:sp>
        <p:nvSpPr>
          <p:cNvPr id="51203" name="Rectangle 3"/>
          <p:cNvSpPr>
            <a:spLocks noGrp="1" noChangeArrowheads="1"/>
          </p:cNvSpPr>
          <p:nvPr>
            <p:ph type="body" idx="1"/>
          </p:nvPr>
        </p:nvSpPr>
        <p:spPr bwMode="auto">
          <a:xfrm>
            <a:off x="1179730" y="3373897"/>
            <a:ext cx="6580226" cy="3199428"/>
          </a:xfrm>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bwMode="auto">
          <a:xfrm>
            <a:off x="2897188" y="522288"/>
            <a:ext cx="3148012" cy="2676525"/>
          </a:xfrm>
          <a:solidFill>
            <a:srgbClr val="FFFFFF"/>
          </a:solidFill>
          <a:ln>
            <a:solidFill>
              <a:srgbClr val="000000"/>
            </a:solidFill>
            <a:miter lim="800000"/>
            <a:headEnd/>
            <a:tailEnd/>
          </a:ln>
        </p:spPr>
      </p:sp>
      <p:sp>
        <p:nvSpPr>
          <p:cNvPr id="53251" name="Rectangle 3"/>
          <p:cNvSpPr>
            <a:spLocks noGrp="1" noChangeArrowheads="1"/>
          </p:cNvSpPr>
          <p:nvPr>
            <p:ph type="body" idx="1"/>
          </p:nvPr>
        </p:nvSpPr>
        <p:spPr bwMode="auto">
          <a:xfrm>
            <a:off x="1179730" y="3375126"/>
            <a:ext cx="6580226" cy="3198199"/>
          </a:xfrm>
          <a:solidFill>
            <a:srgbClr val="FFFFFF"/>
          </a:solidFill>
          <a:ln>
            <a:solidFill>
              <a:srgbClr val="000000"/>
            </a:solidFill>
            <a:miter lim="800000"/>
            <a:headEnd/>
            <a:tailEnd/>
          </a:ln>
        </p:spPr>
        <p:txBody>
          <a:bodyPr wrap="square" lIns="91436" tIns="45718" rIns="91436" bIns="45718" numCol="1" anchor="t" anchorCtr="0" compatLnSpc="1">
            <a:prstTxWarp prst="textNoShape">
              <a:avLst/>
            </a:prstTxWarp>
          </a:bodyPr>
          <a:lstStyle/>
          <a:p>
            <a:pPr>
              <a:spcBef>
                <a:spcPct val="0"/>
              </a:spcBef>
            </a:pPr>
            <a:endParaRPr lang="en-US" sz="1800"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813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lnSpc>
                <a:spcPct val="80000"/>
              </a:lnSpc>
              <a:spcBef>
                <a:spcPct val="0"/>
              </a:spcBef>
            </a:pPr>
            <a:endParaRPr lang="en-US" sz="80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F3E3089C-E975-4600-BA68-9070390D3D6A}" type="slidenum">
              <a:rPr lang="en-US" smtClean="0"/>
              <a:pPr/>
              <a:t>6</a:t>
            </a:fld>
            <a:endParaRPr lang="en-US" smtClean="0"/>
          </a:p>
        </p:txBody>
      </p:sp>
      <p:sp>
        <p:nvSpPr>
          <p:cNvPr id="72707" name="Rectangle 2"/>
          <p:cNvSpPr>
            <a:spLocks noGrp="1" noRot="1" noChangeAspect="1" noChangeArrowheads="1" noTextEdit="1"/>
          </p:cNvSpPr>
          <p:nvPr>
            <p:ph type="sldImg"/>
          </p:nvPr>
        </p:nvSpPr>
        <p:spPr>
          <a:xfrm>
            <a:off x="2941638" y="530225"/>
            <a:ext cx="3121025" cy="2654300"/>
          </a:xfrm>
          <a:ln/>
        </p:spPr>
      </p:sp>
      <p:sp>
        <p:nvSpPr>
          <p:cNvPr id="72708" name="Rectangle 3"/>
          <p:cNvSpPr>
            <a:spLocks noGrp="1" noChangeArrowheads="1"/>
          </p:cNvSpPr>
          <p:nvPr>
            <p:ph type="body" idx="1"/>
          </p:nvPr>
        </p:nvSpPr>
        <p:spPr>
          <a:xfrm>
            <a:off x="1201738" y="3362325"/>
            <a:ext cx="6600825" cy="3184525"/>
          </a:xfrm>
          <a:noFill/>
          <a:ln/>
        </p:spPr>
        <p:txBody>
          <a:bodyPr/>
          <a:lstStyle/>
          <a:p>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bwMode="auto">
          <a:xfrm>
            <a:off x="2941638" y="530225"/>
            <a:ext cx="3121025" cy="2654300"/>
          </a:xfrm>
          <a:prstGeom prst="rect">
            <a:avLst/>
          </a:prstGeom>
          <a:noFill/>
          <a:ln>
            <a:solidFill>
              <a:srgbClr val="000000"/>
            </a:solidFill>
            <a:miter lim="800000"/>
            <a:headEnd/>
            <a:tailEnd/>
          </a:ln>
        </p:spPr>
      </p:sp>
      <p:sp>
        <p:nvSpPr>
          <p:cNvPr id="43011" name="Rectangle 3"/>
          <p:cNvSpPr>
            <a:spLocks noGrp="1" noChangeArrowheads="1"/>
          </p:cNvSpPr>
          <p:nvPr>
            <p:ph type="body" idx="1"/>
          </p:nvPr>
        </p:nvSpPr>
        <p:spPr bwMode="auto">
          <a:xfrm>
            <a:off x="900430" y="3361112"/>
            <a:ext cx="7203440" cy="3184934"/>
          </a:xfrm>
          <a:prstGeom prst="rect">
            <a:avLst/>
          </a:prstGeom>
          <a:noFill/>
          <a:ln>
            <a:miter lim="800000"/>
            <a:headEnd/>
            <a:tailEnd/>
          </a:ln>
        </p:spPr>
        <p:txBody>
          <a:bodyPr/>
          <a:lstStyle/>
          <a:p>
            <a:pPr>
              <a:lnSpc>
                <a:spcPct val="80000"/>
              </a:lnSpc>
            </a:pPr>
            <a:endParaRPr lang="en-US" sz="800"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bwMode="auto">
          <a:xfrm>
            <a:off x="2897188" y="522288"/>
            <a:ext cx="3146425" cy="2676525"/>
          </a:xfrm>
          <a:prstGeom prst="rect">
            <a:avLst/>
          </a:prstGeom>
          <a:solidFill>
            <a:srgbClr val="FFFFFF"/>
          </a:solidFill>
          <a:ln>
            <a:solidFill>
              <a:srgbClr val="000000"/>
            </a:solidFill>
            <a:miter lim="800000"/>
            <a:headEnd/>
            <a:tailEnd/>
          </a:ln>
        </p:spPr>
      </p:sp>
      <p:sp>
        <p:nvSpPr>
          <p:cNvPr id="44035" name="Rectangle 3"/>
          <p:cNvSpPr>
            <a:spLocks noGrp="1" noChangeArrowheads="1"/>
          </p:cNvSpPr>
          <p:nvPr>
            <p:ph type="body" idx="1"/>
          </p:nvPr>
        </p:nvSpPr>
        <p:spPr bwMode="auto">
          <a:xfrm>
            <a:off x="1179731" y="3374856"/>
            <a:ext cx="6580226" cy="3198678"/>
          </a:xfrm>
          <a:prstGeom prst="rect">
            <a:avLst/>
          </a:prstGeom>
          <a:solidFill>
            <a:srgbClr val="FFFFFF"/>
          </a:solidFill>
          <a:ln>
            <a:solidFill>
              <a:srgbClr val="000000"/>
            </a:solidFill>
            <a:miter lim="800000"/>
            <a:headEnd/>
            <a:tailEnd/>
          </a:ln>
        </p:spPr>
        <p:txBody>
          <a:bodyPr/>
          <a:lstStyle/>
          <a:p>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bwMode="auto">
          <a:xfrm>
            <a:off x="2897188" y="522288"/>
            <a:ext cx="3146425" cy="2676525"/>
          </a:xfrm>
          <a:prstGeom prst="rect">
            <a:avLst/>
          </a:prstGeom>
          <a:solidFill>
            <a:srgbClr val="FFFFFF"/>
          </a:solidFill>
          <a:ln>
            <a:solidFill>
              <a:srgbClr val="000000"/>
            </a:solidFill>
            <a:miter lim="800000"/>
            <a:headEnd/>
            <a:tailEnd/>
          </a:ln>
        </p:spPr>
      </p:sp>
      <p:sp>
        <p:nvSpPr>
          <p:cNvPr id="45059" name="Rectangle 3"/>
          <p:cNvSpPr>
            <a:spLocks noGrp="1" noChangeArrowheads="1"/>
          </p:cNvSpPr>
          <p:nvPr>
            <p:ph type="body" idx="1"/>
          </p:nvPr>
        </p:nvSpPr>
        <p:spPr bwMode="auto">
          <a:xfrm>
            <a:off x="1179731" y="3374856"/>
            <a:ext cx="6580226" cy="3198678"/>
          </a:xfrm>
          <a:prstGeom prst="rect">
            <a:avLst/>
          </a:prstGeom>
          <a:solidFill>
            <a:srgbClr val="FFFFFF"/>
          </a:solidFill>
          <a:ln>
            <a:solidFill>
              <a:srgbClr val="000000"/>
            </a:solidFill>
            <a:miter lim="800000"/>
            <a:headEnd/>
            <a:tailEnd/>
          </a:ln>
        </p:spPr>
        <p:txBody>
          <a:bodyPr/>
          <a:lstStyle/>
          <a:p>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bwMode="auto">
          <a:xfrm>
            <a:off x="2897188" y="522288"/>
            <a:ext cx="3146425" cy="2676525"/>
          </a:xfrm>
          <a:prstGeom prst="rect">
            <a:avLst/>
          </a:prstGeom>
          <a:solidFill>
            <a:srgbClr val="FFFFFF"/>
          </a:solidFill>
          <a:ln>
            <a:solidFill>
              <a:srgbClr val="000000"/>
            </a:solidFill>
            <a:miter lim="800000"/>
            <a:headEnd/>
            <a:tailEnd/>
          </a:ln>
        </p:spPr>
      </p:sp>
      <p:sp>
        <p:nvSpPr>
          <p:cNvPr id="46083" name="Rectangle 3"/>
          <p:cNvSpPr>
            <a:spLocks noGrp="1" noChangeArrowheads="1"/>
          </p:cNvSpPr>
          <p:nvPr>
            <p:ph type="body" idx="1"/>
          </p:nvPr>
        </p:nvSpPr>
        <p:spPr bwMode="auto">
          <a:xfrm>
            <a:off x="1179731" y="3373606"/>
            <a:ext cx="6580226" cy="3199928"/>
          </a:xfrm>
          <a:prstGeom prst="rect">
            <a:avLst/>
          </a:prstGeom>
          <a:solidFill>
            <a:srgbClr val="FFFFFF"/>
          </a:solidFill>
          <a:ln>
            <a:solidFill>
              <a:srgbClr val="000000"/>
            </a:solidFill>
            <a:miter lim="800000"/>
            <a:headEnd/>
            <a:tailEnd/>
          </a:ln>
        </p:spPr>
        <p:txBody>
          <a:bodyPr/>
          <a:lstStyle/>
          <a:p>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bwMode="auto">
          <a:xfrm>
            <a:off x="2897188" y="522288"/>
            <a:ext cx="3148012" cy="2676525"/>
          </a:xfrm>
          <a:solidFill>
            <a:srgbClr val="FFFFFF"/>
          </a:solidFill>
          <a:ln>
            <a:solidFill>
              <a:srgbClr val="000000"/>
            </a:solidFill>
            <a:miter lim="800000"/>
            <a:headEnd/>
            <a:tailEnd/>
          </a:ln>
        </p:spPr>
      </p:sp>
      <p:sp>
        <p:nvSpPr>
          <p:cNvPr id="55299" name="Rectangle 3"/>
          <p:cNvSpPr>
            <a:spLocks noGrp="1" noChangeArrowheads="1"/>
          </p:cNvSpPr>
          <p:nvPr>
            <p:ph type="body" idx="1"/>
          </p:nvPr>
        </p:nvSpPr>
        <p:spPr bwMode="auto">
          <a:xfrm>
            <a:off x="1179730" y="3375126"/>
            <a:ext cx="6580226" cy="3198199"/>
          </a:xfrm>
          <a:solidFill>
            <a:srgbClr val="FFFFFF"/>
          </a:solidFill>
          <a:ln>
            <a:solidFill>
              <a:srgbClr val="000000"/>
            </a:solidFill>
            <a:miter lim="800000"/>
            <a:headEnd/>
            <a:tailEnd/>
          </a:ln>
        </p:spPr>
        <p:txBody>
          <a:bodyPr wrap="square" lIns="91436" tIns="45718" rIns="91436" bIns="45718" numCol="1" anchor="t" anchorCtr="0" compatLnSpc="1">
            <a:prstTxWarp prst="textNoShape">
              <a:avLst/>
            </a:prstTxWarp>
          </a:bodyPr>
          <a:lstStyle/>
          <a:p>
            <a:pPr>
              <a:spcBef>
                <a:spcPct val="0"/>
              </a:spcBef>
            </a:pPr>
            <a:endParaRPr lang="en-US" sz="1800"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bwMode="auto">
          <a:xfrm>
            <a:off x="2941638" y="530225"/>
            <a:ext cx="3124200" cy="2654300"/>
          </a:xfrm>
          <a:solidFill>
            <a:srgbClr val="FFFFFF"/>
          </a:solidFill>
          <a:ln>
            <a:solidFill>
              <a:srgbClr val="000000"/>
            </a:solidFill>
            <a:miter lim="800000"/>
            <a:headEnd/>
            <a:tailEnd/>
          </a:ln>
        </p:spPr>
      </p:sp>
      <p:sp>
        <p:nvSpPr>
          <p:cNvPr id="57347" name="Rectangle 3"/>
          <p:cNvSpPr>
            <a:spLocks noGrp="1" noChangeArrowheads="1"/>
          </p:cNvSpPr>
          <p:nvPr>
            <p:ph type="body" idx="1"/>
          </p:nvPr>
        </p:nvSpPr>
        <p:spPr bwMode="auto">
          <a:xfrm>
            <a:off x="1200574" y="3361611"/>
            <a:ext cx="6603153" cy="3184684"/>
          </a:xfrm>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7C23C70A-A314-4555-BE51-401131BD24E0}" type="slidenum">
              <a:rPr lang="en-US" smtClean="0">
                <a:latin typeface="Arial" pitchFamily="34" charset="0"/>
              </a:rPr>
              <a:pPr/>
              <a:t>65</a:t>
            </a:fld>
            <a:endParaRPr lang="en-US" smtClean="0">
              <a:latin typeface="Arial" pitchFamily="34" charset="0"/>
            </a:endParaRPr>
          </a:p>
        </p:txBody>
      </p:sp>
      <p:sp>
        <p:nvSpPr>
          <p:cNvPr id="100355" name="Rectangle 2"/>
          <p:cNvSpPr>
            <a:spLocks noGrp="1" noRot="1" noChangeAspect="1" noChangeArrowheads="1" noTextEdit="1"/>
          </p:cNvSpPr>
          <p:nvPr>
            <p:ph type="sldImg"/>
          </p:nvPr>
        </p:nvSpPr>
        <p:spPr>
          <a:xfrm>
            <a:off x="2941638" y="530225"/>
            <a:ext cx="3121025" cy="2654300"/>
          </a:xfrm>
          <a:ln/>
        </p:spPr>
      </p:sp>
      <p:sp>
        <p:nvSpPr>
          <p:cNvPr id="100356" name="Rectangle 3"/>
          <p:cNvSpPr>
            <a:spLocks noGrp="1" noChangeArrowheads="1"/>
          </p:cNvSpPr>
          <p:nvPr>
            <p:ph type="body" idx="1"/>
          </p:nvPr>
        </p:nvSpPr>
        <p:spPr>
          <a:xfrm>
            <a:off x="1201738" y="3362326"/>
            <a:ext cx="6600825" cy="3184525"/>
          </a:xfrm>
          <a:noFill/>
          <a:ln/>
        </p:spPr>
        <p:txBody>
          <a:bodyPr/>
          <a:lstStyle/>
          <a:p>
            <a:endParaRPr lang="en-US" smtClean="0">
              <a:latin typeface="Arial" pitchFamily="34"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p:txBody>
          <a:bodyPr/>
          <a:lstStyle/>
          <a:p>
            <a:pPr>
              <a:defRPr/>
            </a:pPr>
            <a:fld id="{CC9E3B61-FE14-4AC5-9B88-A71549D6DDCD}" type="slidenum">
              <a:rPr lang="en-US" smtClean="0"/>
              <a:pPr>
                <a:defRPr/>
              </a:pPr>
              <a:t>67</a:t>
            </a:fld>
            <a:endParaRPr lang="en-US" smtClean="0"/>
          </a:p>
        </p:txBody>
      </p:sp>
      <p:sp>
        <p:nvSpPr>
          <p:cNvPr id="45059" name="Rectangle 2"/>
          <p:cNvSpPr>
            <a:spLocks noGrp="1" noRot="1" noChangeAspect="1" noChangeArrowheads="1" noTextEdit="1"/>
          </p:cNvSpPr>
          <p:nvPr>
            <p:ph type="sldImg"/>
          </p:nvPr>
        </p:nvSpPr>
        <p:spPr>
          <a:xfrm>
            <a:off x="2895600" y="523875"/>
            <a:ext cx="3146425" cy="2674938"/>
          </a:xfrm>
          <a:ln/>
        </p:spPr>
      </p:sp>
      <p:sp>
        <p:nvSpPr>
          <p:cNvPr id="4506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p:txBody>
          <a:bodyPr/>
          <a:lstStyle/>
          <a:p>
            <a:pPr>
              <a:defRPr/>
            </a:pPr>
            <a:fld id="{89CFCD5A-267D-4A23-84DC-2E1BDBE21BB8}" type="slidenum">
              <a:rPr lang="en-US" smtClean="0"/>
              <a:pPr>
                <a:defRPr/>
              </a:pPr>
              <a:t>68</a:t>
            </a:fld>
            <a:endParaRPr lang="en-US" smtClean="0"/>
          </a:p>
        </p:txBody>
      </p:sp>
      <p:sp>
        <p:nvSpPr>
          <p:cNvPr id="46083" name="Rectangle 2"/>
          <p:cNvSpPr>
            <a:spLocks noGrp="1" noRot="1" noChangeAspect="1" noChangeArrowheads="1" noTextEdit="1"/>
          </p:cNvSpPr>
          <p:nvPr>
            <p:ph type="sldImg"/>
          </p:nvPr>
        </p:nvSpPr>
        <p:spPr>
          <a:xfrm>
            <a:off x="2941638" y="530225"/>
            <a:ext cx="3121025" cy="2654300"/>
          </a:xfrm>
          <a:ln/>
        </p:spPr>
      </p:sp>
      <p:sp>
        <p:nvSpPr>
          <p:cNvPr id="46084" name="Rectangle 3"/>
          <p:cNvSpPr>
            <a:spLocks noGrp="1" noChangeArrowheads="1"/>
          </p:cNvSpPr>
          <p:nvPr>
            <p:ph type="body" idx="1"/>
          </p:nvPr>
        </p:nvSpPr>
        <p:spPr>
          <a:xfrm>
            <a:off x="1201088" y="3361611"/>
            <a:ext cx="6602125" cy="3184684"/>
          </a:xfrm>
          <a:noFill/>
          <a:ln/>
        </p:spPr>
        <p:txBody>
          <a:bodyPr/>
          <a:lstStyle/>
          <a:p>
            <a:endParaRPr 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p:txBody>
          <a:bodyPr/>
          <a:lstStyle/>
          <a:p>
            <a:pPr>
              <a:defRPr/>
            </a:pPr>
            <a:fld id="{BDD211C8-0E0F-4A1F-BCE7-73B68437EDF0}" type="slidenum">
              <a:rPr lang="en-US" smtClean="0">
                <a:latin typeface="Arial" pitchFamily="34" charset="0"/>
              </a:rPr>
              <a:pPr>
                <a:defRPr/>
              </a:pPr>
              <a:t>71</a:t>
            </a:fld>
            <a:endParaRPr lang="en-US" smtClean="0">
              <a:latin typeface="Arial" pitchFamily="34" charset="0"/>
            </a:endParaRPr>
          </a:p>
        </p:txBody>
      </p:sp>
      <p:sp>
        <p:nvSpPr>
          <p:cNvPr id="30723" name="Rectangle 2"/>
          <p:cNvSpPr>
            <a:spLocks noGrp="1" noRot="1" noChangeAspect="1" noChangeArrowheads="1" noTextEdit="1"/>
          </p:cNvSpPr>
          <p:nvPr>
            <p:ph type="sldImg"/>
          </p:nvPr>
        </p:nvSpPr>
        <p:spPr>
          <a:xfrm>
            <a:off x="2941638" y="530225"/>
            <a:ext cx="3122612" cy="2654300"/>
          </a:xfrm>
          <a:ln/>
        </p:spPr>
      </p:sp>
      <p:sp>
        <p:nvSpPr>
          <p:cNvPr id="30724" name="Rectangle 3"/>
          <p:cNvSpPr>
            <a:spLocks noGrp="1" noChangeArrowheads="1"/>
          </p:cNvSpPr>
          <p:nvPr>
            <p:ph type="body" idx="1"/>
          </p:nvPr>
        </p:nvSpPr>
        <p:spPr>
          <a:xfrm>
            <a:off x="1201088" y="3361611"/>
            <a:ext cx="6602125" cy="3184684"/>
          </a:xfrm>
          <a:noFill/>
          <a:ln/>
        </p:spPr>
        <p:txBody>
          <a:bodyPr/>
          <a:lstStyle/>
          <a:p>
            <a:endParaRPr lang="en-US" sz="2000" dirty="0"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DFD13A4C-ADA3-4F50-B249-AE7E064DC201}" type="slidenum">
              <a:rPr lang="en-US" smtClean="0"/>
              <a:pPr/>
              <a:t>7</a:t>
            </a:fld>
            <a:endParaRPr lang="en-US" smtClean="0"/>
          </a:p>
        </p:txBody>
      </p:sp>
      <p:sp>
        <p:nvSpPr>
          <p:cNvPr id="71683" name="Rectangle 2"/>
          <p:cNvSpPr>
            <a:spLocks noGrp="1" noRot="1" noChangeAspect="1" noChangeArrowheads="1" noTextEdit="1"/>
          </p:cNvSpPr>
          <p:nvPr>
            <p:ph type="sldImg"/>
          </p:nvPr>
        </p:nvSpPr>
        <p:spPr>
          <a:xfrm>
            <a:off x="2941638" y="530225"/>
            <a:ext cx="3121025" cy="2654300"/>
          </a:xfrm>
          <a:ln/>
        </p:spPr>
      </p:sp>
      <p:sp>
        <p:nvSpPr>
          <p:cNvPr id="71684" name="Rectangle 3"/>
          <p:cNvSpPr>
            <a:spLocks noGrp="1" noChangeArrowheads="1"/>
          </p:cNvSpPr>
          <p:nvPr>
            <p:ph type="body" idx="1"/>
          </p:nvPr>
        </p:nvSpPr>
        <p:spPr>
          <a:xfrm>
            <a:off x="1201738" y="3362325"/>
            <a:ext cx="6600825" cy="3184525"/>
          </a:xfrm>
          <a:noFill/>
          <a:ln/>
        </p:spPr>
        <p:txBody>
          <a:bodyPr/>
          <a:lstStyle/>
          <a:p>
            <a:endParaRPr 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C5550128-851E-4B33-ADD2-15DD12B17D4C}" type="slidenum">
              <a:rPr lang="en-US" smtClean="0"/>
              <a:pPr/>
              <a:t>72</a:t>
            </a:fld>
            <a:endParaRPr lang="en-US"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r>
              <a:rPr lang="en-US" smtClean="0"/>
              <a:t>Closing thought:  Make the commitment.  Plan your business and discover the freedom that an honorable, profitable, true-to-you business can bring.  </a:t>
            </a:r>
            <a:r>
              <a:rPr lang="en-US" b="1" smtClean="0"/>
              <a:t>Click on the Chat link to get to the site.  </a:t>
            </a:r>
          </a:p>
          <a:p>
            <a:pPr eaLnBrk="1" hangingPunct="1"/>
            <a:endParaRPr 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1B73090A-384F-49EE-9C62-9FFDF6315A2F}" type="slidenum">
              <a:rPr lang="en-US" smtClean="0"/>
              <a:pPr/>
              <a:t>73</a:t>
            </a:fld>
            <a:endParaRPr lang="en-US" smtClean="0"/>
          </a:p>
        </p:txBody>
      </p:sp>
      <p:sp>
        <p:nvSpPr>
          <p:cNvPr id="68611" name="Rectangle 2"/>
          <p:cNvSpPr>
            <a:spLocks noGrp="1" noRot="1" noChangeAspect="1" noChangeArrowheads="1" noTextEdit="1"/>
          </p:cNvSpPr>
          <p:nvPr>
            <p:ph type="sldImg"/>
          </p:nvPr>
        </p:nvSpPr>
        <p:spPr>
          <a:xfrm>
            <a:off x="2895600" y="523875"/>
            <a:ext cx="3146425" cy="2674938"/>
          </a:xfrm>
          <a:ln/>
        </p:spPr>
      </p:sp>
      <p:sp>
        <p:nvSpPr>
          <p:cNvPr id="68612" name="Rectangle 3"/>
          <p:cNvSpPr>
            <a:spLocks noGrp="1" noChangeArrowheads="1"/>
          </p:cNvSpPr>
          <p:nvPr>
            <p:ph type="body" idx="1"/>
          </p:nvPr>
        </p:nvSpPr>
        <p:spPr>
          <a:noFill/>
          <a:ln/>
        </p:spPr>
        <p:txBody>
          <a:bodyPr/>
          <a:lstStyle/>
          <a:p>
            <a:endParaRPr lang="en-US" sz="1800" dirty="0"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p:txBody>
          <a:bodyPr/>
          <a:lstStyle/>
          <a:p>
            <a:pPr>
              <a:defRPr/>
            </a:pPr>
            <a:fld id="{4089D6A6-378D-4A86-8C0E-50243CF64EE7}" type="slidenum">
              <a:rPr lang="en-US" smtClean="0"/>
              <a:pPr>
                <a:defRPr/>
              </a:pPr>
              <a:t>74</a:t>
            </a:fld>
            <a:endParaRPr 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74551129-3521-4AAF-BC56-F5E4E83D3BE9}" type="slidenum">
              <a:rPr lang="en-US" smtClean="0"/>
              <a:pPr/>
              <a:t>75</a:t>
            </a:fld>
            <a:endParaRPr lang="en-US" smtClean="0"/>
          </a:p>
        </p:txBody>
      </p:sp>
      <p:sp>
        <p:nvSpPr>
          <p:cNvPr id="70659" name="Rectangle 2"/>
          <p:cNvSpPr>
            <a:spLocks noGrp="1" noRot="1" noChangeAspect="1" noChangeArrowheads="1" noTextEdit="1"/>
          </p:cNvSpPr>
          <p:nvPr>
            <p:ph type="sldImg"/>
          </p:nvPr>
        </p:nvSpPr>
        <p:spPr>
          <a:xfrm>
            <a:off x="2895600" y="523875"/>
            <a:ext cx="3146425" cy="2674938"/>
          </a:xfrm>
          <a:ln/>
        </p:spPr>
      </p:sp>
      <p:sp>
        <p:nvSpPr>
          <p:cNvPr id="7066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p:txBody>
          <a:bodyPr/>
          <a:lstStyle/>
          <a:p>
            <a:pPr>
              <a:defRPr/>
            </a:pPr>
            <a:fld id="{6EB4946B-F1CC-4A1B-AD7B-2ADEEF4F818D}" type="slidenum">
              <a:rPr lang="en-US" smtClean="0"/>
              <a:pPr>
                <a:defRPr/>
              </a:pPr>
              <a:t>76</a:t>
            </a:fld>
            <a:endParaRPr 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p:txBody>
          <a:bodyPr/>
          <a:lstStyle/>
          <a:p>
            <a:pPr>
              <a:defRPr/>
            </a:pPr>
            <a:fld id="{D1B6D0D5-4159-41C5-9D1D-5E8D1C628236}" type="slidenum">
              <a:rPr lang="en-US" smtClean="0"/>
              <a:pPr>
                <a:defRPr/>
              </a:pPr>
              <a:t>77</a:t>
            </a:fld>
            <a:endParaRPr lang="en-US" smtClean="0"/>
          </a:p>
        </p:txBody>
      </p:sp>
      <p:sp>
        <p:nvSpPr>
          <p:cNvPr id="34819" name="Rectangle 2"/>
          <p:cNvSpPr>
            <a:spLocks noGrp="1" noRot="1" noChangeAspect="1" noChangeArrowheads="1" noTextEdit="1"/>
          </p:cNvSpPr>
          <p:nvPr>
            <p:ph type="sldImg"/>
          </p:nvPr>
        </p:nvSpPr>
        <p:spPr>
          <a:xfrm>
            <a:off x="2895600" y="523875"/>
            <a:ext cx="3146425" cy="2674938"/>
          </a:xfrm>
          <a:ln/>
        </p:spPr>
      </p:sp>
      <p:sp>
        <p:nvSpPr>
          <p:cNvPr id="3482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84A1B115-E273-4C28-82C5-0E582A8C68D8}" type="slidenum">
              <a:rPr lang="en-US" smtClean="0"/>
              <a:pPr/>
              <a:t>78</a:t>
            </a:fld>
            <a:endParaRPr lang="en-US"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r>
              <a:rPr lang="en-US" smtClean="0"/>
              <a:t>KEY to a profitable business plan…Make money NOW and as you GROW.  Warren Buffet rules.  Jack Welsch quote about losses in the short run.  </a:t>
            </a:r>
          </a:p>
          <a:p>
            <a:pPr eaLnBrk="1" hangingPunct="1"/>
            <a:r>
              <a:rPr lang="en-US" smtClean="0"/>
              <a:t>In this section…</a:t>
            </a:r>
          </a:p>
          <a:p>
            <a:pPr eaLnBrk="1" hangingPunct="1"/>
            <a:r>
              <a:rPr lang="en-US" smtClean="0"/>
              <a:t>Bean Team </a:t>
            </a:r>
          </a:p>
          <a:p>
            <a:pPr eaLnBrk="1" hangingPunct="1"/>
            <a:r>
              <a:rPr lang="en-US" smtClean="0"/>
              <a:t>Getting to KFP – Current, accurate…good Chart of Accounts.  Simple…EASY.  </a:t>
            </a:r>
          </a:p>
          <a:p>
            <a:pPr eaLnBrk="1" hangingPunct="1"/>
            <a:r>
              <a:rPr lang="en-US" smtClean="0"/>
              <a:t>Budgeting – Goals and Selling Prices.  </a:t>
            </a:r>
          </a:p>
          <a:p>
            <a:pPr eaLnBrk="1" hangingPunct="1"/>
            <a:r>
              <a:rPr lang="en-US" smtClean="0"/>
              <a:t>FQC.  </a:t>
            </a:r>
          </a:p>
          <a:p>
            <a:pPr eaLnBrk="1" hangingPunct="1"/>
            <a:r>
              <a:rPr lang="en-US" smtClean="0"/>
              <a:t>Month End Checklist</a:t>
            </a: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p:spPr>
        <p:txBody>
          <a:bodyPr/>
          <a:lstStyle/>
          <a:p>
            <a:endParaRPr lang="en-US" smtClean="0"/>
          </a:p>
        </p:txBody>
      </p:sp>
      <p:sp>
        <p:nvSpPr>
          <p:cNvPr id="31748" name="Slide Number Placeholder 3"/>
          <p:cNvSpPr>
            <a:spLocks noGrp="1"/>
          </p:cNvSpPr>
          <p:nvPr>
            <p:ph type="sldNum" sz="quarter" idx="5"/>
          </p:nvPr>
        </p:nvSpPr>
        <p:spPr/>
        <p:txBody>
          <a:bodyPr/>
          <a:lstStyle/>
          <a:p>
            <a:pPr>
              <a:defRPr/>
            </a:pPr>
            <a:fld id="{61FF9EAD-B2A0-4678-B86F-4B30CC34FA26}" type="slidenum">
              <a:rPr lang="en-US" smtClean="0"/>
              <a:pPr>
                <a:defRPr/>
              </a:pPr>
              <a:t>80</a:t>
            </a:fld>
            <a:endParaRPr lang="en-US"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endParaRPr lang="en-US" smtClean="0"/>
          </a:p>
        </p:txBody>
      </p:sp>
      <p:sp>
        <p:nvSpPr>
          <p:cNvPr id="32772" name="Slide Number Placeholder 3"/>
          <p:cNvSpPr>
            <a:spLocks noGrp="1"/>
          </p:cNvSpPr>
          <p:nvPr>
            <p:ph type="sldNum" sz="quarter" idx="5"/>
          </p:nvPr>
        </p:nvSpPr>
        <p:spPr/>
        <p:txBody>
          <a:bodyPr/>
          <a:lstStyle/>
          <a:p>
            <a:pPr>
              <a:defRPr/>
            </a:pPr>
            <a:fld id="{786A6B69-B7A9-4C44-929A-59395B570B2B}" type="slidenum">
              <a:rPr lang="en-US" smtClean="0"/>
              <a:pPr>
                <a:defRPr/>
              </a:pPr>
              <a:t>81</a:t>
            </a:fld>
            <a:endParaRPr lang="en-US"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AD5E817E-2643-466E-ADE3-94552991D140}" type="slidenum">
              <a:rPr lang="en-US" smtClean="0"/>
              <a:pPr>
                <a:defRPr/>
              </a:pPr>
              <a:t>83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p:txBody>
          <a:bodyPr/>
          <a:lstStyle/>
          <a:p>
            <a:pPr>
              <a:defRPr/>
            </a:pPr>
            <a:fld id="{FDB6E127-6AED-4E3A-8005-864C42D5B8F7}" type="slidenum">
              <a:rPr lang="en-US" smtClean="0"/>
              <a:pPr>
                <a:defRPr/>
              </a:pPr>
              <a:t>8</a:t>
            </a:fld>
            <a:endParaRPr lang="en-US" smtClean="0"/>
          </a:p>
        </p:txBody>
      </p:sp>
      <p:sp>
        <p:nvSpPr>
          <p:cNvPr id="36867" name="Rectangle 2"/>
          <p:cNvSpPr>
            <a:spLocks noGrp="1" noRot="1" noChangeAspect="1" noChangeArrowheads="1" noTextEdit="1"/>
          </p:cNvSpPr>
          <p:nvPr>
            <p:ph type="sldImg"/>
          </p:nvPr>
        </p:nvSpPr>
        <p:spPr>
          <a:xfrm>
            <a:off x="2941638" y="530225"/>
            <a:ext cx="3121025" cy="2654300"/>
          </a:xfrm>
          <a:ln/>
        </p:spPr>
      </p:sp>
      <p:sp>
        <p:nvSpPr>
          <p:cNvPr id="36868" name="Rectangle 3"/>
          <p:cNvSpPr>
            <a:spLocks noGrp="1" noChangeArrowheads="1"/>
          </p:cNvSpPr>
          <p:nvPr>
            <p:ph type="body" idx="1"/>
          </p:nvPr>
        </p:nvSpPr>
        <p:spPr>
          <a:xfrm>
            <a:off x="1201088" y="3361611"/>
            <a:ext cx="6602125" cy="3184684"/>
          </a:xfrm>
          <a:noFill/>
          <a:ln/>
        </p:spPr>
        <p:txBody>
          <a:bodyPr/>
          <a:lstStyle/>
          <a:p>
            <a:endParaRPr lang="en-US" sz="1000"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p:txBody>
          <a:bodyPr/>
          <a:lstStyle/>
          <a:p>
            <a:pPr>
              <a:defRPr/>
            </a:pPr>
            <a:fld id="{795EA886-B0E2-41D0-986B-EE8859B1DE17}" type="slidenum">
              <a:rPr lang="en-US" smtClean="0"/>
              <a:pPr>
                <a:defRPr/>
              </a:pPr>
              <a:t>85</a:t>
            </a:fld>
            <a:endParaRPr lang="en-US"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p:txBody>
          <a:bodyPr/>
          <a:lstStyle/>
          <a:p>
            <a:pPr>
              <a:defRPr/>
            </a:pPr>
            <a:fld id="{CFAEB4F7-4C26-4479-8C59-FD08B1159050}" type="slidenum">
              <a:rPr lang="en-US" smtClean="0"/>
              <a:pPr>
                <a:defRPr/>
              </a:pPr>
              <a:t>86</a:t>
            </a:fld>
            <a:endParaRPr lang="en-US"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xfrm>
            <a:off x="2941638" y="531813"/>
            <a:ext cx="3121025" cy="2652712"/>
          </a:xfrm>
          <a:ln/>
        </p:spPr>
      </p:sp>
      <p:sp>
        <p:nvSpPr>
          <p:cNvPr id="67587" name="Rectangle 3"/>
          <p:cNvSpPr>
            <a:spLocks noGrp="1" noChangeArrowheads="1"/>
          </p:cNvSpPr>
          <p:nvPr>
            <p:ph type="body" idx="1"/>
          </p:nvPr>
        </p:nvSpPr>
        <p:spPr>
          <a:xfrm>
            <a:off x="900430" y="3359973"/>
            <a:ext cx="7203440" cy="3184684"/>
          </a:xfrm>
          <a:noFill/>
          <a:ln/>
        </p:spPr>
        <p:txBody>
          <a:bodyPr/>
          <a:lstStyle/>
          <a:p>
            <a:endParaRPr lang="en-US"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p:txBody>
          <a:bodyPr/>
          <a:lstStyle/>
          <a:p>
            <a:pPr>
              <a:defRPr/>
            </a:pPr>
            <a:fld id="{777ACEFB-6221-4C52-9618-851F350F7BD4}" type="slidenum">
              <a:rPr lang="en-US" smtClean="0"/>
              <a:pPr>
                <a:defRPr/>
              </a:pPr>
              <a:t>90</a:t>
            </a:fld>
            <a:endParaRPr lang="en-US"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p:spPr>
        <p:txBody>
          <a:bodyPr/>
          <a:lstStyle/>
          <a:p>
            <a:endParaRPr lang="en-US" smtClean="0"/>
          </a:p>
        </p:txBody>
      </p:sp>
      <p:sp>
        <p:nvSpPr>
          <p:cNvPr id="38916" name="Slide Number Placeholder 3"/>
          <p:cNvSpPr>
            <a:spLocks noGrp="1"/>
          </p:cNvSpPr>
          <p:nvPr>
            <p:ph type="sldNum" sz="quarter" idx="5"/>
          </p:nvPr>
        </p:nvSpPr>
        <p:spPr/>
        <p:txBody>
          <a:bodyPr/>
          <a:lstStyle/>
          <a:p>
            <a:pPr>
              <a:defRPr/>
            </a:pPr>
            <a:fld id="{9F8A642D-D6FC-487D-8EAA-9E67DC09632C}" type="slidenum">
              <a:rPr lang="en-US" smtClean="0"/>
              <a:pPr>
                <a:defRPr/>
              </a:pPr>
              <a:t>93</a:t>
            </a:fld>
            <a:endParaRPr lang="en-US"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p:txBody>
          <a:bodyPr/>
          <a:lstStyle/>
          <a:p>
            <a:pPr>
              <a:defRPr/>
            </a:pPr>
            <a:fld id="{176CA6BB-3E28-4349-BE63-F4FB510A6F4D}" type="slidenum">
              <a:rPr lang="en-US" smtClean="0"/>
              <a:pPr>
                <a:defRPr/>
              </a:pPr>
              <a:t>94</a:t>
            </a:fld>
            <a:endParaRPr 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xfrm>
            <a:off x="1202137" y="3361611"/>
            <a:ext cx="6600027" cy="3184684"/>
          </a:xfrm>
          <a:noFill/>
          <a:ln/>
        </p:spPr>
        <p:txBody>
          <a:bodyPr/>
          <a:lstStyle/>
          <a:p>
            <a:endParaRPr lang="en-US"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p:txBody>
          <a:bodyPr/>
          <a:lstStyle/>
          <a:p>
            <a:pPr>
              <a:defRPr/>
            </a:pPr>
            <a:fld id="{B73A3146-5534-4C4D-9824-D0638985BD42}" type="slidenum">
              <a:rPr lang="en-US" smtClean="0"/>
              <a:pPr>
                <a:defRPr/>
              </a:pPr>
              <a:t>95</a:t>
            </a:fld>
            <a:endParaRPr lang="en-US"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6FD995CD-8EC4-4788-8503-F5D8260FD4E1}" type="slidenum">
              <a:rPr lang="en-US" smtClean="0"/>
              <a:pPr/>
              <a:t>96</a:t>
            </a:fld>
            <a:endParaRPr lang="en-US"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r>
              <a:rPr lang="en-US" smtClean="0"/>
              <a:t>In this section…</a:t>
            </a:r>
          </a:p>
          <a:p>
            <a:pPr eaLnBrk="1" hangingPunct="1"/>
            <a:r>
              <a:rPr lang="en-US" smtClean="0"/>
              <a:t>Sales phobia</a:t>
            </a:r>
          </a:p>
          <a:p>
            <a:pPr eaLnBrk="1" hangingPunct="1"/>
            <a:r>
              <a:rPr lang="en-US" smtClean="0"/>
              <a:t>Marketing Plan – Budget, Allocation, Calendar</a:t>
            </a:r>
          </a:p>
          <a:p>
            <a:pPr eaLnBrk="1" hangingPunct="1"/>
            <a:r>
              <a:rPr lang="en-US" smtClean="0"/>
              <a:t>IF YOU HAVE A marketing plan…incorporate yours!  </a:t>
            </a:r>
          </a:p>
          <a:p>
            <a:pPr eaLnBrk="1" hangingPunct="1"/>
            <a:r>
              <a:rPr lang="en-US" smtClean="0"/>
              <a:t>Sales and Service celebration culture!  </a:t>
            </a:r>
          </a:p>
          <a:p>
            <a:pPr eaLnBrk="1" hangingPunct="1"/>
            <a:r>
              <a:rPr lang="en-US" smtClean="0"/>
              <a:t>How Tos…Sales Meeting, Scorecards, Ride Alongs.  </a:t>
            </a:r>
          </a:p>
          <a:p>
            <a:pPr eaLnBrk="1" hangingPunct="1"/>
            <a:r>
              <a:rPr lang="en-US" smtClean="0"/>
              <a:t>In the Binder…The Marketing Plan and the Sales Scorecards</a:t>
            </a: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BC6930BC-8CF3-46A0-A834-772B5E373BD1}" type="slidenum">
              <a:rPr lang="en-US" smtClean="0"/>
              <a:pPr/>
              <a:t>97</a:t>
            </a:fld>
            <a:endParaRPr lang="en-US" smtClean="0"/>
          </a:p>
        </p:txBody>
      </p:sp>
      <p:sp>
        <p:nvSpPr>
          <p:cNvPr id="93187" name="Rectangle 2"/>
          <p:cNvSpPr>
            <a:spLocks noGrp="1" noRot="1" noChangeAspect="1" noChangeArrowheads="1" noTextEdit="1"/>
          </p:cNvSpPr>
          <p:nvPr>
            <p:ph type="sldImg"/>
          </p:nvPr>
        </p:nvSpPr>
        <p:spPr>
          <a:xfrm>
            <a:off x="2895600" y="523875"/>
            <a:ext cx="3146425" cy="2674938"/>
          </a:xfrm>
          <a:ln/>
        </p:spPr>
      </p:sp>
      <p:sp>
        <p:nvSpPr>
          <p:cNvPr id="9318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84A1B115-E273-4C28-82C5-0E582A8C68D8}" type="slidenum">
              <a:rPr lang="en-US" smtClean="0"/>
              <a:pPr/>
              <a:t>98</a:t>
            </a:fld>
            <a:endParaRPr lang="en-US"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r>
              <a:rPr lang="en-US" smtClean="0"/>
              <a:t>KEY to a profitable business plan…Make money NOW and as you GROW.  Warren Buffet rules.  Jack Welsch quote about losses in the short run.  </a:t>
            </a:r>
          </a:p>
          <a:p>
            <a:pPr eaLnBrk="1" hangingPunct="1"/>
            <a:r>
              <a:rPr lang="en-US" smtClean="0"/>
              <a:t>In this section…</a:t>
            </a:r>
          </a:p>
          <a:p>
            <a:pPr eaLnBrk="1" hangingPunct="1"/>
            <a:r>
              <a:rPr lang="en-US" smtClean="0"/>
              <a:t>Bean Team </a:t>
            </a:r>
          </a:p>
          <a:p>
            <a:pPr eaLnBrk="1" hangingPunct="1"/>
            <a:r>
              <a:rPr lang="en-US" smtClean="0"/>
              <a:t>Getting to KFP – Current, accurate…good Chart of Accounts.  Simple…EASY.  </a:t>
            </a:r>
          </a:p>
          <a:p>
            <a:pPr eaLnBrk="1" hangingPunct="1"/>
            <a:r>
              <a:rPr lang="en-US" smtClean="0"/>
              <a:t>Budgeting – Goals and Selling Prices.  </a:t>
            </a:r>
          </a:p>
          <a:p>
            <a:pPr eaLnBrk="1" hangingPunct="1"/>
            <a:r>
              <a:rPr lang="en-US" smtClean="0"/>
              <a:t>FQC.  </a:t>
            </a:r>
          </a:p>
          <a:p>
            <a:pPr eaLnBrk="1" hangingPunct="1"/>
            <a:r>
              <a:rPr lang="en-US" smtClean="0"/>
              <a:t>Month End Checklist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4CA0DDDB-36FF-47CA-8939-0B6F3C58703F}" type="slidenum">
              <a:rPr lang="en-US" smtClean="0"/>
              <a:pPr/>
              <a:t>9</a:t>
            </a:fld>
            <a:endParaRPr lang="en-US" smtClean="0"/>
          </a:p>
        </p:txBody>
      </p:sp>
      <p:sp>
        <p:nvSpPr>
          <p:cNvPr id="75779" name="Rectangle 2"/>
          <p:cNvSpPr>
            <a:spLocks noGrp="1" noRot="1" noChangeAspect="1" noChangeArrowheads="1" noTextEdit="1"/>
          </p:cNvSpPr>
          <p:nvPr>
            <p:ph type="sldImg"/>
          </p:nvPr>
        </p:nvSpPr>
        <p:spPr>
          <a:xfrm>
            <a:off x="2941638" y="530225"/>
            <a:ext cx="3121025" cy="2654300"/>
          </a:xfrm>
          <a:ln/>
        </p:spPr>
      </p:sp>
      <p:sp>
        <p:nvSpPr>
          <p:cNvPr id="75780" name="Rectangle 3"/>
          <p:cNvSpPr>
            <a:spLocks noGrp="1" noChangeArrowheads="1"/>
          </p:cNvSpPr>
          <p:nvPr>
            <p:ph type="body" idx="1"/>
          </p:nvPr>
        </p:nvSpPr>
        <p:spPr>
          <a:xfrm>
            <a:off x="1201738" y="3362325"/>
            <a:ext cx="6600825" cy="3184525"/>
          </a:xfrm>
          <a:noFill/>
          <a:ln/>
        </p:spPr>
        <p:txBody>
          <a:bodyPr/>
          <a:lstStyle/>
          <a:p>
            <a:r>
              <a:rPr lang="en-US" smtClean="0"/>
              <a:t>L: DEMO the transactions</a:t>
            </a: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856E6500-0A70-4200-A5E9-FA5A6FB05880}" type="slidenum">
              <a:rPr lang="en-US" smtClean="0"/>
              <a:pPr/>
              <a:t>99</a:t>
            </a:fld>
            <a:endParaRPr lang="en-US" smtClean="0"/>
          </a:p>
        </p:txBody>
      </p:sp>
      <p:sp>
        <p:nvSpPr>
          <p:cNvPr id="94211" name="Rectangle 2"/>
          <p:cNvSpPr>
            <a:spLocks noGrp="1" noRot="1" noChangeAspect="1" noChangeArrowheads="1" noTextEdit="1"/>
          </p:cNvSpPr>
          <p:nvPr>
            <p:ph type="sldImg"/>
          </p:nvPr>
        </p:nvSpPr>
        <p:spPr>
          <a:xfrm>
            <a:off x="2895600" y="523875"/>
            <a:ext cx="3146425" cy="2674938"/>
          </a:xfrm>
          <a:ln/>
        </p:spPr>
      </p:sp>
      <p:sp>
        <p:nvSpPr>
          <p:cNvPr id="9421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36D392E2-09AA-477E-ABD3-0A298C955969}" type="slidenum">
              <a:rPr lang="en-US" smtClean="0"/>
              <a:pPr/>
              <a:t>100</a:t>
            </a:fld>
            <a:endParaRPr lang="en-US" smtClean="0"/>
          </a:p>
        </p:txBody>
      </p:sp>
      <p:sp>
        <p:nvSpPr>
          <p:cNvPr id="95235" name="Rectangle 2"/>
          <p:cNvSpPr>
            <a:spLocks noGrp="1" noRot="1" noChangeAspect="1" noChangeArrowheads="1" noTextEdit="1"/>
          </p:cNvSpPr>
          <p:nvPr>
            <p:ph type="sldImg"/>
          </p:nvPr>
        </p:nvSpPr>
        <p:spPr>
          <a:xfrm>
            <a:off x="2895600" y="523875"/>
            <a:ext cx="3146425" cy="2674938"/>
          </a:xfrm>
          <a:ln/>
        </p:spPr>
      </p:sp>
      <p:sp>
        <p:nvSpPr>
          <p:cNvPr id="9523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23CA062E-C892-4F3F-B379-FD8A6284EDFB}" type="slidenum">
              <a:rPr lang="en-US" smtClean="0"/>
              <a:pPr/>
              <a:t>101</a:t>
            </a:fld>
            <a:endParaRPr lang="en-US" smtClean="0"/>
          </a:p>
        </p:txBody>
      </p:sp>
      <p:sp>
        <p:nvSpPr>
          <p:cNvPr id="103427" name="Rectangle 2"/>
          <p:cNvSpPr>
            <a:spLocks noGrp="1" noRot="1" noChangeAspect="1" noChangeArrowheads="1" noTextEdit="1"/>
          </p:cNvSpPr>
          <p:nvPr>
            <p:ph type="sldImg"/>
          </p:nvPr>
        </p:nvSpPr>
        <p:spPr>
          <a:xfrm>
            <a:off x="2895600" y="523875"/>
            <a:ext cx="3146425" cy="2674938"/>
          </a:xfrm>
          <a:ln/>
        </p:spPr>
      </p:sp>
      <p:sp>
        <p:nvSpPr>
          <p:cNvPr id="103428" name="Rectangle 3"/>
          <p:cNvSpPr>
            <a:spLocks noGrp="1" noChangeArrowheads="1"/>
          </p:cNvSpPr>
          <p:nvPr>
            <p:ph type="body" idx="1"/>
          </p:nvPr>
        </p:nvSpPr>
        <p:spPr>
          <a:noFill/>
          <a:ln/>
        </p:spPr>
        <p:txBody>
          <a:bodyPr/>
          <a:lstStyle/>
          <a:p>
            <a:endParaRPr lang="en-US" sz="1800" smtClean="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1474E7-96BA-443B-A183-2D5B1276FC2A}" type="slidenum">
              <a:rPr lang="en-US"/>
              <a:pPr/>
              <a:t>102</a:t>
            </a:fld>
            <a:endParaRPr lang="en-US"/>
          </a:p>
        </p:txBody>
      </p:sp>
      <p:sp>
        <p:nvSpPr>
          <p:cNvPr id="671746" name="Rectangle 2"/>
          <p:cNvSpPr>
            <a:spLocks noGrp="1" noRot="1" noChangeAspect="1" noChangeArrowheads="1" noTextEdit="1"/>
          </p:cNvSpPr>
          <p:nvPr>
            <p:ph type="sldImg"/>
          </p:nvPr>
        </p:nvSpPr>
        <p:spPr>
          <a:ln/>
        </p:spPr>
      </p:sp>
      <p:sp>
        <p:nvSpPr>
          <p:cNvPr id="6717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F2EB89-D68F-4CDE-AAF9-B81F5D63EAAA}" type="slidenum">
              <a:rPr lang="en-US"/>
              <a:pPr/>
              <a:t>103</a:t>
            </a:fld>
            <a:endParaRPr lang="en-US"/>
          </a:p>
        </p:txBody>
      </p:sp>
      <p:sp>
        <p:nvSpPr>
          <p:cNvPr id="672770" name="Rectangle 2"/>
          <p:cNvSpPr>
            <a:spLocks noGrp="1" noRot="1" noChangeAspect="1" noChangeArrowheads="1" noTextEdit="1"/>
          </p:cNvSpPr>
          <p:nvPr>
            <p:ph type="sldImg"/>
          </p:nvPr>
        </p:nvSpPr>
        <p:spPr>
          <a:ln/>
        </p:spPr>
      </p:sp>
      <p:sp>
        <p:nvSpPr>
          <p:cNvPr id="672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0DE810-BA69-4376-B70D-194204B6B60E}" type="slidenum">
              <a:rPr lang="en-US"/>
              <a:pPr/>
              <a:t>104</a:t>
            </a:fld>
            <a:endParaRPr lang="en-US"/>
          </a:p>
        </p:txBody>
      </p:sp>
      <p:sp>
        <p:nvSpPr>
          <p:cNvPr id="673794" name="Rectangle 2"/>
          <p:cNvSpPr>
            <a:spLocks noGrp="1" noRot="1" noChangeAspect="1" noChangeArrowheads="1" noTextEdit="1"/>
          </p:cNvSpPr>
          <p:nvPr>
            <p:ph type="sldImg"/>
          </p:nvPr>
        </p:nvSpPr>
        <p:spPr>
          <a:ln/>
        </p:spPr>
      </p:sp>
      <p:sp>
        <p:nvSpPr>
          <p:cNvPr id="6737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536F80-0E2C-4398-8336-18413FA23F42}" type="slidenum">
              <a:rPr lang="en-US"/>
              <a:pPr/>
              <a:t>105</a:t>
            </a:fld>
            <a:endParaRPr lang="en-US"/>
          </a:p>
        </p:txBody>
      </p:sp>
      <p:sp>
        <p:nvSpPr>
          <p:cNvPr id="609282" name="Rectangle 2"/>
          <p:cNvSpPr>
            <a:spLocks noGrp="1" noRot="1" noChangeAspect="1" noChangeArrowheads="1" noTextEdit="1"/>
          </p:cNvSpPr>
          <p:nvPr>
            <p:ph type="sldImg"/>
          </p:nvPr>
        </p:nvSpPr>
        <p:spPr>
          <a:ln/>
        </p:spPr>
      </p:sp>
      <p:sp>
        <p:nvSpPr>
          <p:cNvPr id="609283" name="Rectangle 3"/>
          <p:cNvSpPr>
            <a:spLocks noGrp="1" noChangeArrowheads="1"/>
          </p:cNvSpPr>
          <p:nvPr>
            <p:ph type="body" idx="1"/>
          </p:nvPr>
        </p:nvSpPr>
        <p:spPr/>
        <p:txBody>
          <a:bodyPr lIns="91436" tIns="45718" rIns="91436" bIns="45718"/>
          <a:lstStyle/>
          <a:p>
            <a:r>
              <a:rPr lang="en-US"/>
              <a:t>It is week two in the third month….</a:t>
            </a: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3F746D-1200-41EC-9DA1-E68AA8C0E19F}" type="slidenum">
              <a:rPr lang="en-US"/>
              <a:pPr/>
              <a:t>106</a:t>
            </a:fld>
            <a:endParaRPr lang="en-US"/>
          </a:p>
        </p:txBody>
      </p:sp>
      <p:sp>
        <p:nvSpPr>
          <p:cNvPr id="663554" name="Rectangle 2"/>
          <p:cNvSpPr>
            <a:spLocks noGrp="1" noRot="1" noChangeAspect="1" noChangeArrowheads="1" noTextEdit="1"/>
          </p:cNvSpPr>
          <p:nvPr>
            <p:ph type="sldImg"/>
          </p:nvPr>
        </p:nvSpPr>
        <p:spPr>
          <a:ln/>
        </p:spPr>
      </p:sp>
      <p:sp>
        <p:nvSpPr>
          <p:cNvPr id="663555" name="Rectangle 3"/>
          <p:cNvSpPr>
            <a:spLocks noGrp="1" noChangeArrowheads="1"/>
          </p:cNvSpPr>
          <p:nvPr>
            <p:ph type="body" idx="1"/>
          </p:nvPr>
        </p:nvSpPr>
        <p:spPr/>
        <p:txBody>
          <a:bodyPr lIns="91436" tIns="45718" rIns="91436" bIns="45718"/>
          <a:lstStyle/>
          <a:p>
            <a:endParaRPr lang="en-US"/>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910EE42A-4908-407F-8F80-26463F0A95B3}" type="slidenum">
              <a:rPr lang="en-US">
                <a:latin typeface="Arial" pitchFamily="34" charset="0"/>
                <a:ea typeface="ヒラギノ角ゴ Pro W3"/>
                <a:cs typeface="ヒラギノ角ゴ Pro W3"/>
              </a:rPr>
              <a:pPr/>
              <a:t>107</a:t>
            </a:fld>
            <a:endParaRPr lang="en-US">
              <a:latin typeface="Arial" pitchFamily="34" charset="0"/>
              <a:ea typeface="ヒラギノ角ゴ Pro W3"/>
              <a:cs typeface="ヒラギノ角ゴ Pro W3"/>
            </a:endParaRPr>
          </a:p>
        </p:txBody>
      </p:sp>
      <p:sp>
        <p:nvSpPr>
          <p:cNvPr id="563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632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latin typeface="Arial" pitchFamily="34" charset="0"/>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DEC779-CDF0-47F7-B036-09F66615E30A}" type="slidenum">
              <a:rPr lang="en-US"/>
              <a:pPr/>
              <a:t>108</a:t>
            </a:fld>
            <a:endParaRPr lang="en-US"/>
          </a:p>
        </p:txBody>
      </p:sp>
      <p:sp>
        <p:nvSpPr>
          <p:cNvPr id="666626" name="Rectangle 2"/>
          <p:cNvSpPr>
            <a:spLocks noGrp="1" noRot="1" noChangeAspect="1" noChangeArrowheads="1" noTextEdit="1"/>
          </p:cNvSpPr>
          <p:nvPr>
            <p:ph type="sldImg"/>
          </p:nvPr>
        </p:nvSpPr>
        <p:spPr>
          <a:ln/>
        </p:spPr>
      </p:sp>
      <p:sp>
        <p:nvSpPr>
          <p:cNvPr id="6666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629970FE-2782-4CDE-B03D-02217627EAE4}" type="slidenum">
              <a:rPr lang="en-US" smtClean="0"/>
              <a:pPr/>
              <a:t>12</a:t>
            </a:fld>
            <a:endParaRPr lang="en-US" smtClean="0"/>
          </a:p>
        </p:txBody>
      </p:sp>
      <p:sp>
        <p:nvSpPr>
          <p:cNvPr id="96259" name="Rectangle 2"/>
          <p:cNvSpPr>
            <a:spLocks noGrp="1" noRot="1" noChangeAspect="1" noChangeArrowheads="1" noTextEdit="1"/>
          </p:cNvSpPr>
          <p:nvPr>
            <p:ph type="sldImg"/>
          </p:nvPr>
        </p:nvSpPr>
        <p:spPr>
          <a:xfrm>
            <a:off x="2895600" y="523875"/>
            <a:ext cx="3146425" cy="2674938"/>
          </a:xfrm>
          <a:ln/>
        </p:spPr>
      </p:sp>
      <p:sp>
        <p:nvSpPr>
          <p:cNvPr id="9626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F07DDC-6291-41E5-A42D-D56AEC586CA0}" type="slidenum">
              <a:rPr lang="en-US"/>
              <a:pPr/>
              <a:t>109</a:t>
            </a:fld>
            <a:endParaRPr lang="en-US"/>
          </a:p>
        </p:txBody>
      </p:sp>
      <p:sp>
        <p:nvSpPr>
          <p:cNvPr id="668674" name="Rectangle 2"/>
          <p:cNvSpPr>
            <a:spLocks noGrp="1" noRot="1" noChangeAspect="1" noChangeArrowheads="1" noTextEdit="1"/>
          </p:cNvSpPr>
          <p:nvPr>
            <p:ph type="sldImg"/>
          </p:nvPr>
        </p:nvSpPr>
        <p:spPr>
          <a:ln/>
        </p:spPr>
      </p:sp>
      <p:sp>
        <p:nvSpPr>
          <p:cNvPr id="6686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p:txBody>
          <a:bodyPr/>
          <a:lstStyle/>
          <a:p>
            <a:pPr>
              <a:defRPr/>
            </a:pPr>
            <a:fld id="{D4EAFD4E-1BE5-4CA7-9400-9B23BFC3656D}" type="slidenum">
              <a:rPr lang="en-US" smtClean="0">
                <a:ea typeface="ＭＳ Ｐゴシック" pitchFamily="34" charset="-128"/>
              </a:rPr>
              <a:pPr>
                <a:defRPr/>
              </a:pPr>
              <a:t>110</a:t>
            </a:fld>
            <a:endParaRPr lang="en-US" smtClean="0">
              <a:ea typeface="ＭＳ Ｐゴシック" pitchFamily="34" charset="-128"/>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7B093E22-15EB-485B-813F-F269CA043B84}" type="slidenum">
              <a:rPr lang="en-US" smtClean="0"/>
              <a:pPr>
                <a:defRPr/>
              </a:pPr>
              <a:t>111</a:t>
            </a:fld>
            <a:endParaRPr lang="en-US"/>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B9299022-F61D-4BE5-B0F4-F1C5ED7E7C2C}" type="slidenum">
              <a:rPr lang="en-US" smtClean="0"/>
              <a:pPr>
                <a:defRPr/>
              </a:pPr>
              <a:t>112</a:t>
            </a:fld>
            <a:endParaRPr lang="en-US"/>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p:txBody>
          <a:bodyPr/>
          <a:lstStyle/>
          <a:p>
            <a:pPr>
              <a:defRPr/>
            </a:pPr>
            <a:fld id="{28B95802-4361-4A94-B37D-68D4E23BE4A0}" type="slidenum">
              <a:rPr lang="en-US" smtClean="0">
                <a:ea typeface="ＭＳ Ｐゴシック" pitchFamily="34" charset="-128"/>
              </a:rPr>
              <a:pPr>
                <a:defRPr/>
              </a:pPr>
              <a:t>113</a:t>
            </a:fld>
            <a:endParaRPr lang="en-US" smtClean="0">
              <a:ea typeface="ＭＳ Ｐゴシック" pitchFamily="34" charset="-128"/>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p:spPr>
        <p:txBody>
          <a:bodyPr/>
          <a:lstStyle/>
          <a:p>
            <a:endParaRPr lang="en-US" smtClean="0"/>
          </a:p>
        </p:txBody>
      </p:sp>
      <p:sp>
        <p:nvSpPr>
          <p:cNvPr id="50180" name="Slide Number Placeholder 3"/>
          <p:cNvSpPr>
            <a:spLocks noGrp="1"/>
          </p:cNvSpPr>
          <p:nvPr>
            <p:ph type="sldNum" sz="quarter" idx="5"/>
          </p:nvPr>
        </p:nvSpPr>
        <p:spPr/>
        <p:txBody>
          <a:bodyPr/>
          <a:lstStyle/>
          <a:p>
            <a:pPr>
              <a:defRPr/>
            </a:pPr>
            <a:fld id="{F485312B-9FCB-459A-8564-4558261D2E7C}" type="slidenum">
              <a:rPr lang="en-US" smtClean="0"/>
              <a:pPr>
                <a:defRPr/>
              </a:pPr>
              <a:t>115</a:t>
            </a:fld>
            <a:endParaRPr lang="en-US" smtClean="0"/>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p:txBody>
          <a:bodyPr/>
          <a:lstStyle/>
          <a:p>
            <a:pPr>
              <a:defRPr/>
            </a:pPr>
            <a:fld id="{4864BFDD-E661-4A9E-B4B4-462E48E1D140}" type="slidenum">
              <a:rPr lang="en-US" smtClean="0"/>
              <a:pPr>
                <a:defRPr/>
              </a:pPr>
              <a:t>116</a:t>
            </a:fld>
            <a:endParaRPr lang="en-US"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p:spPr>
        <p:txBody>
          <a:bodyPr/>
          <a:lstStyle/>
          <a:p>
            <a:endParaRPr lang="en-US" smtClean="0"/>
          </a:p>
        </p:txBody>
      </p:sp>
      <p:sp>
        <p:nvSpPr>
          <p:cNvPr id="50180" name="Slide Number Placeholder 3"/>
          <p:cNvSpPr>
            <a:spLocks noGrp="1"/>
          </p:cNvSpPr>
          <p:nvPr>
            <p:ph type="sldNum" sz="quarter" idx="5"/>
          </p:nvPr>
        </p:nvSpPr>
        <p:spPr/>
        <p:txBody>
          <a:bodyPr/>
          <a:lstStyle/>
          <a:p>
            <a:pPr>
              <a:defRPr/>
            </a:pPr>
            <a:fld id="{84C8EF5A-2795-4EC3-B716-F1DEA46634A8}" type="slidenum">
              <a:rPr lang="en-US" smtClean="0"/>
              <a:pPr>
                <a:defRPr/>
              </a:pPr>
              <a:t>117</a:t>
            </a:fld>
            <a:endParaRPr lang="en-US" smtClean="0"/>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B1B9350E-741E-4CAE-9FC8-26D7367DD741}" type="slidenum">
              <a:rPr lang="en-US" smtClean="0"/>
              <a:pPr/>
              <a:t>118</a:t>
            </a:fld>
            <a:endParaRPr lang="en-US" smtClean="0"/>
          </a:p>
        </p:txBody>
      </p:sp>
      <p:sp>
        <p:nvSpPr>
          <p:cNvPr id="57347" name="Rectangle 2"/>
          <p:cNvSpPr>
            <a:spLocks noGrp="1" noRot="1" noChangeAspect="1" noChangeArrowheads="1" noTextEdit="1"/>
          </p:cNvSpPr>
          <p:nvPr>
            <p:ph type="sldImg"/>
          </p:nvPr>
        </p:nvSpPr>
        <p:spPr>
          <a:xfrm>
            <a:off x="2898775" y="523875"/>
            <a:ext cx="3146425" cy="2674938"/>
          </a:xfrm>
          <a:ln/>
        </p:spPr>
      </p:sp>
      <p:sp>
        <p:nvSpPr>
          <p:cNvPr id="57348" name="Rectangle 3"/>
          <p:cNvSpPr>
            <a:spLocks noGrp="1" noChangeArrowheads="1"/>
          </p:cNvSpPr>
          <p:nvPr>
            <p:ph type="body" idx="1"/>
          </p:nvPr>
        </p:nvSpPr>
        <p:spPr>
          <a:xfrm>
            <a:off x="1180252" y="3373079"/>
            <a:ext cx="6579704" cy="3201066"/>
          </a:xfrm>
          <a:noFill/>
          <a:ln/>
        </p:spPr>
        <p:txBody>
          <a:bodyPr/>
          <a:lstStyle/>
          <a:p>
            <a:pPr eaLnBrk="1" hangingPunct="1"/>
            <a:r>
              <a:rPr lang="en-US" smtClean="0"/>
              <a:t>Deep Dish</a:t>
            </a:r>
          </a:p>
          <a:p>
            <a:pPr eaLnBrk="1" hangingPunct="1"/>
            <a:endParaRPr lang="en-US" smtClean="0"/>
          </a:p>
          <a:p>
            <a:pPr eaLnBrk="1" hangingPunct="1"/>
            <a:r>
              <a:rPr lang="en-US" smtClean="0"/>
              <a:t>SHOW the Calendar…DEMO the Meeting with YOU!  </a:t>
            </a:r>
          </a:p>
          <a:p>
            <a:pPr eaLnBrk="1" hangingPunct="1"/>
            <a:endParaRPr lang="en-US" smtClean="0"/>
          </a:p>
          <a:p>
            <a:pPr eaLnBrk="1" hangingPunct="1"/>
            <a:r>
              <a:rPr lang="en-US" smtClean="0"/>
              <a:t>MAKING GOOD ON YOUR PROMISES!  </a:t>
            </a: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p:txBody>
          <a:bodyPr/>
          <a:lstStyle/>
          <a:p>
            <a:pPr>
              <a:defRPr/>
            </a:pPr>
            <a:fld id="{BDD211C8-0E0F-4A1F-BCE7-73B68437EDF0}" type="slidenum">
              <a:rPr lang="en-US" smtClean="0">
                <a:latin typeface="Arial" pitchFamily="34" charset="0"/>
              </a:rPr>
              <a:pPr>
                <a:defRPr/>
              </a:pPr>
              <a:t>119</a:t>
            </a:fld>
            <a:endParaRPr lang="en-US" smtClean="0">
              <a:latin typeface="Arial" pitchFamily="34" charset="0"/>
            </a:endParaRPr>
          </a:p>
        </p:txBody>
      </p:sp>
      <p:sp>
        <p:nvSpPr>
          <p:cNvPr id="30723" name="Rectangle 2"/>
          <p:cNvSpPr>
            <a:spLocks noGrp="1" noRot="1" noChangeAspect="1" noChangeArrowheads="1" noTextEdit="1"/>
          </p:cNvSpPr>
          <p:nvPr>
            <p:ph type="sldImg"/>
          </p:nvPr>
        </p:nvSpPr>
        <p:spPr>
          <a:xfrm>
            <a:off x="2941638" y="530225"/>
            <a:ext cx="3122612" cy="2654300"/>
          </a:xfrm>
          <a:ln/>
        </p:spPr>
      </p:sp>
      <p:sp>
        <p:nvSpPr>
          <p:cNvPr id="30724" name="Rectangle 3"/>
          <p:cNvSpPr>
            <a:spLocks noGrp="1" noChangeArrowheads="1"/>
          </p:cNvSpPr>
          <p:nvPr>
            <p:ph type="body" idx="1"/>
          </p:nvPr>
        </p:nvSpPr>
        <p:spPr>
          <a:xfrm>
            <a:off x="1201088" y="3361611"/>
            <a:ext cx="6602125" cy="3184684"/>
          </a:xfrm>
          <a:noFill/>
          <a:ln/>
        </p:spPr>
        <p:txBody>
          <a:bodyPr/>
          <a:lstStyle/>
          <a:p>
            <a:endParaRPr lang="en-US" sz="2000" dirty="0"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14482"/>
            <a:ext cx="7772400" cy="1666028"/>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4404360"/>
            <a:ext cx="6400800" cy="198628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F8CFA630-13BB-46C4-BD44-B2C5F9B66074}" type="datetimeFigureOut">
              <a:rPr lang="en-US" smtClean="0"/>
              <a:pPr/>
              <a:t>3/24/15</a:t>
            </a:fld>
            <a:endParaRPr lang="en-US" dirty="0">
              <a:solidFill>
                <a:srgbClr val="FFFFFF"/>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t>www.appleseedbusiness.com                 www.barebonesbiz.com</a:t>
            </a:r>
            <a:endParaRPr lang="en-US"/>
          </a:p>
        </p:txBody>
      </p:sp>
      <p:sp>
        <p:nvSpPr>
          <p:cNvPr id="6" name="Slide Number Placeholder 5"/>
          <p:cNvSpPr>
            <a:spLocks noGrp="1"/>
          </p:cNvSpPr>
          <p:nvPr>
            <p:ph type="sldNum" sz="quarter" idx="12"/>
          </p:nvPr>
        </p:nvSpPr>
        <p:spPr/>
        <p:txBody>
          <a:bodyPr/>
          <a:lstStyle>
            <a:lvl1pPr>
              <a:defRPr/>
            </a:lvl1pPr>
          </a:lstStyle>
          <a:p>
            <a:pPr>
              <a:defRPr/>
            </a:pPr>
            <a:fld id="{EF8647BB-7112-41E9-993F-6AD0A1E8B5A0}" type="slidenum">
              <a:rPr lang="en-US" smtClean="0"/>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F8CFA630-13BB-46C4-BD44-B2C5F9B66074}" type="datetimeFigureOut">
              <a:rPr lang="en-US" smtClean="0"/>
              <a:pPr/>
              <a:t>3/24/15</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www.appleseedbusiness.com                 www.barebonesbiz.com</a:t>
            </a:r>
            <a:endParaRPr lang="en-US"/>
          </a:p>
        </p:txBody>
      </p:sp>
      <p:sp>
        <p:nvSpPr>
          <p:cNvPr id="6" name="Slide Number Placeholder 5"/>
          <p:cNvSpPr>
            <a:spLocks noGrp="1"/>
          </p:cNvSpPr>
          <p:nvPr>
            <p:ph type="sldNum" sz="quarter" idx="12"/>
          </p:nvPr>
        </p:nvSpPr>
        <p:spPr/>
        <p:txBody>
          <a:bodyPr/>
          <a:lstStyle>
            <a:lvl1pPr>
              <a:defRPr/>
            </a:lvl1pPr>
          </a:lstStyle>
          <a:p>
            <a:pPr>
              <a:defRPr/>
            </a:pPr>
            <a:fld id="{95E1F219-FAF4-4160-8956-0981A7D7A478}" type="slidenum">
              <a:rPr lang="en-US" smtClean="0"/>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11257"/>
            <a:ext cx="2057400" cy="66317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11257"/>
            <a:ext cx="6019800" cy="663172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F8CFA630-13BB-46C4-BD44-B2C5F9B66074}" type="datetimeFigureOut">
              <a:rPr lang="en-US" smtClean="0"/>
              <a:pPr/>
              <a:t>3/24/15</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www.appleseedbusiness.com                 www.barebonesbiz.com</a:t>
            </a:r>
            <a:endParaRPr lang="en-US"/>
          </a:p>
        </p:txBody>
      </p:sp>
      <p:sp>
        <p:nvSpPr>
          <p:cNvPr id="6" name="Slide Number Placeholder 5"/>
          <p:cNvSpPr>
            <a:spLocks noGrp="1"/>
          </p:cNvSpPr>
          <p:nvPr>
            <p:ph type="sldNum" sz="quarter" idx="12"/>
          </p:nvPr>
        </p:nvSpPr>
        <p:spPr/>
        <p:txBody>
          <a:bodyPr/>
          <a:lstStyle>
            <a:lvl1pPr>
              <a:defRPr/>
            </a:lvl1pPr>
          </a:lstStyle>
          <a:p>
            <a:pPr>
              <a:defRPr/>
            </a:pPr>
            <a:fld id="{DFC3AF52-2ABA-4232-960F-663286D8E14B}" type="slidenum">
              <a:rPr lang="en-US" smtClean="0"/>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9843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0" y="2244726"/>
            <a:ext cx="4482353" cy="4664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1647" y="2244726"/>
            <a:ext cx="4482353" cy="4664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ln/>
        </p:spPr>
        <p:txBody>
          <a:bodyPr/>
          <a:lstStyle>
            <a:lvl1pPr>
              <a:defRPr/>
            </a:lvl1pPr>
          </a:lstStyle>
          <a:p>
            <a:pPr>
              <a:defRPr/>
            </a:pPr>
            <a:r>
              <a:rPr lang="en-US"/>
              <a:t>www.appleseedbusiness.com                 www.barebonesbiz.com</a:t>
            </a:r>
          </a:p>
        </p:txBody>
      </p:sp>
      <p:sp>
        <p:nvSpPr>
          <p:cNvPr id="6" name="Rectangle 5"/>
          <p:cNvSpPr>
            <a:spLocks noGrp="1" noChangeArrowheads="1"/>
          </p:cNvSpPr>
          <p:nvPr>
            <p:ph type="sldNum" sz="quarter" idx="11"/>
          </p:nvPr>
        </p:nvSpPr>
        <p:spPr>
          <a:ln/>
        </p:spPr>
        <p:txBody>
          <a:bodyPr/>
          <a:lstStyle>
            <a:lvl1pPr>
              <a:defRPr/>
            </a:lvl1pPr>
          </a:lstStyle>
          <a:p>
            <a:pPr>
              <a:defRPr/>
            </a:pPr>
            <a:fld id="{17230C66-D844-4F46-97F9-BD6B908B8CF5}"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98437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0" y="2244726"/>
            <a:ext cx="9144000" cy="4664075"/>
          </a:xfrm>
        </p:spPr>
        <p:txBody>
          <a:bodyPr/>
          <a:lstStyle/>
          <a:p>
            <a:pPr lvl="0"/>
            <a:endParaRPr lang="en-US" noProof="0" dirty="0" smtClean="0"/>
          </a:p>
        </p:txBody>
      </p:sp>
      <p:sp>
        <p:nvSpPr>
          <p:cNvPr id="4" name="Rectangle 4"/>
          <p:cNvSpPr>
            <a:spLocks noGrp="1" noChangeArrowheads="1"/>
          </p:cNvSpPr>
          <p:nvPr>
            <p:ph type="ftr" sz="quarter" idx="10"/>
          </p:nvPr>
        </p:nvSpPr>
        <p:spPr>
          <a:ln/>
        </p:spPr>
        <p:txBody>
          <a:bodyPr/>
          <a:lstStyle>
            <a:lvl1pPr>
              <a:defRPr/>
            </a:lvl1pPr>
          </a:lstStyle>
          <a:p>
            <a:pPr>
              <a:defRPr/>
            </a:pPr>
            <a:r>
              <a:rPr lang="en-US"/>
              <a:t>www.appleseedbusiness.com                 www.barebonesbiz.com</a:t>
            </a:r>
          </a:p>
        </p:txBody>
      </p:sp>
      <p:sp>
        <p:nvSpPr>
          <p:cNvPr id="5" name="Rectangle 5"/>
          <p:cNvSpPr>
            <a:spLocks noGrp="1" noChangeArrowheads="1"/>
          </p:cNvSpPr>
          <p:nvPr>
            <p:ph type="sldNum" sz="quarter" idx="11"/>
          </p:nvPr>
        </p:nvSpPr>
        <p:spPr>
          <a:ln/>
        </p:spPr>
        <p:txBody>
          <a:bodyPr/>
          <a:lstStyle>
            <a:lvl1pPr>
              <a:defRPr/>
            </a:lvl1pPr>
          </a:lstStyle>
          <a:p>
            <a:pPr>
              <a:defRPr/>
            </a:pPr>
            <a:fld id="{6C385DFE-7BCF-4A2B-B7B0-A69FB0F216B0}"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0" y="6"/>
            <a:ext cx="9144000" cy="19843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0" y="2244726"/>
            <a:ext cx="4495800" cy="4664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2244726"/>
            <a:ext cx="4495800" cy="4664075"/>
          </a:xfrm>
        </p:spPr>
        <p:txBody>
          <a:bodyPr rtlCol="0">
            <a:normAutofit/>
          </a:bodyPr>
          <a:lstStyle/>
          <a:p>
            <a:pPr lvl="0"/>
            <a:endParaRPr lang="en-US" noProof="0" smtClean="0"/>
          </a:p>
        </p:txBody>
      </p:sp>
      <p:sp>
        <p:nvSpPr>
          <p:cNvPr id="5" name="Rectangle 4"/>
          <p:cNvSpPr>
            <a:spLocks noGrp="1" noChangeArrowheads="1"/>
          </p:cNvSpPr>
          <p:nvPr>
            <p:ph type="ftr" sz="quarter" idx="10"/>
          </p:nvPr>
        </p:nvSpPr>
        <p:spPr/>
        <p:txBody>
          <a:bodyPr/>
          <a:lstStyle>
            <a:lvl1pPr>
              <a:defRPr/>
            </a:lvl1pPr>
          </a:lstStyle>
          <a:p>
            <a:pPr>
              <a:defRPr/>
            </a:pPr>
            <a:r>
              <a:rPr lang="en-US"/>
              <a:t>www.barebonesbiz.com</a:t>
            </a:r>
          </a:p>
        </p:txBody>
      </p:sp>
      <p:sp>
        <p:nvSpPr>
          <p:cNvPr id="6" name="Rectangle 5"/>
          <p:cNvSpPr>
            <a:spLocks noGrp="1" noChangeArrowheads="1"/>
          </p:cNvSpPr>
          <p:nvPr>
            <p:ph type="sldNum" sz="quarter" idx="11"/>
          </p:nvPr>
        </p:nvSpPr>
        <p:spPr/>
        <p:txBody>
          <a:bodyPr/>
          <a:lstStyle>
            <a:lvl1pPr>
              <a:defRPr/>
            </a:lvl1pPr>
          </a:lstStyle>
          <a:p>
            <a:pPr>
              <a:defRPr/>
            </a:pPr>
            <a:fld id="{BDE2EF4A-997F-4B7F-8EFF-58D7D1E96CC4}"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150938" y="699878"/>
            <a:ext cx="7804151" cy="625030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914400" y="7167880"/>
            <a:ext cx="1905000" cy="518160"/>
          </a:xfrm>
        </p:spPr>
        <p:txBody>
          <a:bodyPr/>
          <a:lstStyle>
            <a:lvl1pPr>
              <a:defRPr>
                <a:latin typeface="Arial" charset="0"/>
              </a:defRPr>
            </a:lvl1pPr>
          </a:lstStyle>
          <a:p>
            <a:pPr>
              <a:defRPr/>
            </a:pPr>
            <a:fld id="{DCF70DBD-F840-4FAA-ABD7-7327081511F1}" type="datetime1">
              <a:rPr lang="en-US"/>
              <a:pPr>
                <a:defRPr/>
              </a:pPr>
              <a:t>3/24/15</a:t>
            </a:fld>
            <a:endParaRPr lang="en-US"/>
          </a:p>
        </p:txBody>
      </p:sp>
      <p:sp>
        <p:nvSpPr>
          <p:cNvPr id="4" name="Footer Placeholder 3"/>
          <p:cNvSpPr>
            <a:spLocks noGrp="1"/>
          </p:cNvSpPr>
          <p:nvPr>
            <p:ph type="ftr" sz="quarter" idx="11"/>
          </p:nvPr>
        </p:nvSpPr>
        <p:spPr>
          <a:xfrm>
            <a:off x="3352800" y="7167880"/>
            <a:ext cx="2895600" cy="518160"/>
          </a:xfrm>
        </p:spPr>
        <p:txBody>
          <a:bodyPr/>
          <a:lstStyle>
            <a:lvl1pPr>
              <a:defRPr/>
            </a:lvl1pPr>
          </a:lstStyle>
          <a:p>
            <a:pPr>
              <a:defRPr/>
            </a:pPr>
            <a:r>
              <a:rPr lang="en-US"/>
              <a:t>www.barebonesbiz.com</a:t>
            </a:r>
          </a:p>
        </p:txBody>
      </p:sp>
      <p:sp>
        <p:nvSpPr>
          <p:cNvPr id="5" name="Slide Number Placeholder 4"/>
          <p:cNvSpPr>
            <a:spLocks noGrp="1"/>
          </p:cNvSpPr>
          <p:nvPr>
            <p:ph type="sldNum" sz="quarter" idx="12"/>
          </p:nvPr>
        </p:nvSpPr>
        <p:spPr>
          <a:xfrm>
            <a:off x="6781800" y="7167880"/>
            <a:ext cx="1905000" cy="518160"/>
          </a:xfrm>
        </p:spPr>
        <p:txBody>
          <a:bodyPr/>
          <a:lstStyle>
            <a:lvl1pPr>
              <a:defRPr/>
            </a:lvl1pPr>
          </a:lstStyle>
          <a:p>
            <a:pPr>
              <a:defRPr/>
            </a:pPr>
            <a:fld id="{08063492-1857-4592-BD61-ADEA3BB7CDB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F8CFA630-13BB-46C4-BD44-B2C5F9B66074}" type="datetimeFigureOut">
              <a:rPr lang="en-US" smtClean="0"/>
              <a:pPr/>
              <a:t>3/24/15</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www.appleseedbusiness.com                 www.barebonesbiz.com</a:t>
            </a:r>
            <a:endParaRPr lang="en-US"/>
          </a:p>
        </p:txBody>
      </p:sp>
      <p:sp>
        <p:nvSpPr>
          <p:cNvPr id="6" name="Slide Number Placeholder 5"/>
          <p:cNvSpPr>
            <a:spLocks noGrp="1"/>
          </p:cNvSpPr>
          <p:nvPr>
            <p:ph type="sldNum" sz="quarter" idx="12"/>
          </p:nvPr>
        </p:nvSpPr>
        <p:spPr/>
        <p:txBody>
          <a:bodyPr/>
          <a:lstStyle>
            <a:lvl1pPr>
              <a:defRPr/>
            </a:lvl1pPr>
          </a:lstStyle>
          <a:p>
            <a:pPr>
              <a:defRPr/>
            </a:pPr>
            <a:fld id="{5815F212-B57F-4246-B5F2-8B03809CE0DD}"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994490"/>
            <a:ext cx="7772400" cy="154368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3294275"/>
            <a:ext cx="7772400" cy="1700212"/>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F8CFA630-13BB-46C4-BD44-B2C5F9B66074}" type="datetimeFigureOut">
              <a:rPr lang="en-US" smtClean="0"/>
              <a:pPr/>
              <a:t>3/24/15</a:t>
            </a:fld>
            <a:endParaRPr lang="en-US">
              <a:solidFill>
                <a:schemeClr val="tx2"/>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t>www.appleseedbusiness.com                 www.barebonesbiz.com</a:t>
            </a:r>
            <a:endParaRPr lang="en-US"/>
          </a:p>
        </p:txBody>
      </p:sp>
      <p:sp>
        <p:nvSpPr>
          <p:cNvPr id="6" name="Slide Number Placeholder 5"/>
          <p:cNvSpPr>
            <a:spLocks noGrp="1"/>
          </p:cNvSpPr>
          <p:nvPr>
            <p:ph type="sldNum" sz="quarter" idx="12"/>
          </p:nvPr>
        </p:nvSpPr>
        <p:spPr/>
        <p:txBody>
          <a:bodyPr/>
          <a:lstStyle>
            <a:lvl1pPr>
              <a:defRPr/>
            </a:lvl1pPr>
          </a:lstStyle>
          <a:p>
            <a:pPr>
              <a:defRPr/>
            </a:pPr>
            <a:fld id="{C2D48E0E-0891-47E0-BCA9-242F94B0AFC0}" type="slidenum">
              <a:rPr lang="en-US" smtClean="0"/>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13564"/>
            <a:ext cx="4038600" cy="5129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13564"/>
            <a:ext cx="4038600" cy="5129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F8CFA630-13BB-46C4-BD44-B2C5F9B66074}" type="datetimeFigureOut">
              <a:rPr lang="en-US" smtClean="0"/>
              <a:pPr/>
              <a:t>3/24/15</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www.appleseedbusiness.com                 www.barebonesbiz.com</a:t>
            </a:r>
            <a:endParaRPr lang="en-US"/>
          </a:p>
        </p:txBody>
      </p:sp>
      <p:sp>
        <p:nvSpPr>
          <p:cNvPr id="7" name="Slide Number Placeholder 5"/>
          <p:cNvSpPr>
            <a:spLocks noGrp="1"/>
          </p:cNvSpPr>
          <p:nvPr>
            <p:ph type="sldNum" sz="quarter" idx="12"/>
          </p:nvPr>
        </p:nvSpPr>
        <p:spPr/>
        <p:txBody>
          <a:bodyPr/>
          <a:lstStyle>
            <a:lvl1pPr>
              <a:defRPr/>
            </a:lvl1pPr>
          </a:lstStyle>
          <a:p>
            <a:pPr>
              <a:defRPr/>
            </a:pPr>
            <a:fld id="{519E4063-B12B-4B81-A5FD-8B7859107926}" type="slidenum">
              <a:rPr lang="en-US" smtClean="0"/>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739795"/>
            <a:ext cx="4040188" cy="72506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64859"/>
            <a:ext cx="4040188" cy="447812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739795"/>
            <a:ext cx="4041775" cy="72506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464859"/>
            <a:ext cx="4041775" cy="447812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F8CFA630-13BB-46C4-BD44-B2C5F9B66074}" type="datetimeFigureOut">
              <a:rPr lang="en-US" smtClean="0"/>
              <a:pPr/>
              <a:t>3/24/15</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smtClean="0"/>
              <a:t>www.appleseedbusiness.com                 www.barebonesbiz.com</a:t>
            </a:r>
            <a:endParaRPr lang="en-US"/>
          </a:p>
        </p:txBody>
      </p:sp>
      <p:sp>
        <p:nvSpPr>
          <p:cNvPr id="9" name="Slide Number Placeholder 5"/>
          <p:cNvSpPr>
            <a:spLocks noGrp="1"/>
          </p:cNvSpPr>
          <p:nvPr>
            <p:ph type="sldNum" sz="quarter" idx="12"/>
          </p:nvPr>
        </p:nvSpPr>
        <p:spPr/>
        <p:txBody>
          <a:bodyPr/>
          <a:lstStyle>
            <a:lvl1pPr>
              <a:defRPr/>
            </a:lvl1pPr>
          </a:lstStyle>
          <a:p>
            <a:pPr>
              <a:defRPr/>
            </a:pPr>
            <a:fld id="{30D19C50-541D-41F9-8BDE-AC82BF5EDE0E}" type="slidenum">
              <a:rPr lang="en-US" smtClean="0"/>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F8CFA630-13BB-46C4-BD44-B2C5F9B66074}" type="datetimeFigureOut">
              <a:rPr lang="en-US" smtClean="0"/>
              <a:pPr/>
              <a:t>3/24/15</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smtClean="0"/>
              <a:t>www.appleseedbusiness.com                 www.barebonesbiz.com</a:t>
            </a:r>
            <a:endParaRPr lang="en-US"/>
          </a:p>
        </p:txBody>
      </p:sp>
      <p:sp>
        <p:nvSpPr>
          <p:cNvPr id="5" name="Slide Number Placeholder 5"/>
          <p:cNvSpPr>
            <a:spLocks noGrp="1"/>
          </p:cNvSpPr>
          <p:nvPr>
            <p:ph type="sldNum" sz="quarter" idx="12"/>
          </p:nvPr>
        </p:nvSpPr>
        <p:spPr/>
        <p:txBody>
          <a:bodyPr/>
          <a:lstStyle>
            <a:lvl1pPr>
              <a:defRPr/>
            </a:lvl1pPr>
          </a:lstStyle>
          <a:p>
            <a:pPr>
              <a:defRPr/>
            </a:pPr>
            <a:fld id="{7794E4B1-C1F5-4848-9740-31D380E45BF3}" type="slidenum">
              <a:rPr lang="en-US" smtClean="0"/>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F8CFA630-13BB-46C4-BD44-B2C5F9B66074}" type="datetimeFigureOut">
              <a:rPr lang="en-US" smtClean="0"/>
              <a:pPr/>
              <a:t>3/24/15</a:t>
            </a:fld>
            <a:endParaRPr lang="en-US" dirty="0">
              <a:solidFill>
                <a:schemeClr val="tx2"/>
              </a:solidFill>
            </a:endParaRPr>
          </a:p>
        </p:txBody>
      </p:sp>
      <p:sp>
        <p:nvSpPr>
          <p:cNvPr id="3" name="Footer Placeholder 4"/>
          <p:cNvSpPr>
            <a:spLocks noGrp="1"/>
          </p:cNvSpPr>
          <p:nvPr>
            <p:ph type="ftr" sz="quarter" idx="11"/>
          </p:nvPr>
        </p:nvSpPr>
        <p:spPr/>
        <p:txBody>
          <a:bodyPr/>
          <a:lstStyle>
            <a:lvl1pPr>
              <a:defRPr/>
            </a:lvl1pPr>
          </a:lstStyle>
          <a:p>
            <a:pPr>
              <a:defRPr/>
            </a:pPr>
            <a:r>
              <a:rPr lang="en-US" smtClean="0"/>
              <a:t>www.appleseedbusiness.com                 www.barebonesbiz.com</a:t>
            </a:r>
            <a:endParaRPr lang="en-US"/>
          </a:p>
        </p:txBody>
      </p:sp>
      <p:sp>
        <p:nvSpPr>
          <p:cNvPr id="4" name="Slide Number Placeholder 5"/>
          <p:cNvSpPr>
            <a:spLocks noGrp="1"/>
          </p:cNvSpPr>
          <p:nvPr>
            <p:ph type="sldNum" sz="quarter" idx="12"/>
          </p:nvPr>
        </p:nvSpPr>
        <p:spPr/>
        <p:txBody>
          <a:bodyPr/>
          <a:lstStyle>
            <a:lvl1pPr>
              <a:defRPr/>
            </a:lvl1pPr>
          </a:lstStyle>
          <a:p>
            <a:pPr>
              <a:defRPr/>
            </a:pPr>
            <a:fld id="{6472418C-0EE4-4AE0-9B0E-6749B04BC7CD}"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309457"/>
            <a:ext cx="3008313" cy="131699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49" y="309457"/>
            <a:ext cx="5111751" cy="663352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626447"/>
            <a:ext cx="3008313" cy="531653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F8CFA630-13BB-46C4-BD44-B2C5F9B66074}" type="datetimeFigureOut">
              <a:rPr lang="en-US" smtClean="0"/>
              <a:pPr/>
              <a:t>3/24/15</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www.appleseedbusiness.com                 www.barebonesbiz.com</a:t>
            </a:r>
            <a:endParaRPr lang="en-US"/>
          </a:p>
        </p:txBody>
      </p:sp>
      <p:sp>
        <p:nvSpPr>
          <p:cNvPr id="7" name="Slide Number Placeholder 5"/>
          <p:cNvSpPr>
            <a:spLocks noGrp="1"/>
          </p:cNvSpPr>
          <p:nvPr>
            <p:ph type="sldNum" sz="quarter" idx="12"/>
          </p:nvPr>
        </p:nvSpPr>
        <p:spPr/>
        <p:txBody>
          <a:bodyPr/>
          <a:lstStyle>
            <a:lvl1pPr>
              <a:defRPr/>
            </a:lvl1pPr>
          </a:lstStyle>
          <a:p>
            <a:pPr>
              <a:defRPr/>
            </a:pPr>
            <a:fld id="{82955C6C-F9F1-4499-B7AB-246B3D0EF455}" type="slidenum">
              <a:rPr lang="en-US" smtClean="0"/>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440682"/>
            <a:ext cx="5486400" cy="642303"/>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94478"/>
            <a:ext cx="5486400" cy="466344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6082985"/>
            <a:ext cx="5486400" cy="91217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F8CFA630-13BB-46C4-BD44-B2C5F9B66074}" type="datetimeFigureOut">
              <a:rPr lang="en-US" smtClean="0"/>
              <a:pPr/>
              <a:t>3/24/15</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www.appleseedbusiness.com                 www.barebonesbiz.com</a:t>
            </a:r>
            <a:endParaRPr lang="en-US"/>
          </a:p>
        </p:txBody>
      </p:sp>
      <p:sp>
        <p:nvSpPr>
          <p:cNvPr id="7" name="Slide Number Placeholder 5"/>
          <p:cNvSpPr>
            <a:spLocks noGrp="1"/>
          </p:cNvSpPr>
          <p:nvPr>
            <p:ph type="sldNum" sz="quarter" idx="12"/>
          </p:nvPr>
        </p:nvSpPr>
        <p:spPr/>
        <p:txBody>
          <a:bodyPr/>
          <a:lstStyle>
            <a:lvl1pPr>
              <a:defRPr/>
            </a:lvl1pPr>
          </a:lstStyle>
          <a:p>
            <a:pPr>
              <a:defRPr/>
            </a:pPr>
            <a:fld id="{EC66B4DB-BBA0-4886-903A-C0BC47ACBD4B}" type="slidenum">
              <a:rPr lang="en-US" smtClean="0"/>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2"/>
            </a:gs>
            <a:gs pos="60000">
              <a:schemeClr val="tx2">
                <a:lumMod val="50000"/>
              </a:schemeClr>
            </a:gs>
            <a:gs pos="100000">
              <a:schemeClr val="accent2"/>
            </a:gs>
          </a:gsLst>
          <a:lin ang="5400000" scaled="0"/>
          <a:tileRect/>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311150"/>
            <a:ext cx="8229600" cy="1295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812925"/>
            <a:ext cx="8229600" cy="5130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7204075"/>
            <a:ext cx="2133600" cy="414338"/>
          </a:xfrm>
          <a:prstGeom prst="rect">
            <a:avLst/>
          </a:prstGeom>
        </p:spPr>
        <p:txBody>
          <a:bodyPr vert="horz" lIns="91440" tIns="45720" rIns="91440" bIns="45720" rtlCol="0" anchor="ctr"/>
          <a:lstStyle>
            <a:lvl1pPr algn="l" eaLnBrk="0" hangingPunct="0">
              <a:defRPr sz="1200" smtClean="0">
                <a:solidFill>
                  <a:schemeClr val="tx1">
                    <a:tint val="75000"/>
                  </a:schemeClr>
                </a:solidFill>
                <a:cs typeface="+mn-cs"/>
              </a:defRPr>
            </a:lvl1pPr>
          </a:lstStyle>
          <a:p>
            <a:fld id="{F8CFA630-13BB-46C4-BD44-B2C5F9B66074}" type="datetimeFigureOut">
              <a:rPr lang="en-US" smtClean="0"/>
              <a:pPr/>
              <a:t>3/24/15</a:t>
            </a:fld>
            <a:endParaRPr lang="en-US" sz="1000" dirty="0">
              <a:solidFill>
                <a:schemeClr val="tx2"/>
              </a:solidFill>
            </a:endParaRPr>
          </a:p>
        </p:txBody>
      </p:sp>
      <p:sp>
        <p:nvSpPr>
          <p:cNvPr id="5" name="Footer Placeholder 4"/>
          <p:cNvSpPr>
            <a:spLocks noGrp="1"/>
          </p:cNvSpPr>
          <p:nvPr>
            <p:ph type="ftr" sz="quarter" idx="3"/>
          </p:nvPr>
        </p:nvSpPr>
        <p:spPr>
          <a:xfrm>
            <a:off x="3124200" y="7204075"/>
            <a:ext cx="2895600" cy="414338"/>
          </a:xfrm>
          <a:prstGeom prst="rect">
            <a:avLst/>
          </a:prstGeom>
        </p:spPr>
        <p:txBody>
          <a:bodyPr vert="horz" lIns="91440" tIns="45720" rIns="91440" bIns="45720" rtlCol="0" anchor="ctr"/>
          <a:lstStyle>
            <a:lvl1pPr algn="ctr" eaLnBrk="0" hangingPunct="0">
              <a:defRPr sz="1200" smtClean="0">
                <a:solidFill>
                  <a:schemeClr val="tx1">
                    <a:tint val="75000"/>
                  </a:schemeClr>
                </a:solidFill>
                <a:cs typeface="+mn-cs"/>
              </a:defRPr>
            </a:lvl1pPr>
          </a:lstStyle>
          <a:p>
            <a:pPr>
              <a:defRPr/>
            </a:pPr>
            <a:r>
              <a:rPr lang="en-US" smtClean="0"/>
              <a:t>www.appleseedbusiness.com                 www.barebonesbiz.com</a:t>
            </a:r>
            <a:endParaRPr lang="en-US"/>
          </a:p>
        </p:txBody>
      </p:sp>
      <p:sp>
        <p:nvSpPr>
          <p:cNvPr id="6" name="Slide Number Placeholder 5"/>
          <p:cNvSpPr>
            <a:spLocks noGrp="1"/>
          </p:cNvSpPr>
          <p:nvPr>
            <p:ph type="sldNum" sz="quarter" idx="4"/>
          </p:nvPr>
        </p:nvSpPr>
        <p:spPr>
          <a:xfrm>
            <a:off x="6553200" y="7204075"/>
            <a:ext cx="2133600" cy="414338"/>
          </a:xfrm>
          <a:prstGeom prst="rect">
            <a:avLst/>
          </a:prstGeom>
        </p:spPr>
        <p:txBody>
          <a:bodyPr vert="horz" lIns="91440" tIns="45720" rIns="91440" bIns="45720" rtlCol="0" anchor="ctr"/>
          <a:lstStyle>
            <a:lvl1pPr algn="r" eaLnBrk="0" hangingPunct="0">
              <a:defRPr sz="1200" smtClean="0">
                <a:solidFill>
                  <a:schemeClr val="tx1">
                    <a:tint val="75000"/>
                  </a:schemeClr>
                </a:solidFill>
                <a:cs typeface="+mn-cs"/>
              </a:defRPr>
            </a:lvl1pPr>
          </a:lstStyle>
          <a:p>
            <a:pPr>
              <a:defRPr/>
            </a:pPr>
            <a:fld id="{DD834D41-6437-4181-9EC7-EDF5319E83FF}"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894" r:id="rId1"/>
    <p:sldLayoutId id="2147483895" r:id="rId2"/>
    <p:sldLayoutId id="2147483896" r:id="rId3"/>
    <p:sldLayoutId id="2147483897" r:id="rId4"/>
    <p:sldLayoutId id="2147483898" r:id="rId5"/>
    <p:sldLayoutId id="2147483899" r:id="rId6"/>
    <p:sldLayoutId id="2147483900" r:id="rId7"/>
    <p:sldLayoutId id="2147483901" r:id="rId8"/>
    <p:sldLayoutId id="2147483902" r:id="rId9"/>
    <p:sldLayoutId id="2147483903" r:id="rId10"/>
    <p:sldLayoutId id="2147483904" r:id="rId11"/>
    <p:sldLayoutId id="2147483906" r:id="rId12"/>
    <p:sldLayoutId id="2147483907" r:id="rId13"/>
    <p:sldLayoutId id="2147483908" r:id="rId14"/>
    <p:sldLayoutId id="2147483910" r:id="rId15"/>
  </p:sldLayoutIdLst>
  <p:hf hd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youtube.com/watch?v=2-HK4qSz6cA" TargetMode="External"/><Relationship Id="rId3" Type="http://schemas.openxmlformats.org/officeDocument/2006/relationships/image" Target="../media/image8.pn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2.xml"/><Relationship Id="rId3" Type="http://schemas.openxmlformats.org/officeDocument/2006/relationships/image" Target="../media/image81.jpeg"/></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3.xml"/><Relationship Id="rId3" Type="http://schemas.openxmlformats.org/officeDocument/2006/relationships/image" Target="../media/image82.jpeg"/></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4.xml"/><Relationship Id="rId3" Type="http://schemas.openxmlformats.org/officeDocument/2006/relationships/image" Target="../media/image83.wmf"/></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5.xml"/></Relationships>
</file>

<file path=ppt/slides/_rels/slide105.xml.rels><?xml version="1.0" encoding="UTF-8" standalone="yes"?>
<Relationships xmlns="http://schemas.openxmlformats.org/package/2006/relationships"><Relationship Id="rId3" Type="http://schemas.openxmlformats.org/officeDocument/2006/relationships/image" Target="../media/image84.jpeg"/><Relationship Id="rId4" Type="http://schemas.openxmlformats.org/officeDocument/2006/relationships/image" Target="../media/image5.wmf"/><Relationship Id="rId1" Type="http://schemas.openxmlformats.org/officeDocument/2006/relationships/slideLayout" Target="../slideLayouts/slideLayout2.xml"/><Relationship Id="rId2" Type="http://schemas.openxmlformats.org/officeDocument/2006/relationships/notesSlide" Target="../notesSlides/notesSlide86.xml"/></Relationships>
</file>

<file path=ppt/slides/_rels/slide106.xml.rels><?xml version="1.0" encoding="UTF-8" standalone="yes"?>
<Relationships xmlns="http://schemas.openxmlformats.org/package/2006/relationships"><Relationship Id="rId3" Type="http://schemas.openxmlformats.org/officeDocument/2006/relationships/image" Target="../media/image85.jpeg"/><Relationship Id="rId4" Type="http://schemas.openxmlformats.org/officeDocument/2006/relationships/image" Target="../media/image86.wmf"/><Relationship Id="rId1" Type="http://schemas.openxmlformats.org/officeDocument/2006/relationships/slideLayout" Target="../slideLayouts/slideLayout2.xml"/><Relationship Id="rId2" Type="http://schemas.openxmlformats.org/officeDocument/2006/relationships/notesSlide" Target="../notesSlides/notesSlide8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8.xml"/><Relationship Id="rId3" Type="http://schemas.openxmlformats.org/officeDocument/2006/relationships/image" Target="../media/image87.jpeg"/></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9.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1.xml"/><Relationship Id="rId3" Type="http://schemas.openxmlformats.org/officeDocument/2006/relationships/image" Target="../media/image88.jpeg"/></Relationships>
</file>

<file path=ppt/slides/_rels/slide111.xml.rels><?xml version="1.0" encoding="UTF-8" standalone="yes"?>
<Relationships xmlns="http://schemas.openxmlformats.org/package/2006/relationships"><Relationship Id="rId3" Type="http://schemas.openxmlformats.org/officeDocument/2006/relationships/image" Target="../media/image89.jpeg"/><Relationship Id="rId4" Type="http://schemas.openxmlformats.org/officeDocument/2006/relationships/image" Target="../media/image90.jpeg"/><Relationship Id="rId5" Type="http://schemas.openxmlformats.org/officeDocument/2006/relationships/image" Target="../media/image91.jpeg"/><Relationship Id="rId1" Type="http://schemas.openxmlformats.org/officeDocument/2006/relationships/slideLayout" Target="../slideLayouts/slideLayout2.xml"/><Relationship Id="rId2" Type="http://schemas.openxmlformats.org/officeDocument/2006/relationships/notesSlide" Target="../notesSlides/notesSlide9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3.xml"/><Relationship Id="rId3" Type="http://schemas.openxmlformats.org/officeDocument/2006/relationships/image" Target="../media/image92.jpeg"/></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4.xml"/><Relationship Id="rId3" Type="http://schemas.openxmlformats.org/officeDocument/2006/relationships/image" Target="../media/image93.jpeg"/></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4.jpeg"/></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5.xml"/><Relationship Id="rId3" Type="http://schemas.openxmlformats.org/officeDocument/2006/relationships/image" Target="../media/image95.jpeg"/></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6.xml"/><Relationship Id="rId3" Type="http://schemas.openxmlformats.org/officeDocument/2006/relationships/image" Target="../media/image96.jpeg"/></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7.xml"/><Relationship Id="rId3" Type="http://schemas.openxmlformats.org/officeDocument/2006/relationships/image" Target="../media/image50.jpeg"/></Relationships>
</file>

<file path=ppt/slides/_rels/slide118.xml.rels><?xml version="1.0" encoding="UTF-8" standalone="yes"?>
<Relationships xmlns="http://schemas.openxmlformats.org/package/2006/relationships"><Relationship Id="rId3" Type="http://schemas.openxmlformats.org/officeDocument/2006/relationships/image" Target="../media/image97.jpeg"/><Relationship Id="rId4" Type="http://schemas.openxmlformats.org/officeDocument/2006/relationships/image" Target="../media/image98.jpeg"/><Relationship Id="rId5" Type="http://schemas.openxmlformats.org/officeDocument/2006/relationships/image" Target="../media/image99.png"/><Relationship Id="rId1" Type="http://schemas.openxmlformats.org/officeDocument/2006/relationships/slideLayout" Target="../slideLayouts/slideLayout2.xml"/><Relationship Id="rId2" Type="http://schemas.openxmlformats.org/officeDocument/2006/relationships/notesSlide" Target="../notesSlides/notesSlide98.xml"/></Relationships>
</file>

<file path=ppt/slides/_rels/slide119.xml.rels><?xml version="1.0" encoding="UTF-8" standalone="yes"?>
<Relationships xmlns="http://schemas.openxmlformats.org/package/2006/relationships"><Relationship Id="rId3" Type="http://schemas.openxmlformats.org/officeDocument/2006/relationships/image" Target="../media/image37.png"/><Relationship Id="rId4" Type="http://schemas.openxmlformats.org/officeDocument/2006/relationships/image" Target="../media/image38.png"/><Relationship Id="rId5" Type="http://schemas.openxmlformats.org/officeDocument/2006/relationships/hyperlink" Target="http://www.ellenrohr.com/cole" TargetMode="External"/><Relationship Id="rId1" Type="http://schemas.openxmlformats.org/officeDocument/2006/relationships/slideLayout" Target="../slideLayouts/slideLayout2.xml"/><Relationship Id="rId2" Type="http://schemas.openxmlformats.org/officeDocument/2006/relationships/notesSlide" Target="../notesSlides/notesSlide9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10.png"/></Relationships>
</file>

<file path=ppt/slides/_rels/slide120.xml.rels><?xml version="1.0" encoding="UTF-8" standalone="yes"?>
<Relationships xmlns="http://schemas.openxmlformats.org/package/2006/relationships"><Relationship Id="rId3" Type="http://schemas.openxmlformats.org/officeDocument/2006/relationships/image" Target="../media/image37.png"/><Relationship Id="rId4" Type="http://schemas.openxmlformats.org/officeDocument/2006/relationships/image" Target="../media/image38.png"/><Relationship Id="rId5" Type="http://schemas.openxmlformats.org/officeDocument/2006/relationships/hyperlink" Target="http://www.ellenrohr.com/cole" TargetMode="External"/><Relationship Id="rId1" Type="http://schemas.openxmlformats.org/officeDocument/2006/relationships/slideLayout" Target="../slideLayouts/slideLayout2.xml"/><Relationship Id="rId2" Type="http://schemas.openxmlformats.org/officeDocument/2006/relationships/notesSlide" Target="../notesSlides/notesSlide100.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 Id="rId3" Type="http://schemas.openxmlformats.org/officeDocument/2006/relationships/hyperlink" Target="http://www.ellenrohr.com/cole" TargetMode="External"/></Relationships>
</file>

<file path=ppt/slides/_rels/slide122.xml.rels><?xml version="1.0" encoding="UTF-8" standalone="yes"?>
<Relationships xmlns="http://schemas.openxmlformats.org/package/2006/relationships"><Relationship Id="rId3" Type="http://schemas.openxmlformats.org/officeDocument/2006/relationships/image" Target="../media/image39.wmf"/><Relationship Id="rId4" Type="http://schemas.openxmlformats.org/officeDocument/2006/relationships/image" Target="../media/image40.png"/><Relationship Id="rId5" Type="http://schemas.openxmlformats.org/officeDocument/2006/relationships/image" Target="../media/image41.wmf"/><Relationship Id="rId1" Type="http://schemas.openxmlformats.org/officeDocument/2006/relationships/slideLayout" Target="../slideLayouts/slideLayout7.xml"/><Relationship Id="rId2" Type="http://schemas.openxmlformats.org/officeDocument/2006/relationships/notesSlide" Target="../notesSlides/notesSlide10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2.xml"/><Relationship Id="rId3" Type="http://schemas.openxmlformats.org/officeDocument/2006/relationships/image" Target="../media/image100.jpeg"/></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1.jpeg"/></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3.xml"/></Relationships>
</file>

<file path=ppt/slides/_rels/slide126.xml.rels><?xml version="1.0" encoding="UTF-8" standalone="yes"?>
<Relationships xmlns="http://schemas.openxmlformats.org/package/2006/relationships"><Relationship Id="rId3" Type="http://schemas.openxmlformats.org/officeDocument/2006/relationships/image" Target="../media/image102.jpeg"/><Relationship Id="rId4" Type="http://schemas.openxmlformats.org/officeDocument/2006/relationships/image" Target="../media/image103.jpeg"/><Relationship Id="rId5" Type="http://schemas.openxmlformats.org/officeDocument/2006/relationships/image" Target="../media/image104.jpeg"/><Relationship Id="rId6" Type="http://schemas.openxmlformats.org/officeDocument/2006/relationships/image" Target="../media/image105.jpeg"/><Relationship Id="rId7" Type="http://schemas.openxmlformats.org/officeDocument/2006/relationships/image" Target="../media/image106.jpeg"/><Relationship Id="rId8" Type="http://schemas.openxmlformats.org/officeDocument/2006/relationships/image" Target="../media/image107.jpeg"/><Relationship Id="rId9" Type="http://schemas.openxmlformats.org/officeDocument/2006/relationships/image" Target="../media/image108.jpeg"/><Relationship Id="rId10" Type="http://schemas.openxmlformats.org/officeDocument/2006/relationships/image" Target="../media/image109.jpeg"/><Relationship Id="rId1" Type="http://schemas.openxmlformats.org/officeDocument/2006/relationships/slideLayout" Target="../slideLayouts/slideLayout6.xml"/><Relationship Id="rId2" Type="http://schemas.openxmlformats.org/officeDocument/2006/relationships/notesSlide" Target="../notesSlides/notesSlide104.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5.xml"/><Relationship Id="rId3" Type="http://schemas.openxmlformats.org/officeDocument/2006/relationships/image" Target="../media/image110.jpeg"/></Relationships>
</file>

<file path=ppt/slides/_rels/slide128.xml.rels><?xml version="1.0" encoding="UTF-8" standalone="yes"?>
<Relationships xmlns="http://schemas.openxmlformats.org/package/2006/relationships"><Relationship Id="rId3" Type="http://schemas.openxmlformats.org/officeDocument/2006/relationships/image" Target="../media/image111.jpeg"/><Relationship Id="rId4" Type="http://schemas.openxmlformats.org/officeDocument/2006/relationships/image" Target="../media/image112.jpeg"/><Relationship Id="rId5" Type="http://schemas.openxmlformats.org/officeDocument/2006/relationships/image" Target="../media/image113.jpeg"/><Relationship Id="rId1" Type="http://schemas.openxmlformats.org/officeDocument/2006/relationships/slideLayout" Target="../slideLayouts/slideLayout2.xml"/><Relationship Id="rId2" Type="http://schemas.openxmlformats.org/officeDocument/2006/relationships/notesSlide" Target="../notesSlides/notesSlide106.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7.xml"/><Relationship Id="rId3" Type="http://schemas.openxmlformats.org/officeDocument/2006/relationships/image" Target="../media/image11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1.jpeg"/></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8.xml"/><Relationship Id="rId3" Type="http://schemas.openxmlformats.org/officeDocument/2006/relationships/image" Target="../media/image115.jpeg"/></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9.xml"/></Relationships>
</file>

<file path=ppt/slides/_rels/slide132.xml.rels><?xml version="1.0" encoding="UTF-8" standalone="yes"?>
<Relationships xmlns="http://schemas.openxmlformats.org/package/2006/relationships"><Relationship Id="rId3" Type="http://schemas.openxmlformats.org/officeDocument/2006/relationships/audio" Target="../media/audio1.wav"/><Relationship Id="rId4" Type="http://schemas.openxmlformats.org/officeDocument/2006/relationships/image" Target="../media/image116.wmf"/><Relationship Id="rId5" Type="http://schemas.openxmlformats.org/officeDocument/2006/relationships/image" Target="../media/image117.png"/><Relationship Id="rId1" Type="http://schemas.openxmlformats.org/officeDocument/2006/relationships/slideLayout" Target="../slideLayouts/slideLayout7.xml"/><Relationship Id="rId2" Type="http://schemas.openxmlformats.org/officeDocument/2006/relationships/notesSlide" Target="../notesSlides/notesSlide110.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1.xml"/><Relationship Id="rId3" Type="http://schemas.openxmlformats.org/officeDocument/2006/relationships/image" Target="../media/image118.jpeg"/></Relationships>
</file>

<file path=ppt/slides/_rels/slide134.xml.rels><?xml version="1.0" encoding="UTF-8" standalone="yes"?>
<Relationships xmlns="http://schemas.openxmlformats.org/package/2006/relationships"><Relationship Id="rId3" Type="http://schemas.openxmlformats.org/officeDocument/2006/relationships/audio" Target="../media/audio1.wav"/><Relationship Id="rId4" Type="http://schemas.openxmlformats.org/officeDocument/2006/relationships/image" Target="../media/image119.jpeg"/><Relationship Id="rId1" Type="http://schemas.openxmlformats.org/officeDocument/2006/relationships/slideLayout" Target="../slideLayouts/slideLayout2.xml"/><Relationship Id="rId2" Type="http://schemas.openxmlformats.org/officeDocument/2006/relationships/notesSlide" Target="../notesSlides/notesSlide112.xml"/></Relationships>
</file>

<file path=ppt/slides/_rels/slide135.xml.rels><?xml version="1.0" encoding="UTF-8" standalone="yes"?>
<Relationships xmlns="http://schemas.openxmlformats.org/package/2006/relationships"><Relationship Id="rId3" Type="http://schemas.openxmlformats.org/officeDocument/2006/relationships/audio" Target="../media/audio1.wav"/><Relationship Id="rId4" Type="http://schemas.openxmlformats.org/officeDocument/2006/relationships/image" Target="../media/image120.jpeg"/><Relationship Id="rId1" Type="http://schemas.openxmlformats.org/officeDocument/2006/relationships/slideLayout" Target="../slideLayouts/slideLayout15.xml"/><Relationship Id="rId2" Type="http://schemas.openxmlformats.org/officeDocument/2006/relationships/notesSlide" Target="../notesSlides/notesSlide113.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4.xml"/><Relationship Id="rId3" Type="http://schemas.openxmlformats.org/officeDocument/2006/relationships/image" Target="../media/image121.gif"/></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5.xml"/><Relationship Id="rId3" Type="http://schemas.openxmlformats.org/officeDocument/2006/relationships/image" Target="../media/image122.wmf"/></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6.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7.xml"/><Relationship Id="rId3" Type="http://schemas.openxmlformats.org/officeDocument/2006/relationships/image" Target="../media/image12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12.jpeg"/></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8.xml"/><Relationship Id="rId3" Type="http://schemas.openxmlformats.org/officeDocument/2006/relationships/image" Target="../media/image124.wmf"/></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19.xml"/><Relationship Id="rId3" Type="http://schemas.openxmlformats.org/officeDocument/2006/relationships/hyperlink" Target="http://www.flagpages.com/" TargetMode="Externa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0.xml"/><Relationship Id="rId3" Type="http://schemas.openxmlformats.org/officeDocument/2006/relationships/image" Target="../media/image125.jpeg"/></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1.xml"/><Relationship Id="rId3" Type="http://schemas.openxmlformats.org/officeDocument/2006/relationships/image" Target="../media/image126.jpeg"/></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22.xml"/><Relationship Id="rId3" Type="http://schemas.openxmlformats.org/officeDocument/2006/relationships/image" Target="../media/image127.jpeg"/></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3.xml"/><Relationship Id="rId3" Type="http://schemas.openxmlformats.org/officeDocument/2006/relationships/image" Target="../media/image128.jpeg"/></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4.xml"/><Relationship Id="rId3" Type="http://schemas.openxmlformats.org/officeDocument/2006/relationships/image" Target="../media/image129.jpeg"/></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5.xml"/><Relationship Id="rId3" Type="http://schemas.openxmlformats.org/officeDocument/2006/relationships/image" Target="../media/image130.jpeg"/></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6.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7.xml"/><Relationship Id="rId3" Type="http://schemas.openxmlformats.org/officeDocument/2006/relationships/image" Target="../media/image13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8.xml"/><Relationship Id="rId3" Type="http://schemas.openxmlformats.org/officeDocument/2006/relationships/image" Target="../media/image114.jpeg"/></Relationships>
</file>

<file path=ppt/slides/_rels/slide151.xml.rels><?xml version="1.0" encoding="UTF-8" standalone="yes"?>
<Relationships xmlns="http://schemas.openxmlformats.org/package/2006/relationships"><Relationship Id="rId3" Type="http://schemas.openxmlformats.org/officeDocument/2006/relationships/image" Target="../media/image97.jpeg"/><Relationship Id="rId4" Type="http://schemas.openxmlformats.org/officeDocument/2006/relationships/image" Target="../media/image98.jpeg"/><Relationship Id="rId5" Type="http://schemas.openxmlformats.org/officeDocument/2006/relationships/image" Target="../media/image99.png"/><Relationship Id="rId1" Type="http://schemas.openxmlformats.org/officeDocument/2006/relationships/slideLayout" Target="../slideLayouts/slideLayout2.xml"/><Relationship Id="rId2" Type="http://schemas.openxmlformats.org/officeDocument/2006/relationships/notesSlide" Target="../notesSlides/notesSlide129.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 Id="rId3" Type="http://schemas.openxmlformats.org/officeDocument/2006/relationships/hyperlink" Target="http://www.ellenrohr.com/cole" TargetMode="External"/></Relationships>
</file>

<file path=ppt/slides/_rels/slide153.xml.rels><?xml version="1.0" encoding="UTF-8" standalone="yes"?>
<Relationships xmlns="http://schemas.openxmlformats.org/package/2006/relationships"><Relationship Id="rId3" Type="http://schemas.openxmlformats.org/officeDocument/2006/relationships/image" Target="../media/image37.png"/><Relationship Id="rId4" Type="http://schemas.openxmlformats.org/officeDocument/2006/relationships/image" Target="../media/image38.png"/><Relationship Id="rId5" Type="http://schemas.openxmlformats.org/officeDocument/2006/relationships/hyperlink" Target="http://www.ellenrohr.com/cole" TargetMode="External"/><Relationship Id="rId1" Type="http://schemas.openxmlformats.org/officeDocument/2006/relationships/slideLayout" Target="../slideLayouts/slideLayout2.xml"/><Relationship Id="rId2" Type="http://schemas.openxmlformats.org/officeDocument/2006/relationships/notesSlide" Target="../notesSlides/notesSlide130.xml"/></Relationships>
</file>

<file path=ppt/slides/_rels/slide154.xml.rels><?xml version="1.0" encoding="UTF-8" standalone="yes"?>
<Relationships xmlns="http://schemas.openxmlformats.org/package/2006/relationships"><Relationship Id="rId3" Type="http://schemas.openxmlformats.org/officeDocument/2006/relationships/image" Target="../media/image39.wmf"/><Relationship Id="rId4" Type="http://schemas.openxmlformats.org/officeDocument/2006/relationships/image" Target="../media/image40.png"/><Relationship Id="rId5" Type="http://schemas.openxmlformats.org/officeDocument/2006/relationships/image" Target="../media/image41.wmf"/><Relationship Id="rId1" Type="http://schemas.openxmlformats.org/officeDocument/2006/relationships/slideLayout" Target="../slideLayouts/slideLayout7.xml"/><Relationship Id="rId2" Type="http://schemas.openxmlformats.org/officeDocument/2006/relationships/notesSlide" Target="../notesSlides/notesSlide13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13.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6.xml"/><Relationship Id="rId4" Type="http://schemas.openxmlformats.org/officeDocument/2006/relationships/oleObject" Target="../embeddings/oleObject1.bin"/><Relationship Id="rId5" Type="http://schemas.openxmlformats.org/officeDocument/2006/relationships/image" Target="../media/image14.wmf"/><Relationship Id="rId1" Type="http://schemas.openxmlformats.org/officeDocument/2006/relationships/vmlDrawing" Target="../drawings/vmlDrawing1.vml"/><Relationship Id="rId2"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www.ellenrohr.com/cole" TargetMode="External"/><Relationship Id="rId4"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hyperlink" Target="http://www.ellenrohr.com/cole" TargetMode="External"/><Relationship Id="rId4" Type="http://schemas.openxmlformats.org/officeDocument/2006/relationships/image" Target="../media/image15.wmf"/><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jpeg"/><Relationship Id="rId5" Type="http://schemas.openxmlformats.org/officeDocument/2006/relationships/image" Target="../media/image18.jpeg"/><Relationship Id="rId6" Type="http://schemas.openxmlformats.org/officeDocument/2006/relationships/image" Target="../media/image19.jpeg"/><Relationship Id="rId7" Type="http://schemas.openxmlformats.org/officeDocument/2006/relationships/image" Target="../media/image20.jpeg"/><Relationship Id="rId8" Type="http://schemas.openxmlformats.org/officeDocument/2006/relationships/image" Target="../media/image21.jpeg"/><Relationship Id="rId9" Type="http://schemas.openxmlformats.org/officeDocument/2006/relationships/image" Target="../media/image22.jpeg"/><Relationship Id="rId10" Type="http://schemas.openxmlformats.org/officeDocument/2006/relationships/image" Target="../media/image23.jpeg"/><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24.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 Id="rId3" Type="http://schemas.openxmlformats.org/officeDocument/2006/relationships/image" Target="../media/image25.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6.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7.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8.w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9.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30.png"/></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 Id="rId3" Type="http://schemas.openxmlformats.org/officeDocument/2006/relationships/image" Target="../media/image34.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s>
</file>

<file path=ppt/slides/_rels/slide32.xml.rels><?xml version="1.0" encoding="UTF-8" standalone="yes"?>
<Relationships xmlns="http://schemas.openxmlformats.org/package/2006/relationships"><Relationship Id="rId3" Type="http://schemas.openxmlformats.org/officeDocument/2006/relationships/image" Target="../media/image35.jpeg"/><Relationship Id="rId4" Type="http://schemas.openxmlformats.org/officeDocument/2006/relationships/image" Target="../media/image36.jpeg"/><Relationship Id="rId5" Type="http://schemas.openxmlformats.org/officeDocument/2006/relationships/hyperlink" Target="http://www.barebonesbiz.com/blog/" TargetMode="External"/><Relationship Id="rId6" Type="http://schemas.openxmlformats.org/officeDocument/2006/relationships/hyperlink" Target="http://www.barebonesbiz.com/catalog/" TargetMode="External"/><Relationship Id="rId7" Type="http://schemas.openxmlformats.org/officeDocument/2006/relationships/hyperlink" Target="http://www.barebonesbiz.com/about/" TargetMode="External"/><Relationship Id="rId8" Type="http://schemas.openxmlformats.org/officeDocument/2006/relationships/hyperlink" Target="http://www.barebonesbiz.com/podcast/" TargetMode="External"/><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 Id="rId3" Type="http://schemas.openxmlformats.org/officeDocument/2006/relationships/hyperlink" Target="http://www.ellenrohr.com/cole"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4" Type="http://schemas.openxmlformats.org/officeDocument/2006/relationships/image" Target="../media/image38.png"/><Relationship Id="rId5" Type="http://schemas.openxmlformats.org/officeDocument/2006/relationships/hyperlink" Target="http://www.ellenrohr.com/cole" TargetMode="External"/><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5.xml.rels><?xml version="1.0" encoding="UTF-8" standalone="yes"?>
<Relationships xmlns="http://schemas.openxmlformats.org/package/2006/relationships"><Relationship Id="rId3" Type="http://schemas.openxmlformats.org/officeDocument/2006/relationships/image" Target="../media/image39.wmf"/><Relationship Id="rId4" Type="http://schemas.openxmlformats.org/officeDocument/2006/relationships/image" Target="../media/image40.png"/><Relationship Id="rId5" Type="http://schemas.openxmlformats.org/officeDocument/2006/relationships/image" Target="../media/image41.wmf"/><Relationship Id="rId1" Type="http://schemas.openxmlformats.org/officeDocument/2006/relationships/slideLayout" Target="../slideLayouts/slideLayout7.xml"/><Relationship Id="rId2" Type="http://schemas.openxmlformats.org/officeDocument/2006/relationships/notesSlide" Target="../notesSlides/notesSlide3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2.xml"/><Relationship Id="rId3" Type="http://schemas.openxmlformats.org/officeDocument/2006/relationships/image" Target="../media/image1.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42.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5.xml"/><Relationship Id="rId3" Type="http://schemas.openxmlformats.org/officeDocument/2006/relationships/image" Target="../media/image43.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27.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8.xml"/><Relationship Id="rId3" Type="http://schemas.openxmlformats.org/officeDocument/2006/relationships/image" Target="../media/image7.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1.xml"/><Relationship Id="rId3" Type="http://schemas.openxmlformats.org/officeDocument/2006/relationships/image" Target="../media/image25.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44.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45.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 Id="rId3" Type="http://schemas.openxmlformats.org/officeDocument/2006/relationships/image" Target="../media/image46.wmf"/></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7.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6.xml"/><Relationship Id="rId3" Type="http://schemas.openxmlformats.org/officeDocument/2006/relationships/image" Target="../media/image48.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7.xml"/><Relationship Id="rId3" Type="http://schemas.openxmlformats.org/officeDocument/2006/relationships/image" Target="../media/image5.wmf"/></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49.jpe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wmf"/></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3.xml"/><Relationship Id="rId3" Type="http://schemas.openxmlformats.org/officeDocument/2006/relationships/image" Target="../media/image5.wmf"/></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5.xml"/><Relationship Id="rId3" Type="http://schemas.openxmlformats.org/officeDocument/2006/relationships/image" Target="../media/image50.jpe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6.xml"/><Relationship Id="rId3" Type="http://schemas.openxmlformats.org/officeDocument/2006/relationships/image" Target="../media/image51.jpe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2.jpe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7.xml"/><Relationship Id="rId3" Type="http://schemas.openxmlformats.org/officeDocument/2006/relationships/image" Target="../media/image53.jpe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wmf"/></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 Id="rId3" Type="http://schemas.openxmlformats.org/officeDocument/2006/relationships/hyperlink" Target="http://www.ellenrohr.com/cole" TargetMode="External"/></Relationships>
</file>

<file path=ppt/slides/_rels/slide71.xml.rels><?xml version="1.0" encoding="UTF-8" standalone="yes"?>
<Relationships xmlns="http://schemas.openxmlformats.org/package/2006/relationships"><Relationship Id="rId3" Type="http://schemas.openxmlformats.org/officeDocument/2006/relationships/image" Target="../media/image37.png"/><Relationship Id="rId4" Type="http://schemas.openxmlformats.org/officeDocument/2006/relationships/image" Target="../media/image38.png"/><Relationship Id="rId5" Type="http://schemas.openxmlformats.org/officeDocument/2006/relationships/hyperlink" Target="http://www.ellenrohr.com/cole" TargetMode="External"/><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72.xml.rels><?xml version="1.0" encoding="UTF-8" standalone="yes"?>
<Relationships xmlns="http://schemas.openxmlformats.org/package/2006/relationships"><Relationship Id="rId3" Type="http://schemas.openxmlformats.org/officeDocument/2006/relationships/image" Target="../media/image39.wmf"/><Relationship Id="rId4" Type="http://schemas.openxmlformats.org/officeDocument/2006/relationships/image" Target="../media/image40.png"/><Relationship Id="rId5" Type="http://schemas.openxmlformats.org/officeDocument/2006/relationships/image" Target="../media/image41.wmf"/><Relationship Id="rId1" Type="http://schemas.openxmlformats.org/officeDocument/2006/relationships/slideLayout" Target="../slideLayouts/slideLayout7.xml"/><Relationship Id="rId2" Type="http://schemas.openxmlformats.org/officeDocument/2006/relationships/notesSlide" Target="../notesSlides/notesSlide60.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1.xml"/><Relationship Id="rId3" Type="http://schemas.openxmlformats.org/officeDocument/2006/relationships/image" Target="../media/image54.jpe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 Id="rId3" Type="http://schemas.openxmlformats.org/officeDocument/2006/relationships/image" Target="../media/image55.jpe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4.xml"/><Relationship Id="rId3" Type="http://schemas.openxmlformats.org/officeDocument/2006/relationships/image" Target="../media/image56.jpe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5.xml"/><Relationship Id="rId3" Type="http://schemas.openxmlformats.org/officeDocument/2006/relationships/image" Target="../media/image57.jpe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6.xml"/><Relationship Id="rId3" Type="http://schemas.openxmlformats.org/officeDocument/2006/relationships/image" Target="../media/image58.jpe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5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80.xml.rels><?xml version="1.0" encoding="UTF-8" standalone="yes"?>
<Relationships xmlns="http://schemas.openxmlformats.org/package/2006/relationships"><Relationship Id="rId3" Type="http://schemas.openxmlformats.org/officeDocument/2006/relationships/audio" Target="../media/audio1.wav"/><Relationship Id="rId4" Type="http://schemas.openxmlformats.org/officeDocument/2006/relationships/image" Target="../media/image60.jpeg"/><Relationship Id="rId1" Type="http://schemas.openxmlformats.org/officeDocument/2006/relationships/slideLayout" Target="../slideLayouts/slideLayout7.xml"/><Relationship Id="rId2" Type="http://schemas.openxmlformats.org/officeDocument/2006/relationships/notesSlide" Target="../notesSlides/notesSlide6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8.xml"/><Relationship Id="rId3" Type="http://schemas.openxmlformats.org/officeDocument/2006/relationships/audio" Target="../media/audio1.wav"/></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9.xml"/><Relationship Id="rId3" Type="http://schemas.openxmlformats.org/officeDocument/2006/relationships/image" Target="../media/image61.jpe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2.emf"/></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0.xml"/><Relationship Id="rId3" Type="http://schemas.openxmlformats.org/officeDocument/2006/relationships/image" Target="../media/image63.jpe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1.xml"/><Relationship Id="rId3" Type="http://schemas.openxmlformats.org/officeDocument/2006/relationships/image" Target="../media/image64.jpe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5.jpe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3" Type="http://schemas.openxmlformats.org/officeDocument/2006/relationships/audio" Target="../media/audio2.wav"/><Relationship Id="rId4" Type="http://schemas.openxmlformats.org/officeDocument/2006/relationships/audio" Target="../media/audio1.wav"/><Relationship Id="rId5" Type="http://schemas.openxmlformats.org/officeDocument/2006/relationships/image" Target="../media/image66.jpeg"/><Relationship Id="rId1" Type="http://schemas.openxmlformats.org/officeDocument/2006/relationships/slideLayout" Target="../slideLayouts/slideLayout2.xml"/><Relationship Id="rId2" Type="http://schemas.openxmlformats.org/officeDocument/2006/relationships/notesSlide" Target="../notesSlides/notesSlide7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3.xml"/><Relationship Id="rId3" Type="http://schemas.openxmlformats.org/officeDocument/2006/relationships/image" Target="../media/image13.jpe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67.jpe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74.xml"/><Relationship Id="rId3" Type="http://schemas.openxmlformats.org/officeDocument/2006/relationships/image" Target="../media/image4.pn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5.xml"/><Relationship Id="rId3" Type="http://schemas.openxmlformats.org/officeDocument/2006/relationships/image" Target="../media/image68.jpeg"/></Relationships>
</file>

<file path=ppt/slides/_rels/slide95.xml.rels><?xml version="1.0" encoding="UTF-8" standalone="yes"?>
<Relationships xmlns="http://schemas.openxmlformats.org/package/2006/relationships"><Relationship Id="rId3" Type="http://schemas.openxmlformats.org/officeDocument/2006/relationships/image" Target="../media/image69.jpeg"/><Relationship Id="rId4" Type="http://schemas.openxmlformats.org/officeDocument/2006/relationships/image" Target="../media/image70.jpeg"/><Relationship Id="rId5" Type="http://schemas.openxmlformats.org/officeDocument/2006/relationships/image" Target="../media/image71.jpeg"/><Relationship Id="rId6" Type="http://schemas.openxmlformats.org/officeDocument/2006/relationships/image" Target="../media/image72.jpeg"/><Relationship Id="rId7" Type="http://schemas.openxmlformats.org/officeDocument/2006/relationships/image" Target="../media/image73.jpeg"/><Relationship Id="rId8" Type="http://schemas.openxmlformats.org/officeDocument/2006/relationships/image" Target="../media/image74.jpeg"/><Relationship Id="rId1" Type="http://schemas.openxmlformats.org/officeDocument/2006/relationships/slideLayout" Target="../slideLayouts/slideLayout6.xml"/><Relationship Id="rId2" Type="http://schemas.openxmlformats.org/officeDocument/2006/relationships/notesSlide" Target="../notesSlides/notesSlide76.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7.xml"/><Relationship Id="rId3" Type="http://schemas.openxmlformats.org/officeDocument/2006/relationships/image" Target="../media/image75.jpeg"/></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8.xml"/><Relationship Id="rId3" Type="http://schemas.openxmlformats.org/officeDocument/2006/relationships/image" Target="../media/image46.wmf"/></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9.xml"/><Relationship Id="rId3" Type="http://schemas.openxmlformats.org/officeDocument/2006/relationships/image" Target="../media/image76.png"/></Relationships>
</file>

<file path=ppt/slides/_rels/slide99.xml.rels><?xml version="1.0" encoding="UTF-8" standalone="yes"?>
<Relationships xmlns="http://schemas.openxmlformats.org/package/2006/relationships"><Relationship Id="rId3" Type="http://schemas.openxmlformats.org/officeDocument/2006/relationships/image" Target="../media/image77.wmf"/><Relationship Id="rId4" Type="http://schemas.openxmlformats.org/officeDocument/2006/relationships/image" Target="../media/image78.wmf"/><Relationship Id="rId5" Type="http://schemas.openxmlformats.org/officeDocument/2006/relationships/image" Target="../media/image79.wmf"/><Relationship Id="rId6" Type="http://schemas.openxmlformats.org/officeDocument/2006/relationships/image" Target="../media/image80.wmf"/><Relationship Id="rId1" Type="http://schemas.openxmlformats.org/officeDocument/2006/relationships/slideLayout" Target="../slideLayouts/slideLayout13.xml"/><Relationship Id="rId2" Type="http://schemas.openxmlformats.org/officeDocument/2006/relationships/notesSlide" Target="../notesSlides/notesSlide8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7" name="Rectangle 5"/>
          <p:cNvSpPr>
            <a:spLocks noGrp="1" noChangeArrowheads="1"/>
          </p:cNvSpPr>
          <p:nvPr>
            <p:ph type="title"/>
          </p:nvPr>
        </p:nvSpPr>
        <p:spPr>
          <a:xfrm>
            <a:off x="533400" y="914400"/>
            <a:ext cx="7978588" cy="1982788"/>
          </a:xfrm>
        </p:spPr>
        <p:txBody>
          <a:bodyPr>
            <a:noAutofit/>
          </a:bodyPr>
          <a:lstStyle/>
          <a:p>
            <a:pPr algn="ctr" eaLnBrk="1" hangingPunct="1">
              <a:defRPr/>
            </a:pPr>
            <a:r>
              <a:rPr lang="en-US" sz="5400" b="1" dirty="0" smtClean="0">
                <a:solidFill>
                  <a:srgbClr val="FFFF00"/>
                </a:solidFill>
                <a:effectLst>
                  <a:outerShdw blurRad="38100" dist="38100" dir="2700000" algn="tl">
                    <a:srgbClr val="000000">
                      <a:alpha val="43137"/>
                    </a:srgbClr>
                  </a:outerShdw>
                </a:effectLst>
              </a:rPr>
              <a:t>Where Did the Money Go?</a:t>
            </a:r>
          </a:p>
        </p:txBody>
      </p:sp>
      <p:sp>
        <p:nvSpPr>
          <p:cNvPr id="64516" name="Rectangle 4"/>
          <p:cNvSpPr>
            <a:spLocks noGrp="1" noChangeArrowheads="1"/>
          </p:cNvSpPr>
          <p:nvPr>
            <p:ph type="body" sz="half" idx="1"/>
          </p:nvPr>
        </p:nvSpPr>
        <p:spPr>
          <a:xfrm>
            <a:off x="762000" y="1905000"/>
            <a:ext cx="7440706" cy="1645920"/>
          </a:xfrm>
          <a:ln>
            <a:noFill/>
          </a:ln>
          <a:effectLst/>
        </p:spPr>
        <p:txBody>
          <a:bodyPr>
            <a:normAutofit fontScale="92500" lnSpcReduction="20000"/>
          </a:bodyPr>
          <a:lstStyle/>
          <a:p>
            <a:pPr algn="ctr" eaLnBrk="1" hangingPunct="1">
              <a:lnSpc>
                <a:spcPct val="90000"/>
              </a:lnSpc>
              <a:buFontTx/>
              <a:buNone/>
              <a:defRPr/>
            </a:pPr>
            <a:endParaRPr lang="en-US" sz="3300" dirty="0" smtClean="0"/>
          </a:p>
          <a:p>
            <a:pPr algn="ctr" eaLnBrk="1" hangingPunct="1">
              <a:lnSpc>
                <a:spcPct val="90000"/>
              </a:lnSpc>
              <a:buFontTx/>
              <a:buNone/>
              <a:defRPr/>
            </a:pPr>
            <a:r>
              <a:rPr lang="en-US" sz="9600" i="1" dirty="0" smtClean="0">
                <a:solidFill>
                  <a:srgbClr val="FF33CC"/>
                </a:solidFill>
                <a:effectLst>
                  <a:outerShdw blurRad="38100" dist="38100" dir="2700000" algn="tl">
                    <a:srgbClr val="000000">
                      <a:alpha val="43137"/>
                    </a:srgbClr>
                  </a:outerShdw>
                </a:effectLst>
              </a:rPr>
              <a:t>Welcome!</a:t>
            </a:r>
          </a:p>
        </p:txBody>
      </p:sp>
      <p:sp>
        <p:nvSpPr>
          <p:cNvPr id="12293" name="Slide Number Placeholder 5"/>
          <p:cNvSpPr>
            <a:spLocks noGrp="1"/>
          </p:cNvSpPr>
          <p:nvPr>
            <p:ph type="sldNum" sz="quarter" idx="11"/>
          </p:nvPr>
        </p:nvSpPr>
        <p:spPr>
          <a:noFill/>
        </p:spPr>
        <p:txBody>
          <a:bodyPr/>
          <a:lstStyle/>
          <a:p>
            <a:fld id="{BA95714C-C1C6-42E5-B688-E2EF56EB2918}" type="slidenum">
              <a:rPr lang="en-US" sz="2000" smtClean="0"/>
              <a:pPr/>
              <a:t>1</a:t>
            </a:fld>
            <a:endParaRPr lang="en-US" sz="2000" smtClean="0"/>
          </a:p>
        </p:txBody>
      </p:sp>
      <p:pic>
        <p:nvPicPr>
          <p:cNvPr id="13318" name="Picture 6" descr="http://t2.gstatic.com/images?q=tbn:ANd9GcSQf5qntFEPyAv0FCzGSJ6F1qKpOPkERrF8CsfYa-N9wsRVV-6s"/>
          <p:cNvPicPr>
            <a:picLocks noChangeAspect="1" noChangeArrowheads="1"/>
          </p:cNvPicPr>
          <p:nvPr/>
        </p:nvPicPr>
        <p:blipFill>
          <a:blip r:embed="rId3" cstate="print"/>
          <a:srcRect/>
          <a:stretch>
            <a:fillRect/>
          </a:stretch>
        </p:blipFill>
        <p:spPr bwMode="auto">
          <a:xfrm>
            <a:off x="2209800" y="3962400"/>
            <a:ext cx="4694833" cy="31242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1295400"/>
          </a:xfrm>
        </p:spPr>
        <p:txBody>
          <a:bodyPr/>
          <a:lstStyle/>
          <a:p>
            <a:r>
              <a:rPr lang="en-US" b="1" dirty="0" smtClean="0">
                <a:solidFill>
                  <a:srgbClr val="FFFF00"/>
                </a:solidFill>
              </a:rPr>
              <a:t>DEMO – Double Entry Accounting</a:t>
            </a:r>
            <a:br>
              <a:rPr lang="en-US" b="1" dirty="0" smtClean="0">
                <a:solidFill>
                  <a:srgbClr val="FFFF00"/>
                </a:solidFill>
              </a:rPr>
            </a:br>
            <a:r>
              <a:rPr lang="en-US" sz="2800" b="1" dirty="0" smtClean="0">
                <a:solidFill>
                  <a:srgbClr val="FFFF00"/>
                </a:solidFill>
                <a:hlinkClick r:id="rId2"/>
              </a:rPr>
              <a:t>http://www.youtube.com/watch?v=2-HK4qSz6cA</a:t>
            </a:r>
            <a:r>
              <a:rPr lang="en-US" sz="2800" b="1" dirty="0" smtClean="0">
                <a:solidFill>
                  <a:srgbClr val="FFFF00"/>
                </a:solidFill>
              </a:rPr>
              <a:t/>
            </a:r>
            <a:br>
              <a:rPr lang="en-US" sz="2800" b="1" dirty="0" smtClean="0">
                <a:solidFill>
                  <a:srgbClr val="FFFF00"/>
                </a:solidFill>
              </a:rPr>
            </a:br>
            <a:r>
              <a:rPr lang="en-US" sz="2800" b="1" dirty="0" smtClean="0">
                <a:solidFill>
                  <a:srgbClr val="CCFF99"/>
                </a:solidFill>
              </a:rPr>
              <a:t>Thanks to Joe!  AND, Luca </a:t>
            </a:r>
            <a:r>
              <a:rPr lang="en-US" sz="2800" b="1" dirty="0" err="1" smtClean="0">
                <a:solidFill>
                  <a:srgbClr val="CCFF99"/>
                </a:solidFill>
              </a:rPr>
              <a:t>Pacioli</a:t>
            </a:r>
            <a:r>
              <a:rPr lang="en-US" sz="2800" b="1" dirty="0" smtClean="0">
                <a:solidFill>
                  <a:srgbClr val="CCFF99"/>
                </a:solidFill>
              </a:rPr>
              <a:t>?</a:t>
            </a:r>
            <a:r>
              <a:rPr lang="en-US" b="1" dirty="0" smtClean="0">
                <a:solidFill>
                  <a:srgbClr val="FFFF00"/>
                </a:solidFill>
              </a:rPr>
              <a:t/>
            </a:r>
            <a:br>
              <a:rPr lang="en-US" b="1" dirty="0" smtClean="0">
                <a:solidFill>
                  <a:srgbClr val="FFFF00"/>
                </a:solidFill>
              </a:rPr>
            </a:br>
            <a:endParaRPr lang="en-US" b="1" dirty="0">
              <a:solidFill>
                <a:srgbClr val="FFFF00"/>
              </a:solidFill>
            </a:endParaRPr>
          </a:p>
        </p:txBody>
      </p:sp>
      <p:sp>
        <p:nvSpPr>
          <p:cNvPr id="4" name="Footer Placeholder 3"/>
          <p:cNvSpPr>
            <a:spLocks noGrp="1"/>
          </p:cNvSpPr>
          <p:nvPr>
            <p:ph type="ftr" sz="quarter" idx="11"/>
          </p:nvPr>
        </p:nvSpPr>
        <p:spPr/>
        <p:txBody>
          <a:bodyPr/>
          <a:lstStyle/>
          <a:p>
            <a:pPr>
              <a:defRPr/>
            </a:pPr>
            <a:r>
              <a:rPr lang="en-US" dirty="0" smtClean="0"/>
              <a:t>www.barebonesbiz.com</a:t>
            </a:r>
            <a:endParaRPr lang="en-US" dirty="0"/>
          </a:p>
        </p:txBody>
      </p:sp>
      <p:sp>
        <p:nvSpPr>
          <p:cNvPr id="5" name="Slide Number Placeholder 4"/>
          <p:cNvSpPr>
            <a:spLocks noGrp="1"/>
          </p:cNvSpPr>
          <p:nvPr>
            <p:ph type="sldNum" sz="quarter" idx="12"/>
          </p:nvPr>
        </p:nvSpPr>
        <p:spPr/>
        <p:txBody>
          <a:bodyPr/>
          <a:lstStyle/>
          <a:p>
            <a:pPr>
              <a:defRPr/>
            </a:pPr>
            <a:fld id="{5815F212-B57F-4246-B5F2-8B03809CE0DD}" type="slidenum">
              <a:rPr lang="en-US" smtClean="0"/>
              <a:pPr>
                <a:defRPr/>
              </a:pPr>
              <a:t>10</a:t>
            </a:fld>
            <a:endParaRPr lang="en-US" dirty="0"/>
          </a:p>
        </p:txBody>
      </p:sp>
      <p:pic>
        <p:nvPicPr>
          <p:cNvPr id="562180" name="Picture 4" descr="http://www.money-zine.com/images/stories/double_entry_accounting.png"/>
          <p:cNvPicPr>
            <a:picLocks noChangeAspect="1" noChangeArrowheads="1"/>
          </p:cNvPicPr>
          <p:nvPr/>
        </p:nvPicPr>
        <p:blipFill>
          <a:blip r:embed="rId3" cstate="print"/>
          <a:srcRect/>
          <a:stretch>
            <a:fillRect/>
          </a:stretch>
        </p:blipFill>
        <p:spPr bwMode="auto">
          <a:xfrm>
            <a:off x="1143000" y="2285999"/>
            <a:ext cx="6858000" cy="4444513"/>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8434" name="Rectangle 2"/>
          <p:cNvSpPr>
            <a:spLocks noGrp="1" noChangeArrowheads="1"/>
          </p:cNvSpPr>
          <p:nvPr>
            <p:ph type="title"/>
          </p:nvPr>
        </p:nvSpPr>
        <p:spPr>
          <a:xfrm>
            <a:off x="0" y="838200"/>
            <a:ext cx="9144000" cy="1068388"/>
          </a:xfrm>
        </p:spPr>
        <p:txBody>
          <a:bodyPr/>
          <a:lstStyle/>
          <a:p>
            <a:pPr eaLnBrk="1" hangingPunct="1">
              <a:defRPr/>
            </a:pPr>
            <a:r>
              <a:rPr lang="en-US" sz="4200" b="1" dirty="0" smtClean="0">
                <a:solidFill>
                  <a:srgbClr val="CCFF99"/>
                </a:solidFill>
              </a:rPr>
              <a:t>The Fair Share Approach</a:t>
            </a:r>
          </a:p>
        </p:txBody>
      </p:sp>
      <p:graphicFrame>
        <p:nvGraphicFramePr>
          <p:cNvPr id="658446" name="Group 14"/>
          <p:cNvGraphicFramePr>
            <a:graphicFrameLocks noGrp="1"/>
          </p:cNvGraphicFramePr>
          <p:nvPr>
            <p:ph type="tbl" idx="1"/>
          </p:nvPr>
        </p:nvGraphicFramePr>
        <p:xfrm>
          <a:off x="896471" y="2286001"/>
          <a:ext cx="7530352" cy="4165601"/>
        </p:xfrm>
        <a:graphic>
          <a:graphicData uri="http://schemas.openxmlformats.org/drawingml/2006/table">
            <a:tbl>
              <a:tblPr>
                <a:tableStyleId>{35758FB7-9AC5-4552-8A53-C91805E547FA}</a:tableStyleId>
              </a:tblPr>
              <a:tblGrid>
                <a:gridCol w="3765176"/>
                <a:gridCol w="3765176"/>
              </a:tblGrid>
              <a:tr h="2084388">
                <a:tc>
                  <a:txBody>
                    <a:bodyPr/>
                    <a:lstStyle/>
                    <a:p>
                      <a:pPr marL="0" marR="0" lvl="0" indent="0" algn="l" defTabSz="1611313" rtl="0" eaLnBrk="1" fontAlgn="base" latinLnBrk="0" hangingPunct="1">
                        <a:lnSpc>
                          <a:spcPct val="100000"/>
                        </a:lnSpc>
                        <a:spcBef>
                          <a:spcPct val="20000"/>
                        </a:spcBef>
                        <a:spcAft>
                          <a:spcPct val="0"/>
                        </a:spcAft>
                        <a:buClrTx/>
                        <a:buSzTx/>
                        <a:buFontTx/>
                        <a:buNone/>
                        <a:tabLst/>
                      </a:pPr>
                      <a:r>
                        <a:rPr kumimoji="0" lang="en-US" sz="3200" u="none" strike="noStrike" cap="none" normalizeH="0" baseline="0" dirty="0" smtClean="0">
                          <a:ln>
                            <a:noFill/>
                          </a:ln>
                          <a:effectLst/>
                        </a:rPr>
                        <a:t>Sam</a:t>
                      </a:r>
                    </a:p>
                    <a:p>
                      <a:pPr marL="0" marR="0" lvl="0" indent="0" algn="ctr" defTabSz="1611313" rtl="0" eaLnBrk="1" fontAlgn="base" latinLnBrk="0" hangingPunct="1">
                        <a:lnSpc>
                          <a:spcPct val="100000"/>
                        </a:lnSpc>
                        <a:spcBef>
                          <a:spcPct val="20000"/>
                        </a:spcBef>
                        <a:spcAft>
                          <a:spcPct val="0"/>
                        </a:spcAft>
                        <a:buClrTx/>
                        <a:buSzTx/>
                        <a:buFontTx/>
                        <a:buNone/>
                        <a:tabLst/>
                      </a:pPr>
                      <a:r>
                        <a:rPr kumimoji="0" lang="en-US" sz="3200" u="none" strike="noStrike" cap="none" normalizeH="0" baseline="0" dirty="0" smtClean="0">
                          <a:ln>
                            <a:noFill/>
                          </a:ln>
                          <a:effectLst/>
                        </a:rPr>
                        <a:t>$300K</a:t>
                      </a:r>
                      <a:endParaRPr kumimoji="0" lang="en-US" sz="3200" b="0" i="0" u="none" strike="noStrike" cap="none" normalizeH="0" baseline="0" dirty="0" smtClean="0">
                        <a:ln>
                          <a:noFill/>
                        </a:ln>
                        <a:solidFill>
                          <a:schemeClr val="tx1"/>
                        </a:solidFill>
                        <a:effectLst/>
                        <a:latin typeface="Arial" charset="0"/>
                      </a:endParaRPr>
                    </a:p>
                  </a:txBody>
                  <a:tcPr marL="115736" marR="115736" marT="49187" marB="49187" horzOverflow="overflow"/>
                </a:tc>
                <a:tc>
                  <a:txBody>
                    <a:bodyPr/>
                    <a:lstStyle/>
                    <a:p>
                      <a:pPr marL="0" marR="0" lvl="0" indent="0" algn="l" defTabSz="1611313" rtl="0" eaLnBrk="1" fontAlgn="base" latinLnBrk="0" hangingPunct="1">
                        <a:lnSpc>
                          <a:spcPct val="100000"/>
                        </a:lnSpc>
                        <a:spcBef>
                          <a:spcPct val="20000"/>
                        </a:spcBef>
                        <a:spcAft>
                          <a:spcPct val="0"/>
                        </a:spcAft>
                        <a:buClrTx/>
                        <a:buSzTx/>
                        <a:buFontTx/>
                        <a:buNone/>
                        <a:tabLst/>
                      </a:pPr>
                      <a:r>
                        <a:rPr kumimoji="0" lang="en-US" sz="3200" u="none" strike="noStrike" cap="none" normalizeH="0" baseline="0" dirty="0" smtClean="0">
                          <a:ln>
                            <a:noFill/>
                          </a:ln>
                          <a:effectLst/>
                        </a:rPr>
                        <a:t>Sue</a:t>
                      </a:r>
                    </a:p>
                    <a:p>
                      <a:pPr marL="0" marR="0" lvl="0" indent="0" algn="ctr" defTabSz="1611313" rtl="0" eaLnBrk="1" fontAlgn="base" latinLnBrk="0" hangingPunct="1">
                        <a:lnSpc>
                          <a:spcPct val="100000"/>
                        </a:lnSpc>
                        <a:spcBef>
                          <a:spcPct val="20000"/>
                        </a:spcBef>
                        <a:spcAft>
                          <a:spcPct val="0"/>
                        </a:spcAft>
                        <a:buClrTx/>
                        <a:buSzTx/>
                        <a:buFontTx/>
                        <a:buNone/>
                        <a:tabLst/>
                      </a:pPr>
                      <a:r>
                        <a:rPr kumimoji="0" lang="en-US" sz="3200" u="none" strike="noStrike" cap="none" normalizeH="0" baseline="0" dirty="0" smtClean="0">
                          <a:ln>
                            <a:noFill/>
                          </a:ln>
                          <a:effectLst/>
                        </a:rPr>
                        <a:t>$300K</a:t>
                      </a:r>
                      <a:endParaRPr kumimoji="0" lang="en-US" sz="3200" b="0" i="0" u="none" strike="noStrike" cap="none" normalizeH="0" baseline="0" dirty="0" smtClean="0">
                        <a:ln>
                          <a:noFill/>
                        </a:ln>
                        <a:solidFill>
                          <a:schemeClr val="tx1"/>
                        </a:solidFill>
                        <a:effectLst/>
                        <a:latin typeface="Arial" charset="0"/>
                      </a:endParaRPr>
                    </a:p>
                  </a:txBody>
                  <a:tcPr marL="115736" marR="115736" marT="49187" marB="49187" horzOverflow="overflow"/>
                </a:tc>
              </a:tr>
              <a:tr h="2081213">
                <a:tc>
                  <a:txBody>
                    <a:bodyPr/>
                    <a:lstStyle/>
                    <a:p>
                      <a:pPr marL="0" marR="0" lvl="0" indent="0" algn="l" defTabSz="1611313" rtl="0" eaLnBrk="1" fontAlgn="base" latinLnBrk="0" hangingPunct="1">
                        <a:lnSpc>
                          <a:spcPct val="100000"/>
                        </a:lnSpc>
                        <a:spcBef>
                          <a:spcPct val="20000"/>
                        </a:spcBef>
                        <a:spcAft>
                          <a:spcPct val="0"/>
                        </a:spcAft>
                        <a:buClrTx/>
                        <a:buSzTx/>
                        <a:buFontTx/>
                        <a:buNone/>
                        <a:tabLst/>
                      </a:pPr>
                      <a:r>
                        <a:rPr kumimoji="0" lang="en-US" sz="3200" u="none" strike="noStrike" cap="none" normalizeH="0" baseline="0" dirty="0" smtClean="0">
                          <a:ln>
                            <a:noFill/>
                          </a:ln>
                          <a:effectLst/>
                        </a:rPr>
                        <a:t>Sally</a:t>
                      </a:r>
                    </a:p>
                    <a:p>
                      <a:pPr marL="0" marR="0" lvl="0" indent="0" algn="ctr" defTabSz="1611313" rtl="0" eaLnBrk="1" fontAlgn="base" latinLnBrk="0" hangingPunct="1">
                        <a:lnSpc>
                          <a:spcPct val="100000"/>
                        </a:lnSpc>
                        <a:spcBef>
                          <a:spcPct val="20000"/>
                        </a:spcBef>
                        <a:spcAft>
                          <a:spcPct val="0"/>
                        </a:spcAft>
                        <a:buClrTx/>
                        <a:buSzTx/>
                        <a:buFontTx/>
                        <a:buNone/>
                        <a:tabLst/>
                      </a:pPr>
                      <a:r>
                        <a:rPr kumimoji="0" lang="en-US" sz="3200" u="none" strike="noStrike" cap="none" normalizeH="0" baseline="0" dirty="0" smtClean="0">
                          <a:ln>
                            <a:noFill/>
                          </a:ln>
                          <a:effectLst/>
                        </a:rPr>
                        <a:t>$300K</a:t>
                      </a:r>
                      <a:endParaRPr kumimoji="0" lang="en-US" sz="3200" b="0" i="0" u="none" strike="noStrike" cap="none" normalizeH="0" baseline="0" dirty="0" smtClean="0">
                        <a:ln>
                          <a:noFill/>
                        </a:ln>
                        <a:solidFill>
                          <a:schemeClr val="tx1"/>
                        </a:solidFill>
                        <a:effectLst/>
                        <a:latin typeface="Arial" charset="0"/>
                      </a:endParaRPr>
                    </a:p>
                  </a:txBody>
                  <a:tcPr marL="115736" marR="115736" marT="49187" marB="49187" horzOverflow="overflow"/>
                </a:tc>
                <a:tc>
                  <a:txBody>
                    <a:bodyPr/>
                    <a:lstStyle/>
                    <a:p>
                      <a:pPr marL="0" marR="0" lvl="0" indent="0" algn="l" defTabSz="1611313" rtl="0" eaLnBrk="1" fontAlgn="base" latinLnBrk="0" hangingPunct="1">
                        <a:lnSpc>
                          <a:spcPct val="100000"/>
                        </a:lnSpc>
                        <a:spcBef>
                          <a:spcPct val="20000"/>
                        </a:spcBef>
                        <a:spcAft>
                          <a:spcPct val="0"/>
                        </a:spcAft>
                        <a:buClrTx/>
                        <a:buSzTx/>
                        <a:buFontTx/>
                        <a:buNone/>
                        <a:tabLst/>
                      </a:pPr>
                      <a:r>
                        <a:rPr kumimoji="0" lang="en-US" sz="3200" u="none" strike="noStrike" cap="none" normalizeH="0" baseline="0" dirty="0" smtClean="0">
                          <a:ln>
                            <a:noFill/>
                          </a:ln>
                          <a:effectLst/>
                        </a:rPr>
                        <a:t>Steve</a:t>
                      </a:r>
                    </a:p>
                    <a:p>
                      <a:pPr marL="0" marR="0" lvl="0" indent="0" algn="ctr" defTabSz="1611313" rtl="0" eaLnBrk="1" fontAlgn="base" latinLnBrk="0" hangingPunct="1">
                        <a:lnSpc>
                          <a:spcPct val="100000"/>
                        </a:lnSpc>
                        <a:spcBef>
                          <a:spcPct val="20000"/>
                        </a:spcBef>
                        <a:spcAft>
                          <a:spcPct val="0"/>
                        </a:spcAft>
                        <a:buClrTx/>
                        <a:buSzTx/>
                        <a:buFontTx/>
                        <a:buNone/>
                        <a:tabLst/>
                      </a:pPr>
                      <a:r>
                        <a:rPr kumimoji="0" lang="en-US" sz="3200" u="none" strike="noStrike" cap="none" normalizeH="0" baseline="0" dirty="0" smtClean="0">
                          <a:ln>
                            <a:noFill/>
                          </a:ln>
                          <a:effectLst/>
                        </a:rPr>
                        <a:t>$300K</a:t>
                      </a:r>
                      <a:endParaRPr kumimoji="0" lang="en-US" sz="3200" b="0" i="0" u="none" strike="noStrike" cap="none" normalizeH="0" baseline="0" dirty="0" smtClean="0">
                        <a:ln>
                          <a:noFill/>
                        </a:ln>
                        <a:solidFill>
                          <a:schemeClr val="tx1"/>
                        </a:solidFill>
                        <a:effectLst/>
                        <a:latin typeface="Arial" charset="0"/>
                      </a:endParaRPr>
                    </a:p>
                  </a:txBody>
                  <a:tcPr marL="115736" marR="115736" marT="49187" marB="49187" horzOverflow="overflow"/>
                </a:tc>
              </a:tr>
            </a:tbl>
          </a:graphicData>
        </a:graphic>
      </p:graphicFrame>
      <p:sp>
        <p:nvSpPr>
          <p:cNvPr id="36878" name="Slide Number Placeholder 4"/>
          <p:cNvSpPr>
            <a:spLocks noGrp="1"/>
          </p:cNvSpPr>
          <p:nvPr>
            <p:ph type="sldNum" sz="quarter" idx="11"/>
          </p:nvPr>
        </p:nvSpPr>
        <p:spPr>
          <a:noFill/>
        </p:spPr>
        <p:txBody>
          <a:bodyPr/>
          <a:lstStyle/>
          <a:p>
            <a:fld id="{73A04353-3E7E-41AE-BC84-B9B9DC2B8A2C}" type="slidenum">
              <a:rPr lang="en-US" smtClean="0"/>
              <a:pPr/>
              <a:t>100</a:t>
            </a:fld>
            <a:endParaRPr lang="en-US" smtClean="0"/>
          </a:p>
        </p:txBody>
      </p:sp>
    </p:spTree>
  </p:cSld>
  <p:clrMapOvr>
    <a:masterClrMapping/>
  </p:clrMapOvr>
  <p:timing>
    <p:tnLst>
      <p:par>
        <p:cTn xmlns:p14="http://schemas.microsoft.com/office/powerpoint/2010/mai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5906" name="Rectangle 2"/>
          <p:cNvSpPr>
            <a:spLocks noChangeArrowheads="1"/>
          </p:cNvSpPr>
          <p:nvPr/>
        </p:nvSpPr>
        <p:spPr bwMode="auto">
          <a:xfrm>
            <a:off x="0" y="152400"/>
            <a:ext cx="9144000" cy="1984375"/>
          </a:xfrm>
          <a:prstGeom prst="rect">
            <a:avLst/>
          </a:prstGeom>
          <a:noFill/>
          <a:ln>
            <a:noFill/>
            <a:headEnd/>
            <a:tailEnd/>
          </a:ln>
        </p:spPr>
        <p:style>
          <a:lnRef idx="2">
            <a:schemeClr val="dk1"/>
          </a:lnRef>
          <a:fillRef idx="1">
            <a:schemeClr val="lt1"/>
          </a:fillRef>
          <a:effectRef idx="0">
            <a:schemeClr val="dk1"/>
          </a:effectRef>
          <a:fontRef idx="minor">
            <a:schemeClr val="dk1"/>
          </a:fontRef>
        </p:style>
        <p:txBody>
          <a:bodyPr lIns="179814" tIns="89904" rIns="179814" bIns="89904" anchorCtr="1">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defTabSz="1671638" eaLnBrk="1" hangingPunct="1">
              <a:defRPr/>
            </a:pPr>
            <a:r>
              <a:rPr lang="en-US" sz="4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Bonus Opportunities for Each Division, Position </a:t>
            </a:r>
          </a:p>
        </p:txBody>
      </p:sp>
      <p:sp>
        <p:nvSpPr>
          <p:cNvPr id="44035" name="Rectangle 3"/>
          <p:cNvSpPr>
            <a:spLocks noChangeArrowheads="1"/>
          </p:cNvSpPr>
          <p:nvPr/>
        </p:nvSpPr>
        <p:spPr bwMode="auto">
          <a:xfrm>
            <a:off x="268942" y="1903414"/>
            <a:ext cx="8512735" cy="689395"/>
          </a:xfrm>
          <a:prstGeom prst="rect">
            <a:avLst/>
          </a:prstGeom>
          <a:noFill/>
          <a:ln w="9525">
            <a:noFill/>
            <a:miter lim="800000"/>
            <a:headEnd/>
            <a:tailEnd/>
          </a:ln>
        </p:spPr>
        <p:txBody>
          <a:bodyPr lIns="179814" tIns="89904" rIns="179814" bIns="89904">
            <a:spAutoFit/>
          </a:bodyPr>
          <a:lstStyle/>
          <a:p>
            <a:pPr marL="676275" indent="-676275" algn="ctr" defTabSz="1795463" eaLnBrk="1" hangingPunct="1">
              <a:spcBef>
                <a:spcPct val="20000"/>
              </a:spcBef>
            </a:pPr>
            <a:r>
              <a:rPr lang="en-US" sz="33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p>
        </p:txBody>
      </p:sp>
      <p:sp>
        <p:nvSpPr>
          <p:cNvPr id="6" name="Content Placeholder 5"/>
          <p:cNvSpPr>
            <a:spLocks noGrp="1"/>
          </p:cNvSpPr>
          <p:nvPr>
            <p:ph idx="1"/>
          </p:nvPr>
        </p:nvSpPr>
        <p:spPr>
          <a:xfrm>
            <a:off x="914400" y="1676400"/>
            <a:ext cx="8229600" cy="5130800"/>
          </a:xfrm>
        </p:spPr>
        <p:txBody>
          <a:bodyPr/>
          <a:lstStyle/>
          <a:p>
            <a:pPr marL="676275" indent="-676275" defTabSz="1795463"/>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Bonus Basics…Beat the Budget!</a:t>
            </a:r>
          </a:p>
          <a:p>
            <a:pPr marL="676275" indent="-676275" defTabSz="1795463">
              <a:buFontTx/>
              <a:buChar char="•"/>
            </a:pP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Exceed Sales Goals</a:t>
            </a:r>
          </a:p>
          <a:p>
            <a:pPr marL="676275" indent="-676275" defTabSz="1795463">
              <a:buFontTx/>
              <a:buChar char="•"/>
            </a:pP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Deliver Less than Expected Expenses</a:t>
            </a:r>
            <a:endParaRPr 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4036" name="Slide Number Placeholder 5"/>
          <p:cNvSpPr>
            <a:spLocks noGrp="1"/>
          </p:cNvSpPr>
          <p:nvPr>
            <p:ph type="sldNum" sz="quarter" idx="12"/>
          </p:nvPr>
        </p:nvSpPr>
        <p:spPr>
          <a:noFill/>
        </p:spPr>
        <p:txBody>
          <a:bodyPr/>
          <a:lstStyle/>
          <a:p>
            <a:fld id="{37221872-01BC-4D36-B849-4BD13D097DB8}" type="slidenum">
              <a:rPr lang="en-US" smtClean="0"/>
              <a:pPr/>
              <a:t>101</a:t>
            </a:fld>
            <a:endParaRPr lang="en-US" smtClean="0"/>
          </a:p>
        </p:txBody>
      </p:sp>
      <p:pic>
        <p:nvPicPr>
          <p:cNvPr id="7" name="Picture 6" descr="Ellen_Wonderwoman.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43200" y="3581400"/>
            <a:ext cx="3143250" cy="4191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www.barebonesbiz.com</a:t>
            </a:r>
          </a:p>
        </p:txBody>
      </p:sp>
      <p:sp>
        <p:nvSpPr>
          <p:cNvPr id="5" name="Slide Number Placeholder 4"/>
          <p:cNvSpPr>
            <a:spLocks noGrp="1"/>
          </p:cNvSpPr>
          <p:nvPr>
            <p:ph type="sldNum" sz="quarter" idx="11"/>
          </p:nvPr>
        </p:nvSpPr>
        <p:spPr/>
        <p:txBody>
          <a:bodyPr/>
          <a:lstStyle/>
          <a:p>
            <a:fld id="{41D2B847-4594-45C8-A03C-7A0493B980FC}" type="slidenum">
              <a:rPr lang="en-US"/>
              <a:pPr/>
              <a:t>102</a:t>
            </a:fld>
            <a:endParaRPr lang="en-US"/>
          </a:p>
        </p:txBody>
      </p:sp>
      <p:sp>
        <p:nvSpPr>
          <p:cNvPr id="660482" name="Rectangle 2"/>
          <p:cNvSpPr>
            <a:spLocks noGrp="1" noChangeArrowheads="1"/>
          </p:cNvSpPr>
          <p:nvPr>
            <p:ph type="title"/>
          </p:nvPr>
        </p:nvSpPr>
        <p:spPr>
          <a:xfrm>
            <a:off x="0" y="228600"/>
            <a:ext cx="9144000" cy="1295400"/>
          </a:xfrm>
        </p:spPr>
        <p:txBody>
          <a:bodyPr/>
          <a:lstStyle/>
          <a:p>
            <a:r>
              <a:rPr lang="en-US">
                <a:solidFill>
                  <a:schemeClr val="accent2"/>
                </a:solidFill>
              </a:rPr>
              <a:t>Bonus Basics…</a:t>
            </a:r>
          </a:p>
        </p:txBody>
      </p:sp>
      <p:sp>
        <p:nvSpPr>
          <p:cNvPr id="660483" name="Rectangle 3"/>
          <p:cNvSpPr>
            <a:spLocks noGrp="1" noChangeArrowheads="1"/>
          </p:cNvSpPr>
          <p:nvPr>
            <p:ph type="body" idx="1"/>
          </p:nvPr>
        </p:nvSpPr>
        <p:spPr>
          <a:xfrm>
            <a:off x="457200" y="1524000"/>
            <a:ext cx="9144000" cy="4664075"/>
          </a:xfrm>
        </p:spPr>
        <p:txBody>
          <a:bodyPr/>
          <a:lstStyle/>
          <a:p>
            <a:pPr>
              <a:lnSpc>
                <a:spcPct val="80000"/>
              </a:lnSpc>
            </a:pPr>
            <a:r>
              <a:rPr lang="en-US" sz="3300" dirty="0">
                <a:solidFill>
                  <a:srgbClr val="FFFF00"/>
                </a:solidFill>
              </a:rPr>
              <a:t>New approach?  Keep score for ONE Quarter before you kick in the bonus.  </a:t>
            </a:r>
          </a:p>
          <a:p>
            <a:pPr>
              <a:lnSpc>
                <a:spcPct val="80000"/>
              </a:lnSpc>
            </a:pPr>
            <a:r>
              <a:rPr lang="en-US" sz="3300" dirty="0">
                <a:solidFill>
                  <a:srgbClr val="CCFF99"/>
                </a:solidFill>
              </a:rPr>
              <a:t>BE CAUTIOUS about PAY!</a:t>
            </a:r>
          </a:p>
          <a:p>
            <a:pPr lvl="1">
              <a:lnSpc>
                <a:spcPct val="80000"/>
              </a:lnSpc>
            </a:pPr>
            <a:r>
              <a:rPr lang="en-US" sz="2900" dirty="0">
                <a:solidFill>
                  <a:srgbClr val="CCFF99"/>
                </a:solidFill>
              </a:rPr>
              <a:t>Deliver to Goal, keep this great job.</a:t>
            </a:r>
          </a:p>
          <a:p>
            <a:pPr lvl="1">
              <a:lnSpc>
                <a:spcPct val="80000"/>
              </a:lnSpc>
            </a:pPr>
            <a:r>
              <a:rPr lang="en-US" sz="2900" dirty="0">
                <a:solidFill>
                  <a:srgbClr val="CCFF99"/>
                </a:solidFill>
              </a:rPr>
              <a:t>Exceed Goal, you get a BONUS % of Sales above Goal.  </a:t>
            </a:r>
          </a:p>
          <a:p>
            <a:pPr>
              <a:lnSpc>
                <a:spcPct val="80000"/>
              </a:lnSpc>
            </a:pPr>
            <a:r>
              <a:rPr lang="en-US" sz="3300" dirty="0">
                <a:solidFill>
                  <a:srgbClr val="FFFF00"/>
                </a:solidFill>
              </a:rPr>
              <a:t>Scoring is WEEKLY and PUBLIC.</a:t>
            </a:r>
          </a:p>
          <a:p>
            <a:pPr>
              <a:lnSpc>
                <a:spcPct val="80000"/>
              </a:lnSpc>
            </a:pPr>
            <a:r>
              <a:rPr lang="en-US" sz="3300" dirty="0">
                <a:solidFill>
                  <a:srgbClr val="CCFF99"/>
                </a:solidFill>
              </a:rPr>
              <a:t>	…Horror stories??</a:t>
            </a:r>
          </a:p>
          <a:p>
            <a:pPr>
              <a:lnSpc>
                <a:spcPct val="80000"/>
              </a:lnSpc>
              <a:buFontTx/>
              <a:buNone/>
            </a:pPr>
            <a:endParaRPr lang="en-US" sz="3300" dirty="0">
              <a:solidFill>
                <a:schemeClr val="folHlink"/>
              </a:solidFill>
            </a:endParaRPr>
          </a:p>
          <a:p>
            <a:pPr>
              <a:lnSpc>
                <a:spcPct val="80000"/>
              </a:lnSpc>
            </a:pPr>
            <a:endParaRPr lang="en-US" sz="4000" dirty="0">
              <a:solidFill>
                <a:schemeClr val="folHlink"/>
              </a:solidFill>
            </a:endParaRPr>
          </a:p>
          <a:p>
            <a:pPr>
              <a:lnSpc>
                <a:spcPct val="80000"/>
              </a:lnSpc>
            </a:pPr>
            <a:endParaRPr lang="en-US" sz="4000" dirty="0"/>
          </a:p>
        </p:txBody>
      </p:sp>
      <p:pic>
        <p:nvPicPr>
          <p:cNvPr id="6" name="Picture 5" descr="Boss_Milton_Waddams.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57800" y="4419600"/>
            <a:ext cx="4153137" cy="2228850"/>
          </a:xfrm>
          <a:prstGeom prst="rect">
            <a:avLst/>
          </a:prstGeom>
        </p:spPr>
      </p:pic>
      <p:sp>
        <p:nvSpPr>
          <p:cNvPr id="7" name="Rectangle 2"/>
          <p:cNvSpPr txBox="1">
            <a:spLocks noChangeArrowheads="1"/>
          </p:cNvSpPr>
          <p:nvPr/>
        </p:nvSpPr>
        <p:spPr bwMode="auto">
          <a:xfrm>
            <a:off x="-304800" y="152400"/>
            <a:ext cx="9592235" cy="12938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800" b="0" i="0" u="none" strike="noStrike" kern="1200" cap="none" spc="0" normalizeH="0" baseline="0" noProof="0" dirty="0" smtClean="0">
                <a:ln>
                  <a:noFill/>
                </a:ln>
                <a:solidFill>
                  <a:srgbClr val="00FF00"/>
                </a:solidFill>
                <a:effectLst/>
                <a:uLnTx/>
                <a:uFillTx/>
                <a:latin typeface="+mj-lt"/>
                <a:ea typeface="+mj-ea"/>
                <a:cs typeface="+mj-cs"/>
              </a:rPr>
              <a:t>Bonus Basics</a:t>
            </a:r>
            <a:endParaRPr kumimoji="0" lang="en-US" sz="4800" b="0" i="0" u="none" strike="noStrike" kern="1200" cap="none" spc="0" normalizeH="0" baseline="0" noProof="0" dirty="0">
              <a:ln>
                <a:noFill/>
              </a:ln>
              <a:solidFill>
                <a:srgbClr val="00FF00"/>
              </a:solidFill>
              <a:effectLst/>
              <a:uLnTx/>
              <a:uFillTx/>
              <a:latin typeface="+mj-lt"/>
              <a:ea typeface="+mj-ea"/>
              <a:cs typeface="+mj-cs"/>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60483">
                                            <p:txEl>
                                              <p:pRg st="0" end="0"/>
                                            </p:txEl>
                                          </p:spTgt>
                                        </p:tgtEl>
                                        <p:attrNameLst>
                                          <p:attrName>style.visibility</p:attrName>
                                        </p:attrNameLst>
                                      </p:cBhvr>
                                      <p:to>
                                        <p:strVal val="visible"/>
                                      </p:to>
                                    </p:set>
                                    <p:animEffect transition="in" filter="checkerboard(across)">
                                      <p:cBhvr>
                                        <p:cTn id="7" dur="500"/>
                                        <p:tgtEl>
                                          <p:spTgt spid="6604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60483">
                                            <p:txEl>
                                              <p:pRg st="1" end="1"/>
                                            </p:txEl>
                                          </p:spTgt>
                                        </p:tgtEl>
                                        <p:attrNameLst>
                                          <p:attrName>style.visibility</p:attrName>
                                        </p:attrNameLst>
                                      </p:cBhvr>
                                      <p:to>
                                        <p:strVal val="visible"/>
                                      </p:to>
                                    </p:set>
                                    <p:animEffect transition="in" filter="checkerboard(across)">
                                      <p:cBhvr>
                                        <p:cTn id="12" dur="500"/>
                                        <p:tgtEl>
                                          <p:spTgt spid="660483">
                                            <p:txEl>
                                              <p:pRg st="1" end="1"/>
                                            </p:txEl>
                                          </p:spTgt>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660483">
                                            <p:txEl>
                                              <p:pRg st="2" end="2"/>
                                            </p:txEl>
                                          </p:spTgt>
                                        </p:tgtEl>
                                        <p:attrNameLst>
                                          <p:attrName>style.visibility</p:attrName>
                                        </p:attrNameLst>
                                      </p:cBhvr>
                                      <p:to>
                                        <p:strVal val="visible"/>
                                      </p:to>
                                    </p:set>
                                    <p:animEffect transition="in" filter="checkerboard(across)">
                                      <p:cBhvr>
                                        <p:cTn id="15" dur="500"/>
                                        <p:tgtEl>
                                          <p:spTgt spid="660483">
                                            <p:txEl>
                                              <p:pRg st="2" end="2"/>
                                            </p:txEl>
                                          </p:spTgt>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660483">
                                            <p:txEl>
                                              <p:pRg st="3" end="3"/>
                                            </p:txEl>
                                          </p:spTgt>
                                        </p:tgtEl>
                                        <p:attrNameLst>
                                          <p:attrName>style.visibility</p:attrName>
                                        </p:attrNameLst>
                                      </p:cBhvr>
                                      <p:to>
                                        <p:strVal val="visible"/>
                                      </p:to>
                                    </p:set>
                                    <p:animEffect transition="in" filter="checkerboard(across)">
                                      <p:cBhvr>
                                        <p:cTn id="18" dur="500"/>
                                        <p:tgtEl>
                                          <p:spTgt spid="66048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660483">
                                            <p:txEl>
                                              <p:pRg st="4" end="4"/>
                                            </p:txEl>
                                          </p:spTgt>
                                        </p:tgtEl>
                                        <p:attrNameLst>
                                          <p:attrName>style.visibility</p:attrName>
                                        </p:attrNameLst>
                                      </p:cBhvr>
                                      <p:to>
                                        <p:strVal val="visible"/>
                                      </p:to>
                                    </p:set>
                                    <p:animEffect transition="in" filter="checkerboard(across)">
                                      <p:cBhvr>
                                        <p:cTn id="23" dur="500"/>
                                        <p:tgtEl>
                                          <p:spTgt spid="66048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grpId="0" nodeType="clickEffect">
                                  <p:stCondLst>
                                    <p:cond delay="0"/>
                                  </p:stCondLst>
                                  <p:childTnLst>
                                    <p:set>
                                      <p:cBhvr>
                                        <p:cTn id="27" dur="1" fill="hold">
                                          <p:stCondLst>
                                            <p:cond delay="0"/>
                                          </p:stCondLst>
                                        </p:cTn>
                                        <p:tgtEl>
                                          <p:spTgt spid="660483">
                                            <p:txEl>
                                              <p:pRg st="5" end="5"/>
                                            </p:txEl>
                                          </p:spTgt>
                                        </p:tgtEl>
                                        <p:attrNameLst>
                                          <p:attrName>style.visibility</p:attrName>
                                        </p:attrNameLst>
                                      </p:cBhvr>
                                      <p:to>
                                        <p:strVal val="visible"/>
                                      </p:to>
                                    </p:set>
                                    <p:animEffect transition="in" filter="checkerboard(across)">
                                      <p:cBhvr>
                                        <p:cTn id="28" dur="500"/>
                                        <p:tgtEl>
                                          <p:spTgt spid="66048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0483" grpId="0" build="p"/>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a:t>www.barebonesbiz.com</a:t>
            </a:r>
          </a:p>
        </p:txBody>
      </p:sp>
      <p:sp>
        <p:nvSpPr>
          <p:cNvPr id="6" name="Slide Number Placeholder 4"/>
          <p:cNvSpPr>
            <a:spLocks noGrp="1"/>
          </p:cNvSpPr>
          <p:nvPr>
            <p:ph type="sldNum" sz="quarter" idx="11"/>
          </p:nvPr>
        </p:nvSpPr>
        <p:spPr/>
        <p:txBody>
          <a:bodyPr/>
          <a:lstStyle/>
          <a:p>
            <a:fld id="{1D731D03-9E17-46C9-858F-BBA311AC52C6}" type="slidenum">
              <a:rPr lang="en-US"/>
              <a:pPr/>
              <a:t>103</a:t>
            </a:fld>
            <a:endParaRPr lang="en-US"/>
          </a:p>
        </p:txBody>
      </p:sp>
      <p:sp>
        <p:nvSpPr>
          <p:cNvPr id="661506" name="Rectangle 2"/>
          <p:cNvSpPr>
            <a:spLocks noGrp="1" noChangeArrowheads="1"/>
          </p:cNvSpPr>
          <p:nvPr>
            <p:ph type="title"/>
          </p:nvPr>
        </p:nvSpPr>
        <p:spPr>
          <a:xfrm>
            <a:off x="0" y="230188"/>
            <a:ext cx="9592235" cy="1293812"/>
          </a:xfrm>
        </p:spPr>
        <p:txBody>
          <a:bodyPr/>
          <a:lstStyle/>
          <a:p>
            <a:r>
              <a:rPr lang="en-US" sz="4800" dirty="0">
                <a:solidFill>
                  <a:srgbClr val="00FF00"/>
                </a:solidFill>
              </a:rPr>
              <a:t>Bonus Basics continued…</a:t>
            </a:r>
          </a:p>
        </p:txBody>
      </p:sp>
      <p:sp>
        <p:nvSpPr>
          <p:cNvPr id="661507" name="Rectangle 3"/>
          <p:cNvSpPr>
            <a:spLocks noGrp="1" noChangeArrowheads="1"/>
          </p:cNvSpPr>
          <p:nvPr>
            <p:ph type="body" idx="1"/>
          </p:nvPr>
        </p:nvSpPr>
        <p:spPr>
          <a:xfrm>
            <a:off x="457200" y="1676400"/>
            <a:ext cx="9144000" cy="4665663"/>
          </a:xfrm>
        </p:spPr>
        <p:txBody>
          <a:bodyPr/>
          <a:lstStyle/>
          <a:p>
            <a:pPr>
              <a:lnSpc>
                <a:spcPct val="90000"/>
              </a:lnSpc>
            </a:pPr>
            <a:r>
              <a:rPr lang="en-US" dirty="0">
                <a:solidFill>
                  <a:srgbClr val="FFFF00"/>
                </a:solidFill>
              </a:rPr>
              <a:t>House wins first.</a:t>
            </a:r>
          </a:p>
          <a:p>
            <a:pPr>
              <a:lnSpc>
                <a:spcPct val="90000"/>
              </a:lnSpc>
            </a:pPr>
            <a:r>
              <a:rPr lang="en-US" dirty="0">
                <a:solidFill>
                  <a:srgbClr val="FFFF00"/>
                </a:solidFill>
              </a:rPr>
              <a:t>Help your team WIN.</a:t>
            </a:r>
          </a:p>
          <a:p>
            <a:pPr>
              <a:lnSpc>
                <a:spcPct val="90000"/>
              </a:lnSpc>
            </a:pPr>
            <a:r>
              <a:rPr lang="en-US" dirty="0">
                <a:solidFill>
                  <a:srgbClr val="FFFF00"/>
                </a:solidFill>
              </a:rPr>
              <a:t>Bonus is subject to qualifiers…</a:t>
            </a:r>
          </a:p>
          <a:p>
            <a:pPr lvl="1">
              <a:lnSpc>
                <a:spcPct val="90000"/>
              </a:lnSpc>
            </a:pPr>
            <a:r>
              <a:rPr lang="en-US" dirty="0">
                <a:solidFill>
                  <a:srgbClr val="FFFF00"/>
                </a:solidFill>
              </a:rPr>
              <a:t>Close Rate</a:t>
            </a:r>
          </a:p>
          <a:p>
            <a:pPr lvl="1">
              <a:lnSpc>
                <a:spcPct val="90000"/>
              </a:lnSpc>
            </a:pPr>
            <a:r>
              <a:rPr lang="en-US" dirty="0">
                <a:solidFill>
                  <a:srgbClr val="FFFF00"/>
                </a:solidFill>
              </a:rPr>
              <a:t>“Sign Off” </a:t>
            </a:r>
          </a:p>
          <a:p>
            <a:pPr lvl="1">
              <a:lnSpc>
                <a:spcPct val="90000"/>
              </a:lnSpc>
            </a:pPr>
            <a:r>
              <a:rPr lang="en-US" dirty="0">
                <a:solidFill>
                  <a:srgbClr val="FFFF00"/>
                </a:solidFill>
              </a:rPr>
              <a:t>No Write Ups</a:t>
            </a:r>
          </a:p>
          <a:p>
            <a:pPr lvl="1">
              <a:lnSpc>
                <a:spcPct val="90000"/>
              </a:lnSpc>
            </a:pPr>
            <a:endParaRPr lang="en-US" dirty="0"/>
          </a:p>
        </p:txBody>
      </p:sp>
      <p:pic>
        <p:nvPicPr>
          <p:cNvPr id="661508" name="Picture 4" descr="j0344075[1]"/>
          <p:cNvPicPr>
            <a:picLocks noChangeAspect="1" noChangeArrowheads="1"/>
          </p:cNvPicPr>
          <p:nvPr/>
        </p:nvPicPr>
        <p:blipFill>
          <a:blip r:embed="rId3" cstate="print"/>
          <a:srcRect/>
          <a:stretch>
            <a:fillRect/>
          </a:stretch>
        </p:blipFill>
        <p:spPr bwMode="auto">
          <a:xfrm>
            <a:off x="6366810" y="3579813"/>
            <a:ext cx="2151529" cy="1771650"/>
          </a:xfrm>
          <a:prstGeom prst="rect">
            <a:avLst/>
          </a:prstGeom>
          <a:solidFill>
            <a:schemeClr val="folHlink"/>
          </a:solidFill>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661507">
                                            <p:txEl>
                                              <p:pRg st="0" end="0"/>
                                            </p:txEl>
                                          </p:spTgt>
                                        </p:tgtEl>
                                        <p:attrNameLst>
                                          <p:attrName>style.visibility</p:attrName>
                                        </p:attrNameLst>
                                      </p:cBhvr>
                                      <p:to>
                                        <p:strVal val="visible"/>
                                      </p:to>
                                    </p:set>
                                    <p:anim calcmode="lin" valueType="num">
                                      <p:cBhvr>
                                        <p:cTn id="7" dur="1000" fill="hold"/>
                                        <p:tgtEl>
                                          <p:spTgt spid="661507">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661507">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661507">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66150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iterate type="lt">
                                    <p:tmPct val="5000"/>
                                  </p:iterate>
                                  <p:childTnLst>
                                    <p:set>
                                      <p:cBhvr>
                                        <p:cTn id="14" dur="1" fill="hold">
                                          <p:stCondLst>
                                            <p:cond delay="0"/>
                                          </p:stCondLst>
                                        </p:cTn>
                                        <p:tgtEl>
                                          <p:spTgt spid="661507">
                                            <p:txEl>
                                              <p:pRg st="1" end="1"/>
                                            </p:txEl>
                                          </p:spTgt>
                                        </p:tgtEl>
                                        <p:attrNameLst>
                                          <p:attrName>style.visibility</p:attrName>
                                        </p:attrNameLst>
                                      </p:cBhvr>
                                      <p:to>
                                        <p:strVal val="visible"/>
                                      </p:to>
                                    </p:set>
                                    <p:anim calcmode="lin" valueType="num">
                                      <p:cBhvr>
                                        <p:cTn id="15" dur="1000" fill="hold"/>
                                        <p:tgtEl>
                                          <p:spTgt spid="661507">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661507">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661507">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661507">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iterate type="lt">
                                    <p:tmPct val="5000"/>
                                  </p:iterate>
                                  <p:childTnLst>
                                    <p:set>
                                      <p:cBhvr>
                                        <p:cTn id="22" dur="1" fill="hold">
                                          <p:stCondLst>
                                            <p:cond delay="0"/>
                                          </p:stCondLst>
                                        </p:cTn>
                                        <p:tgtEl>
                                          <p:spTgt spid="661507">
                                            <p:txEl>
                                              <p:pRg st="2" end="2"/>
                                            </p:txEl>
                                          </p:spTgt>
                                        </p:tgtEl>
                                        <p:attrNameLst>
                                          <p:attrName>style.visibility</p:attrName>
                                        </p:attrNameLst>
                                      </p:cBhvr>
                                      <p:to>
                                        <p:strVal val="visible"/>
                                      </p:to>
                                    </p:set>
                                    <p:anim calcmode="lin" valueType="num">
                                      <p:cBhvr>
                                        <p:cTn id="23" dur="1000" fill="hold"/>
                                        <p:tgtEl>
                                          <p:spTgt spid="661507">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661507">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661507">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661507">
                                            <p:txEl>
                                              <p:pRg st="2" end="2"/>
                                            </p:txEl>
                                          </p:spTgt>
                                        </p:tgtEl>
                                      </p:cBhvr>
                                    </p:animEffect>
                                  </p:childTnLst>
                                </p:cTn>
                              </p:par>
                              <p:par>
                                <p:cTn id="27" presetID="31" presetClass="entr" presetSubtype="0" fill="hold" grpId="0" nodeType="withEffect">
                                  <p:stCondLst>
                                    <p:cond delay="0"/>
                                  </p:stCondLst>
                                  <p:iterate type="lt">
                                    <p:tmPct val="5000"/>
                                  </p:iterate>
                                  <p:childTnLst>
                                    <p:set>
                                      <p:cBhvr>
                                        <p:cTn id="28" dur="1" fill="hold">
                                          <p:stCondLst>
                                            <p:cond delay="0"/>
                                          </p:stCondLst>
                                        </p:cTn>
                                        <p:tgtEl>
                                          <p:spTgt spid="661507">
                                            <p:txEl>
                                              <p:pRg st="3" end="3"/>
                                            </p:txEl>
                                          </p:spTgt>
                                        </p:tgtEl>
                                        <p:attrNameLst>
                                          <p:attrName>style.visibility</p:attrName>
                                        </p:attrNameLst>
                                      </p:cBhvr>
                                      <p:to>
                                        <p:strVal val="visible"/>
                                      </p:to>
                                    </p:set>
                                    <p:anim calcmode="lin" valueType="num">
                                      <p:cBhvr>
                                        <p:cTn id="29" dur="1000" fill="hold"/>
                                        <p:tgtEl>
                                          <p:spTgt spid="661507">
                                            <p:txEl>
                                              <p:pRg st="3" end="3"/>
                                            </p:txEl>
                                          </p:spTgt>
                                        </p:tgtEl>
                                        <p:attrNameLst>
                                          <p:attrName>ppt_w</p:attrName>
                                        </p:attrNameLst>
                                      </p:cBhvr>
                                      <p:tavLst>
                                        <p:tav tm="0">
                                          <p:val>
                                            <p:fltVal val="0"/>
                                          </p:val>
                                        </p:tav>
                                        <p:tav tm="100000">
                                          <p:val>
                                            <p:strVal val="#ppt_w"/>
                                          </p:val>
                                        </p:tav>
                                      </p:tavLst>
                                    </p:anim>
                                    <p:anim calcmode="lin" valueType="num">
                                      <p:cBhvr>
                                        <p:cTn id="30" dur="1000" fill="hold"/>
                                        <p:tgtEl>
                                          <p:spTgt spid="661507">
                                            <p:txEl>
                                              <p:pRg st="3" end="3"/>
                                            </p:txEl>
                                          </p:spTgt>
                                        </p:tgtEl>
                                        <p:attrNameLst>
                                          <p:attrName>ppt_h</p:attrName>
                                        </p:attrNameLst>
                                      </p:cBhvr>
                                      <p:tavLst>
                                        <p:tav tm="0">
                                          <p:val>
                                            <p:fltVal val="0"/>
                                          </p:val>
                                        </p:tav>
                                        <p:tav tm="100000">
                                          <p:val>
                                            <p:strVal val="#ppt_h"/>
                                          </p:val>
                                        </p:tav>
                                      </p:tavLst>
                                    </p:anim>
                                    <p:anim calcmode="lin" valueType="num">
                                      <p:cBhvr>
                                        <p:cTn id="31" dur="1000" fill="hold"/>
                                        <p:tgtEl>
                                          <p:spTgt spid="661507">
                                            <p:txEl>
                                              <p:pRg st="3" end="3"/>
                                            </p:txEl>
                                          </p:spTgt>
                                        </p:tgtEl>
                                        <p:attrNameLst>
                                          <p:attrName>style.rotation</p:attrName>
                                        </p:attrNameLst>
                                      </p:cBhvr>
                                      <p:tavLst>
                                        <p:tav tm="0">
                                          <p:val>
                                            <p:fltVal val="90"/>
                                          </p:val>
                                        </p:tav>
                                        <p:tav tm="100000">
                                          <p:val>
                                            <p:fltVal val="0"/>
                                          </p:val>
                                        </p:tav>
                                      </p:tavLst>
                                    </p:anim>
                                    <p:animEffect transition="in" filter="fade">
                                      <p:cBhvr>
                                        <p:cTn id="32" dur="1000"/>
                                        <p:tgtEl>
                                          <p:spTgt spid="661507">
                                            <p:txEl>
                                              <p:pRg st="3" end="3"/>
                                            </p:txEl>
                                          </p:spTgt>
                                        </p:tgtEl>
                                      </p:cBhvr>
                                    </p:animEffect>
                                  </p:childTnLst>
                                </p:cTn>
                              </p:par>
                              <p:par>
                                <p:cTn id="33" presetID="31" presetClass="entr" presetSubtype="0" fill="hold" grpId="0" nodeType="withEffect">
                                  <p:stCondLst>
                                    <p:cond delay="0"/>
                                  </p:stCondLst>
                                  <p:iterate type="lt">
                                    <p:tmPct val="5000"/>
                                  </p:iterate>
                                  <p:childTnLst>
                                    <p:set>
                                      <p:cBhvr>
                                        <p:cTn id="34" dur="1" fill="hold">
                                          <p:stCondLst>
                                            <p:cond delay="0"/>
                                          </p:stCondLst>
                                        </p:cTn>
                                        <p:tgtEl>
                                          <p:spTgt spid="661507">
                                            <p:txEl>
                                              <p:pRg st="4" end="4"/>
                                            </p:txEl>
                                          </p:spTgt>
                                        </p:tgtEl>
                                        <p:attrNameLst>
                                          <p:attrName>style.visibility</p:attrName>
                                        </p:attrNameLst>
                                      </p:cBhvr>
                                      <p:to>
                                        <p:strVal val="visible"/>
                                      </p:to>
                                    </p:set>
                                    <p:anim calcmode="lin" valueType="num">
                                      <p:cBhvr>
                                        <p:cTn id="35" dur="1000" fill="hold"/>
                                        <p:tgtEl>
                                          <p:spTgt spid="661507">
                                            <p:txEl>
                                              <p:pRg st="4" end="4"/>
                                            </p:txEl>
                                          </p:spTgt>
                                        </p:tgtEl>
                                        <p:attrNameLst>
                                          <p:attrName>ppt_w</p:attrName>
                                        </p:attrNameLst>
                                      </p:cBhvr>
                                      <p:tavLst>
                                        <p:tav tm="0">
                                          <p:val>
                                            <p:fltVal val="0"/>
                                          </p:val>
                                        </p:tav>
                                        <p:tav tm="100000">
                                          <p:val>
                                            <p:strVal val="#ppt_w"/>
                                          </p:val>
                                        </p:tav>
                                      </p:tavLst>
                                    </p:anim>
                                    <p:anim calcmode="lin" valueType="num">
                                      <p:cBhvr>
                                        <p:cTn id="36" dur="1000" fill="hold"/>
                                        <p:tgtEl>
                                          <p:spTgt spid="661507">
                                            <p:txEl>
                                              <p:pRg st="4" end="4"/>
                                            </p:txEl>
                                          </p:spTgt>
                                        </p:tgtEl>
                                        <p:attrNameLst>
                                          <p:attrName>ppt_h</p:attrName>
                                        </p:attrNameLst>
                                      </p:cBhvr>
                                      <p:tavLst>
                                        <p:tav tm="0">
                                          <p:val>
                                            <p:fltVal val="0"/>
                                          </p:val>
                                        </p:tav>
                                        <p:tav tm="100000">
                                          <p:val>
                                            <p:strVal val="#ppt_h"/>
                                          </p:val>
                                        </p:tav>
                                      </p:tavLst>
                                    </p:anim>
                                    <p:anim calcmode="lin" valueType="num">
                                      <p:cBhvr>
                                        <p:cTn id="37" dur="1000" fill="hold"/>
                                        <p:tgtEl>
                                          <p:spTgt spid="661507">
                                            <p:txEl>
                                              <p:pRg st="4" end="4"/>
                                            </p:txEl>
                                          </p:spTgt>
                                        </p:tgtEl>
                                        <p:attrNameLst>
                                          <p:attrName>style.rotation</p:attrName>
                                        </p:attrNameLst>
                                      </p:cBhvr>
                                      <p:tavLst>
                                        <p:tav tm="0">
                                          <p:val>
                                            <p:fltVal val="90"/>
                                          </p:val>
                                        </p:tav>
                                        <p:tav tm="100000">
                                          <p:val>
                                            <p:fltVal val="0"/>
                                          </p:val>
                                        </p:tav>
                                      </p:tavLst>
                                    </p:anim>
                                    <p:animEffect transition="in" filter="fade">
                                      <p:cBhvr>
                                        <p:cTn id="38" dur="1000"/>
                                        <p:tgtEl>
                                          <p:spTgt spid="661507">
                                            <p:txEl>
                                              <p:pRg st="4" end="4"/>
                                            </p:txEl>
                                          </p:spTgt>
                                        </p:tgtEl>
                                      </p:cBhvr>
                                    </p:animEffect>
                                  </p:childTnLst>
                                </p:cTn>
                              </p:par>
                              <p:par>
                                <p:cTn id="39" presetID="31" presetClass="entr" presetSubtype="0" fill="hold" grpId="0" nodeType="withEffect">
                                  <p:stCondLst>
                                    <p:cond delay="0"/>
                                  </p:stCondLst>
                                  <p:iterate type="lt">
                                    <p:tmPct val="5000"/>
                                  </p:iterate>
                                  <p:childTnLst>
                                    <p:set>
                                      <p:cBhvr>
                                        <p:cTn id="40" dur="1" fill="hold">
                                          <p:stCondLst>
                                            <p:cond delay="0"/>
                                          </p:stCondLst>
                                        </p:cTn>
                                        <p:tgtEl>
                                          <p:spTgt spid="661507">
                                            <p:txEl>
                                              <p:pRg st="5" end="5"/>
                                            </p:txEl>
                                          </p:spTgt>
                                        </p:tgtEl>
                                        <p:attrNameLst>
                                          <p:attrName>style.visibility</p:attrName>
                                        </p:attrNameLst>
                                      </p:cBhvr>
                                      <p:to>
                                        <p:strVal val="visible"/>
                                      </p:to>
                                    </p:set>
                                    <p:anim calcmode="lin" valueType="num">
                                      <p:cBhvr>
                                        <p:cTn id="41" dur="1000" fill="hold"/>
                                        <p:tgtEl>
                                          <p:spTgt spid="661507">
                                            <p:txEl>
                                              <p:pRg st="5" end="5"/>
                                            </p:txEl>
                                          </p:spTgt>
                                        </p:tgtEl>
                                        <p:attrNameLst>
                                          <p:attrName>ppt_w</p:attrName>
                                        </p:attrNameLst>
                                      </p:cBhvr>
                                      <p:tavLst>
                                        <p:tav tm="0">
                                          <p:val>
                                            <p:fltVal val="0"/>
                                          </p:val>
                                        </p:tav>
                                        <p:tav tm="100000">
                                          <p:val>
                                            <p:strVal val="#ppt_w"/>
                                          </p:val>
                                        </p:tav>
                                      </p:tavLst>
                                    </p:anim>
                                    <p:anim calcmode="lin" valueType="num">
                                      <p:cBhvr>
                                        <p:cTn id="42" dur="1000" fill="hold"/>
                                        <p:tgtEl>
                                          <p:spTgt spid="661507">
                                            <p:txEl>
                                              <p:pRg st="5" end="5"/>
                                            </p:txEl>
                                          </p:spTgt>
                                        </p:tgtEl>
                                        <p:attrNameLst>
                                          <p:attrName>ppt_h</p:attrName>
                                        </p:attrNameLst>
                                      </p:cBhvr>
                                      <p:tavLst>
                                        <p:tav tm="0">
                                          <p:val>
                                            <p:fltVal val="0"/>
                                          </p:val>
                                        </p:tav>
                                        <p:tav tm="100000">
                                          <p:val>
                                            <p:strVal val="#ppt_h"/>
                                          </p:val>
                                        </p:tav>
                                      </p:tavLst>
                                    </p:anim>
                                    <p:anim calcmode="lin" valueType="num">
                                      <p:cBhvr>
                                        <p:cTn id="43" dur="1000" fill="hold"/>
                                        <p:tgtEl>
                                          <p:spTgt spid="661507">
                                            <p:txEl>
                                              <p:pRg st="5" end="5"/>
                                            </p:txEl>
                                          </p:spTgt>
                                        </p:tgtEl>
                                        <p:attrNameLst>
                                          <p:attrName>style.rotation</p:attrName>
                                        </p:attrNameLst>
                                      </p:cBhvr>
                                      <p:tavLst>
                                        <p:tav tm="0">
                                          <p:val>
                                            <p:fltVal val="90"/>
                                          </p:val>
                                        </p:tav>
                                        <p:tav tm="100000">
                                          <p:val>
                                            <p:fltVal val="0"/>
                                          </p:val>
                                        </p:tav>
                                      </p:tavLst>
                                    </p:anim>
                                    <p:animEffect transition="in" filter="fade">
                                      <p:cBhvr>
                                        <p:cTn id="44" dur="1000"/>
                                        <p:tgtEl>
                                          <p:spTgt spid="66150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1507" grpId="0" build="p"/>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www.barebonesbiz.com</a:t>
            </a:r>
          </a:p>
        </p:txBody>
      </p:sp>
      <p:sp>
        <p:nvSpPr>
          <p:cNvPr id="5" name="Slide Number Placeholder 4"/>
          <p:cNvSpPr>
            <a:spLocks noGrp="1"/>
          </p:cNvSpPr>
          <p:nvPr>
            <p:ph type="sldNum" sz="quarter" idx="11"/>
          </p:nvPr>
        </p:nvSpPr>
        <p:spPr/>
        <p:txBody>
          <a:bodyPr/>
          <a:lstStyle/>
          <a:p>
            <a:fld id="{EE59D584-344C-4D2C-A8BB-0845A9F69B05}" type="slidenum">
              <a:rPr lang="en-US"/>
              <a:pPr/>
              <a:t>104</a:t>
            </a:fld>
            <a:endParaRPr lang="en-US"/>
          </a:p>
        </p:txBody>
      </p:sp>
      <p:sp>
        <p:nvSpPr>
          <p:cNvPr id="599042" name="Rectangle 2"/>
          <p:cNvSpPr>
            <a:spLocks noGrp="1" noChangeArrowheads="1"/>
          </p:cNvSpPr>
          <p:nvPr>
            <p:ph type="title"/>
          </p:nvPr>
        </p:nvSpPr>
        <p:spPr>
          <a:xfrm>
            <a:off x="1346575" y="533400"/>
            <a:ext cx="6271559" cy="1144588"/>
          </a:xfrm>
          <a:solidFill>
            <a:schemeClr val="accent2"/>
          </a:solidFill>
        </p:spPr>
        <p:txBody>
          <a:bodyPr/>
          <a:lstStyle/>
          <a:p>
            <a:pPr defTabSz="1671638"/>
            <a:r>
              <a:rPr lang="en-US" b="1" dirty="0">
                <a:solidFill>
                  <a:srgbClr val="00FF00"/>
                </a:solidFill>
                <a:effectLst>
                  <a:outerShdw blurRad="38100" dist="38100" dir="2700000" algn="tl">
                    <a:srgbClr val="000000"/>
                  </a:outerShdw>
                </a:effectLst>
              </a:rPr>
              <a:t>Straight Commission vs. Salary PLUS Commission</a:t>
            </a:r>
          </a:p>
        </p:txBody>
      </p:sp>
      <p:sp>
        <p:nvSpPr>
          <p:cNvPr id="599043" name="Rectangle 3"/>
          <p:cNvSpPr>
            <a:spLocks noGrp="1" noChangeArrowheads="1"/>
          </p:cNvSpPr>
          <p:nvPr>
            <p:ph type="body" idx="1"/>
          </p:nvPr>
        </p:nvSpPr>
        <p:spPr>
          <a:xfrm>
            <a:off x="1295400" y="1981200"/>
            <a:ext cx="9144000" cy="5092700"/>
          </a:xfrm>
        </p:spPr>
        <p:txBody>
          <a:bodyPr/>
          <a:lstStyle/>
          <a:p>
            <a:pPr marL="625475" indent="-625475" defTabSz="1671638">
              <a:lnSpc>
                <a:spcPct val="90000"/>
              </a:lnSpc>
            </a:pPr>
            <a:r>
              <a:rPr lang="en-US" sz="2800" dirty="0">
                <a:solidFill>
                  <a:srgbClr val="FFFF00"/>
                </a:solidFill>
              </a:rPr>
              <a:t>Straight Commission…</a:t>
            </a:r>
          </a:p>
          <a:p>
            <a:pPr marL="1357313" lvl="1" indent="-522288" defTabSz="1671638">
              <a:lnSpc>
                <a:spcPct val="90000"/>
              </a:lnSpc>
            </a:pPr>
            <a:r>
              <a:rPr lang="en-US" sz="2800" dirty="0">
                <a:solidFill>
                  <a:srgbClr val="CCFF99"/>
                </a:solidFill>
              </a:rPr>
              <a:t>Rewards the “Sales Machines”</a:t>
            </a:r>
          </a:p>
          <a:p>
            <a:pPr marL="1357313" lvl="1" indent="-522288" defTabSz="1671638">
              <a:lnSpc>
                <a:spcPct val="90000"/>
              </a:lnSpc>
            </a:pPr>
            <a:r>
              <a:rPr lang="en-US" sz="2800" dirty="0">
                <a:solidFill>
                  <a:srgbClr val="CCFF99"/>
                </a:solidFill>
              </a:rPr>
              <a:t>Watch for “lazy” management</a:t>
            </a:r>
          </a:p>
          <a:p>
            <a:pPr marL="1357313" lvl="1" indent="-522288" defTabSz="1671638">
              <a:lnSpc>
                <a:spcPct val="90000"/>
              </a:lnSpc>
            </a:pPr>
            <a:r>
              <a:rPr lang="en-US" sz="2800" dirty="0">
                <a:solidFill>
                  <a:srgbClr val="CCFF99"/>
                </a:solidFill>
              </a:rPr>
              <a:t>What happens on Thursday?  </a:t>
            </a:r>
          </a:p>
          <a:p>
            <a:pPr marL="625475" indent="-625475" defTabSz="1671638">
              <a:lnSpc>
                <a:spcPct val="90000"/>
              </a:lnSpc>
            </a:pPr>
            <a:r>
              <a:rPr lang="en-US" sz="2800" dirty="0">
                <a:solidFill>
                  <a:srgbClr val="FFFF00"/>
                </a:solidFill>
              </a:rPr>
              <a:t>Salary PLUS Commission…</a:t>
            </a:r>
          </a:p>
          <a:p>
            <a:pPr marL="1357313" lvl="1" indent="-522288" defTabSz="1671638">
              <a:lnSpc>
                <a:spcPct val="90000"/>
              </a:lnSpc>
            </a:pPr>
            <a:r>
              <a:rPr lang="en-US" sz="2800" dirty="0">
                <a:solidFill>
                  <a:srgbClr val="CCFF99"/>
                </a:solidFill>
              </a:rPr>
              <a:t>Salary has to be “uncomfortable”</a:t>
            </a:r>
          </a:p>
          <a:p>
            <a:pPr marL="625475" indent="-625475" defTabSz="1671638">
              <a:lnSpc>
                <a:spcPct val="90000"/>
              </a:lnSpc>
            </a:pPr>
            <a:r>
              <a:rPr lang="en-US" sz="2800" dirty="0">
                <a:solidFill>
                  <a:srgbClr val="FFFF00"/>
                </a:solidFill>
              </a:rPr>
              <a:t>The Pros and Cons of Hourly wage…</a:t>
            </a:r>
          </a:p>
          <a:p>
            <a:pPr marL="625475" indent="-625475" defTabSz="1671638">
              <a:lnSpc>
                <a:spcPct val="90000"/>
              </a:lnSpc>
            </a:pPr>
            <a:r>
              <a:rPr lang="en-US" sz="2800" dirty="0">
                <a:solidFill>
                  <a:srgbClr val="FFFF00"/>
                </a:solidFill>
              </a:rPr>
              <a:t>Bonus…a WIN above GOAL!</a:t>
            </a:r>
          </a:p>
          <a:p>
            <a:pPr marL="625475" indent="-625475" defTabSz="1671638">
              <a:lnSpc>
                <a:spcPct val="90000"/>
              </a:lnSpc>
            </a:pPr>
            <a:r>
              <a:rPr lang="en-US" sz="2800" dirty="0">
                <a:solidFill>
                  <a:srgbClr val="FFFF00"/>
                </a:solidFill>
              </a:rPr>
              <a:t>NOW…what do YOU think…</a:t>
            </a:r>
          </a:p>
          <a:p>
            <a:pPr marL="625475" indent="-625475" defTabSz="1671638">
              <a:lnSpc>
                <a:spcPct val="90000"/>
              </a:lnSpc>
              <a:buFontTx/>
              <a:buNone/>
            </a:pPr>
            <a:endParaRPr lang="en-US" sz="2800" dirty="0">
              <a:solidFill>
                <a:srgbClr val="CCFF99"/>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599043">
                                            <p:txEl>
                                              <p:pRg st="0" end="0"/>
                                            </p:txEl>
                                          </p:spTgt>
                                        </p:tgtEl>
                                        <p:attrNameLst>
                                          <p:attrName>style.visibility</p:attrName>
                                        </p:attrNameLst>
                                      </p:cBhvr>
                                      <p:to>
                                        <p:strVal val="visible"/>
                                      </p:to>
                                    </p:set>
                                    <p:animEffect transition="in" filter="fade">
                                      <p:cBhvr>
                                        <p:cTn id="7" dur="770" decel="100000"/>
                                        <p:tgtEl>
                                          <p:spTgt spid="599043">
                                            <p:txEl>
                                              <p:pRg st="0" end="0"/>
                                            </p:txEl>
                                          </p:spTgt>
                                        </p:tgtEl>
                                      </p:cBhvr>
                                    </p:animEffect>
                                    <p:animScale>
                                      <p:cBhvr>
                                        <p:cTn id="8" dur="770" decel="100000"/>
                                        <p:tgtEl>
                                          <p:spTgt spid="599043">
                                            <p:txEl>
                                              <p:pRg st="0" end="0"/>
                                            </p:txEl>
                                          </p:spTgt>
                                        </p:tgtEl>
                                      </p:cBhvr>
                                      <p:from x="10000" y="10000"/>
                                      <p:to x="200000" y="450000"/>
                                    </p:animScale>
                                    <p:animScale>
                                      <p:cBhvr>
                                        <p:cTn id="9" dur="1230" accel="100000" fill="hold">
                                          <p:stCondLst>
                                            <p:cond delay="770"/>
                                          </p:stCondLst>
                                        </p:cTn>
                                        <p:tgtEl>
                                          <p:spTgt spid="599043">
                                            <p:txEl>
                                              <p:pRg st="0" end="0"/>
                                            </p:txEl>
                                          </p:spTgt>
                                        </p:tgtEl>
                                      </p:cBhvr>
                                      <p:from x="200000" y="450000"/>
                                      <p:to x="100000" y="100000"/>
                                    </p:animScale>
                                    <p:set>
                                      <p:cBhvr>
                                        <p:cTn id="10" dur="770" fill="hold"/>
                                        <p:tgtEl>
                                          <p:spTgt spid="599043">
                                            <p:txEl>
                                              <p:pRg st="0" end="0"/>
                                            </p:txEl>
                                          </p:spTgt>
                                        </p:tgtEl>
                                        <p:attrNameLst>
                                          <p:attrName>ppt_x</p:attrName>
                                        </p:attrNameLst>
                                      </p:cBhvr>
                                      <p:to>
                                        <p:strVal val="(0.5)"/>
                                      </p:to>
                                    </p:set>
                                    <p:anim from="(0.5)" to="(#ppt_x)" calcmode="lin" valueType="num">
                                      <p:cBhvr>
                                        <p:cTn id="11" dur="1230" accel="100000" fill="hold">
                                          <p:stCondLst>
                                            <p:cond delay="770"/>
                                          </p:stCondLst>
                                        </p:cTn>
                                        <p:tgtEl>
                                          <p:spTgt spid="599043">
                                            <p:txEl>
                                              <p:pRg st="0" end="0"/>
                                            </p:txEl>
                                          </p:spTgt>
                                        </p:tgtEl>
                                        <p:attrNameLst>
                                          <p:attrName>ppt_x</p:attrName>
                                        </p:attrNameLst>
                                      </p:cBhvr>
                                    </p:anim>
                                    <p:set>
                                      <p:cBhvr>
                                        <p:cTn id="12" dur="770" fill="hold"/>
                                        <p:tgtEl>
                                          <p:spTgt spid="599043">
                                            <p:txEl>
                                              <p:pRg st="0" end="0"/>
                                            </p:txEl>
                                          </p:spTgt>
                                        </p:tgtEl>
                                        <p:attrNameLst>
                                          <p:attrName>ppt_y</p:attrName>
                                        </p:attrNameLst>
                                      </p:cBhvr>
                                      <p:to>
                                        <p:strVal val="(#ppt_y+0.4)"/>
                                      </p:to>
                                    </p:set>
                                    <p:anim from="(#ppt_y+0.4)" to="(#ppt_y)" calcmode="lin" valueType="num">
                                      <p:cBhvr>
                                        <p:cTn id="13" dur="1230" accel="100000" fill="hold">
                                          <p:stCondLst>
                                            <p:cond delay="770"/>
                                          </p:stCondLst>
                                        </p:cTn>
                                        <p:tgtEl>
                                          <p:spTgt spid="599043">
                                            <p:txEl>
                                              <p:pRg st="0" end="0"/>
                                            </p:txEl>
                                          </p:spTgt>
                                        </p:tgtEl>
                                        <p:attrNameLst>
                                          <p:attrName>ppt_y</p:attrName>
                                        </p:attrNameLst>
                                      </p:cBhvr>
                                    </p:anim>
                                  </p:childTnLst>
                                </p:cTn>
                              </p:par>
                              <p:par>
                                <p:cTn id="14" presetID="51" presetClass="entr" presetSubtype="0" fill="hold" grpId="0" nodeType="withEffect">
                                  <p:stCondLst>
                                    <p:cond delay="0"/>
                                  </p:stCondLst>
                                  <p:childTnLst>
                                    <p:set>
                                      <p:cBhvr>
                                        <p:cTn id="15" dur="1" fill="hold">
                                          <p:stCondLst>
                                            <p:cond delay="0"/>
                                          </p:stCondLst>
                                        </p:cTn>
                                        <p:tgtEl>
                                          <p:spTgt spid="599043">
                                            <p:txEl>
                                              <p:pRg st="1" end="1"/>
                                            </p:txEl>
                                          </p:spTgt>
                                        </p:tgtEl>
                                        <p:attrNameLst>
                                          <p:attrName>style.visibility</p:attrName>
                                        </p:attrNameLst>
                                      </p:cBhvr>
                                      <p:to>
                                        <p:strVal val="visible"/>
                                      </p:to>
                                    </p:set>
                                    <p:animEffect transition="in" filter="fade">
                                      <p:cBhvr>
                                        <p:cTn id="16" dur="770" decel="100000"/>
                                        <p:tgtEl>
                                          <p:spTgt spid="599043">
                                            <p:txEl>
                                              <p:pRg st="1" end="1"/>
                                            </p:txEl>
                                          </p:spTgt>
                                        </p:tgtEl>
                                      </p:cBhvr>
                                    </p:animEffect>
                                    <p:animScale>
                                      <p:cBhvr>
                                        <p:cTn id="17" dur="770" decel="100000"/>
                                        <p:tgtEl>
                                          <p:spTgt spid="599043">
                                            <p:txEl>
                                              <p:pRg st="1" end="1"/>
                                            </p:txEl>
                                          </p:spTgt>
                                        </p:tgtEl>
                                      </p:cBhvr>
                                      <p:from x="10000" y="10000"/>
                                      <p:to x="200000" y="450000"/>
                                    </p:animScale>
                                    <p:animScale>
                                      <p:cBhvr>
                                        <p:cTn id="18" dur="1230" accel="100000" fill="hold">
                                          <p:stCondLst>
                                            <p:cond delay="770"/>
                                          </p:stCondLst>
                                        </p:cTn>
                                        <p:tgtEl>
                                          <p:spTgt spid="599043">
                                            <p:txEl>
                                              <p:pRg st="1" end="1"/>
                                            </p:txEl>
                                          </p:spTgt>
                                        </p:tgtEl>
                                      </p:cBhvr>
                                      <p:from x="200000" y="450000"/>
                                      <p:to x="100000" y="100000"/>
                                    </p:animScale>
                                    <p:set>
                                      <p:cBhvr>
                                        <p:cTn id="19" dur="770" fill="hold"/>
                                        <p:tgtEl>
                                          <p:spTgt spid="599043">
                                            <p:txEl>
                                              <p:pRg st="1" end="1"/>
                                            </p:txEl>
                                          </p:spTgt>
                                        </p:tgtEl>
                                        <p:attrNameLst>
                                          <p:attrName>ppt_x</p:attrName>
                                        </p:attrNameLst>
                                      </p:cBhvr>
                                      <p:to>
                                        <p:strVal val="(0.5)"/>
                                      </p:to>
                                    </p:set>
                                    <p:anim from="(0.5)" to="(#ppt_x)" calcmode="lin" valueType="num">
                                      <p:cBhvr>
                                        <p:cTn id="20" dur="1230" accel="100000" fill="hold">
                                          <p:stCondLst>
                                            <p:cond delay="770"/>
                                          </p:stCondLst>
                                        </p:cTn>
                                        <p:tgtEl>
                                          <p:spTgt spid="599043">
                                            <p:txEl>
                                              <p:pRg st="1" end="1"/>
                                            </p:txEl>
                                          </p:spTgt>
                                        </p:tgtEl>
                                        <p:attrNameLst>
                                          <p:attrName>ppt_x</p:attrName>
                                        </p:attrNameLst>
                                      </p:cBhvr>
                                    </p:anim>
                                    <p:set>
                                      <p:cBhvr>
                                        <p:cTn id="21" dur="770" fill="hold"/>
                                        <p:tgtEl>
                                          <p:spTgt spid="599043">
                                            <p:txEl>
                                              <p:pRg st="1" end="1"/>
                                            </p:txEl>
                                          </p:spTgt>
                                        </p:tgtEl>
                                        <p:attrNameLst>
                                          <p:attrName>ppt_y</p:attrName>
                                        </p:attrNameLst>
                                      </p:cBhvr>
                                      <p:to>
                                        <p:strVal val="(#ppt_y+0.4)"/>
                                      </p:to>
                                    </p:set>
                                    <p:anim from="(#ppt_y+0.4)" to="(#ppt_y)" calcmode="lin" valueType="num">
                                      <p:cBhvr>
                                        <p:cTn id="22" dur="1230" accel="100000" fill="hold">
                                          <p:stCondLst>
                                            <p:cond delay="770"/>
                                          </p:stCondLst>
                                        </p:cTn>
                                        <p:tgtEl>
                                          <p:spTgt spid="599043">
                                            <p:txEl>
                                              <p:pRg st="1" end="1"/>
                                            </p:txEl>
                                          </p:spTgt>
                                        </p:tgtEl>
                                        <p:attrNameLst>
                                          <p:attrName>ppt_y</p:attrName>
                                        </p:attrNameLst>
                                      </p:cBhvr>
                                    </p:anim>
                                  </p:childTnLst>
                                </p:cTn>
                              </p:par>
                              <p:par>
                                <p:cTn id="23" presetID="51" presetClass="entr" presetSubtype="0" fill="hold" grpId="0" nodeType="withEffect">
                                  <p:stCondLst>
                                    <p:cond delay="0"/>
                                  </p:stCondLst>
                                  <p:childTnLst>
                                    <p:set>
                                      <p:cBhvr>
                                        <p:cTn id="24" dur="1" fill="hold">
                                          <p:stCondLst>
                                            <p:cond delay="0"/>
                                          </p:stCondLst>
                                        </p:cTn>
                                        <p:tgtEl>
                                          <p:spTgt spid="599043">
                                            <p:txEl>
                                              <p:pRg st="2" end="2"/>
                                            </p:txEl>
                                          </p:spTgt>
                                        </p:tgtEl>
                                        <p:attrNameLst>
                                          <p:attrName>style.visibility</p:attrName>
                                        </p:attrNameLst>
                                      </p:cBhvr>
                                      <p:to>
                                        <p:strVal val="visible"/>
                                      </p:to>
                                    </p:set>
                                    <p:animEffect transition="in" filter="fade">
                                      <p:cBhvr>
                                        <p:cTn id="25" dur="770" decel="100000"/>
                                        <p:tgtEl>
                                          <p:spTgt spid="599043">
                                            <p:txEl>
                                              <p:pRg st="2" end="2"/>
                                            </p:txEl>
                                          </p:spTgt>
                                        </p:tgtEl>
                                      </p:cBhvr>
                                    </p:animEffect>
                                    <p:animScale>
                                      <p:cBhvr>
                                        <p:cTn id="26" dur="770" decel="100000"/>
                                        <p:tgtEl>
                                          <p:spTgt spid="599043">
                                            <p:txEl>
                                              <p:pRg st="2" end="2"/>
                                            </p:txEl>
                                          </p:spTgt>
                                        </p:tgtEl>
                                      </p:cBhvr>
                                      <p:from x="10000" y="10000"/>
                                      <p:to x="200000" y="450000"/>
                                    </p:animScale>
                                    <p:animScale>
                                      <p:cBhvr>
                                        <p:cTn id="27" dur="1230" accel="100000" fill="hold">
                                          <p:stCondLst>
                                            <p:cond delay="770"/>
                                          </p:stCondLst>
                                        </p:cTn>
                                        <p:tgtEl>
                                          <p:spTgt spid="599043">
                                            <p:txEl>
                                              <p:pRg st="2" end="2"/>
                                            </p:txEl>
                                          </p:spTgt>
                                        </p:tgtEl>
                                      </p:cBhvr>
                                      <p:from x="200000" y="450000"/>
                                      <p:to x="100000" y="100000"/>
                                    </p:animScale>
                                    <p:set>
                                      <p:cBhvr>
                                        <p:cTn id="28" dur="770" fill="hold"/>
                                        <p:tgtEl>
                                          <p:spTgt spid="599043">
                                            <p:txEl>
                                              <p:pRg st="2" end="2"/>
                                            </p:txEl>
                                          </p:spTgt>
                                        </p:tgtEl>
                                        <p:attrNameLst>
                                          <p:attrName>ppt_x</p:attrName>
                                        </p:attrNameLst>
                                      </p:cBhvr>
                                      <p:to>
                                        <p:strVal val="(0.5)"/>
                                      </p:to>
                                    </p:set>
                                    <p:anim from="(0.5)" to="(#ppt_x)" calcmode="lin" valueType="num">
                                      <p:cBhvr>
                                        <p:cTn id="29" dur="1230" accel="100000" fill="hold">
                                          <p:stCondLst>
                                            <p:cond delay="770"/>
                                          </p:stCondLst>
                                        </p:cTn>
                                        <p:tgtEl>
                                          <p:spTgt spid="599043">
                                            <p:txEl>
                                              <p:pRg st="2" end="2"/>
                                            </p:txEl>
                                          </p:spTgt>
                                        </p:tgtEl>
                                        <p:attrNameLst>
                                          <p:attrName>ppt_x</p:attrName>
                                        </p:attrNameLst>
                                      </p:cBhvr>
                                    </p:anim>
                                    <p:set>
                                      <p:cBhvr>
                                        <p:cTn id="30" dur="770" fill="hold"/>
                                        <p:tgtEl>
                                          <p:spTgt spid="599043">
                                            <p:txEl>
                                              <p:pRg st="2" end="2"/>
                                            </p:txEl>
                                          </p:spTgt>
                                        </p:tgtEl>
                                        <p:attrNameLst>
                                          <p:attrName>ppt_y</p:attrName>
                                        </p:attrNameLst>
                                      </p:cBhvr>
                                      <p:to>
                                        <p:strVal val="(#ppt_y+0.4)"/>
                                      </p:to>
                                    </p:set>
                                    <p:anim from="(#ppt_y+0.4)" to="(#ppt_y)" calcmode="lin" valueType="num">
                                      <p:cBhvr>
                                        <p:cTn id="31" dur="1230" accel="100000" fill="hold">
                                          <p:stCondLst>
                                            <p:cond delay="770"/>
                                          </p:stCondLst>
                                        </p:cTn>
                                        <p:tgtEl>
                                          <p:spTgt spid="599043">
                                            <p:txEl>
                                              <p:pRg st="2" end="2"/>
                                            </p:txEl>
                                          </p:spTgt>
                                        </p:tgtEl>
                                        <p:attrNameLst>
                                          <p:attrName>ppt_y</p:attrName>
                                        </p:attrNameLst>
                                      </p:cBhvr>
                                    </p:anim>
                                  </p:childTnLst>
                                </p:cTn>
                              </p:par>
                              <p:par>
                                <p:cTn id="32" presetID="51" presetClass="entr" presetSubtype="0" fill="hold" grpId="0" nodeType="withEffect">
                                  <p:stCondLst>
                                    <p:cond delay="0"/>
                                  </p:stCondLst>
                                  <p:childTnLst>
                                    <p:set>
                                      <p:cBhvr>
                                        <p:cTn id="33" dur="1" fill="hold">
                                          <p:stCondLst>
                                            <p:cond delay="0"/>
                                          </p:stCondLst>
                                        </p:cTn>
                                        <p:tgtEl>
                                          <p:spTgt spid="599043">
                                            <p:txEl>
                                              <p:pRg st="3" end="3"/>
                                            </p:txEl>
                                          </p:spTgt>
                                        </p:tgtEl>
                                        <p:attrNameLst>
                                          <p:attrName>style.visibility</p:attrName>
                                        </p:attrNameLst>
                                      </p:cBhvr>
                                      <p:to>
                                        <p:strVal val="visible"/>
                                      </p:to>
                                    </p:set>
                                    <p:animEffect transition="in" filter="fade">
                                      <p:cBhvr>
                                        <p:cTn id="34" dur="770" decel="100000"/>
                                        <p:tgtEl>
                                          <p:spTgt spid="599043">
                                            <p:txEl>
                                              <p:pRg st="3" end="3"/>
                                            </p:txEl>
                                          </p:spTgt>
                                        </p:tgtEl>
                                      </p:cBhvr>
                                    </p:animEffect>
                                    <p:animScale>
                                      <p:cBhvr>
                                        <p:cTn id="35" dur="770" decel="100000"/>
                                        <p:tgtEl>
                                          <p:spTgt spid="599043">
                                            <p:txEl>
                                              <p:pRg st="3" end="3"/>
                                            </p:txEl>
                                          </p:spTgt>
                                        </p:tgtEl>
                                      </p:cBhvr>
                                      <p:from x="10000" y="10000"/>
                                      <p:to x="200000" y="450000"/>
                                    </p:animScale>
                                    <p:animScale>
                                      <p:cBhvr>
                                        <p:cTn id="36" dur="1230" accel="100000" fill="hold">
                                          <p:stCondLst>
                                            <p:cond delay="770"/>
                                          </p:stCondLst>
                                        </p:cTn>
                                        <p:tgtEl>
                                          <p:spTgt spid="599043">
                                            <p:txEl>
                                              <p:pRg st="3" end="3"/>
                                            </p:txEl>
                                          </p:spTgt>
                                        </p:tgtEl>
                                      </p:cBhvr>
                                      <p:from x="200000" y="450000"/>
                                      <p:to x="100000" y="100000"/>
                                    </p:animScale>
                                    <p:set>
                                      <p:cBhvr>
                                        <p:cTn id="37" dur="770" fill="hold"/>
                                        <p:tgtEl>
                                          <p:spTgt spid="599043">
                                            <p:txEl>
                                              <p:pRg st="3" end="3"/>
                                            </p:txEl>
                                          </p:spTgt>
                                        </p:tgtEl>
                                        <p:attrNameLst>
                                          <p:attrName>ppt_x</p:attrName>
                                        </p:attrNameLst>
                                      </p:cBhvr>
                                      <p:to>
                                        <p:strVal val="(0.5)"/>
                                      </p:to>
                                    </p:set>
                                    <p:anim from="(0.5)" to="(#ppt_x)" calcmode="lin" valueType="num">
                                      <p:cBhvr>
                                        <p:cTn id="38" dur="1230" accel="100000" fill="hold">
                                          <p:stCondLst>
                                            <p:cond delay="770"/>
                                          </p:stCondLst>
                                        </p:cTn>
                                        <p:tgtEl>
                                          <p:spTgt spid="599043">
                                            <p:txEl>
                                              <p:pRg st="3" end="3"/>
                                            </p:txEl>
                                          </p:spTgt>
                                        </p:tgtEl>
                                        <p:attrNameLst>
                                          <p:attrName>ppt_x</p:attrName>
                                        </p:attrNameLst>
                                      </p:cBhvr>
                                    </p:anim>
                                    <p:set>
                                      <p:cBhvr>
                                        <p:cTn id="39" dur="770" fill="hold"/>
                                        <p:tgtEl>
                                          <p:spTgt spid="599043">
                                            <p:txEl>
                                              <p:pRg st="3" end="3"/>
                                            </p:txEl>
                                          </p:spTgt>
                                        </p:tgtEl>
                                        <p:attrNameLst>
                                          <p:attrName>ppt_y</p:attrName>
                                        </p:attrNameLst>
                                      </p:cBhvr>
                                      <p:to>
                                        <p:strVal val="(#ppt_y+0.4)"/>
                                      </p:to>
                                    </p:set>
                                    <p:anim from="(#ppt_y+0.4)" to="(#ppt_y)" calcmode="lin" valueType="num">
                                      <p:cBhvr>
                                        <p:cTn id="40" dur="1230" accel="100000" fill="hold">
                                          <p:stCondLst>
                                            <p:cond delay="770"/>
                                          </p:stCondLst>
                                        </p:cTn>
                                        <p:tgtEl>
                                          <p:spTgt spid="599043">
                                            <p:txEl>
                                              <p:pRg st="3" end="3"/>
                                            </p:txEl>
                                          </p:spTgt>
                                        </p:tgtEl>
                                        <p:attrNameLst>
                                          <p:attrName>ppt_y</p:attrName>
                                        </p:attrNameLst>
                                      </p:cBhvr>
                                    </p:anim>
                                  </p:childTnLst>
                                </p:cTn>
                              </p:par>
                            </p:childTnLst>
                          </p:cTn>
                        </p:par>
                      </p:childTnLst>
                    </p:cTn>
                  </p:par>
                  <p:par>
                    <p:cTn id="41" fill="hold">
                      <p:stCondLst>
                        <p:cond delay="indefinite"/>
                      </p:stCondLst>
                      <p:childTnLst>
                        <p:par>
                          <p:cTn id="42" fill="hold">
                            <p:stCondLst>
                              <p:cond delay="0"/>
                            </p:stCondLst>
                            <p:childTnLst>
                              <p:par>
                                <p:cTn id="43" presetID="51" presetClass="entr" presetSubtype="0" fill="hold" grpId="0" nodeType="clickEffect">
                                  <p:stCondLst>
                                    <p:cond delay="0"/>
                                  </p:stCondLst>
                                  <p:childTnLst>
                                    <p:set>
                                      <p:cBhvr>
                                        <p:cTn id="44" dur="1" fill="hold">
                                          <p:stCondLst>
                                            <p:cond delay="0"/>
                                          </p:stCondLst>
                                        </p:cTn>
                                        <p:tgtEl>
                                          <p:spTgt spid="599043">
                                            <p:txEl>
                                              <p:pRg st="4" end="4"/>
                                            </p:txEl>
                                          </p:spTgt>
                                        </p:tgtEl>
                                        <p:attrNameLst>
                                          <p:attrName>style.visibility</p:attrName>
                                        </p:attrNameLst>
                                      </p:cBhvr>
                                      <p:to>
                                        <p:strVal val="visible"/>
                                      </p:to>
                                    </p:set>
                                    <p:animEffect transition="in" filter="fade">
                                      <p:cBhvr>
                                        <p:cTn id="45" dur="770" decel="100000"/>
                                        <p:tgtEl>
                                          <p:spTgt spid="599043">
                                            <p:txEl>
                                              <p:pRg st="4" end="4"/>
                                            </p:txEl>
                                          </p:spTgt>
                                        </p:tgtEl>
                                      </p:cBhvr>
                                    </p:animEffect>
                                    <p:animScale>
                                      <p:cBhvr>
                                        <p:cTn id="46" dur="770" decel="100000"/>
                                        <p:tgtEl>
                                          <p:spTgt spid="599043">
                                            <p:txEl>
                                              <p:pRg st="4" end="4"/>
                                            </p:txEl>
                                          </p:spTgt>
                                        </p:tgtEl>
                                      </p:cBhvr>
                                      <p:from x="10000" y="10000"/>
                                      <p:to x="200000" y="450000"/>
                                    </p:animScale>
                                    <p:animScale>
                                      <p:cBhvr>
                                        <p:cTn id="47" dur="1230" accel="100000" fill="hold">
                                          <p:stCondLst>
                                            <p:cond delay="770"/>
                                          </p:stCondLst>
                                        </p:cTn>
                                        <p:tgtEl>
                                          <p:spTgt spid="599043">
                                            <p:txEl>
                                              <p:pRg st="4" end="4"/>
                                            </p:txEl>
                                          </p:spTgt>
                                        </p:tgtEl>
                                      </p:cBhvr>
                                      <p:from x="200000" y="450000"/>
                                      <p:to x="100000" y="100000"/>
                                    </p:animScale>
                                    <p:set>
                                      <p:cBhvr>
                                        <p:cTn id="48" dur="770" fill="hold"/>
                                        <p:tgtEl>
                                          <p:spTgt spid="599043">
                                            <p:txEl>
                                              <p:pRg st="4" end="4"/>
                                            </p:txEl>
                                          </p:spTgt>
                                        </p:tgtEl>
                                        <p:attrNameLst>
                                          <p:attrName>ppt_x</p:attrName>
                                        </p:attrNameLst>
                                      </p:cBhvr>
                                      <p:to>
                                        <p:strVal val="(0.5)"/>
                                      </p:to>
                                    </p:set>
                                    <p:anim from="(0.5)" to="(#ppt_x)" calcmode="lin" valueType="num">
                                      <p:cBhvr>
                                        <p:cTn id="49" dur="1230" accel="100000" fill="hold">
                                          <p:stCondLst>
                                            <p:cond delay="770"/>
                                          </p:stCondLst>
                                        </p:cTn>
                                        <p:tgtEl>
                                          <p:spTgt spid="599043">
                                            <p:txEl>
                                              <p:pRg st="4" end="4"/>
                                            </p:txEl>
                                          </p:spTgt>
                                        </p:tgtEl>
                                        <p:attrNameLst>
                                          <p:attrName>ppt_x</p:attrName>
                                        </p:attrNameLst>
                                      </p:cBhvr>
                                    </p:anim>
                                    <p:set>
                                      <p:cBhvr>
                                        <p:cTn id="50" dur="770" fill="hold"/>
                                        <p:tgtEl>
                                          <p:spTgt spid="599043">
                                            <p:txEl>
                                              <p:pRg st="4" end="4"/>
                                            </p:txEl>
                                          </p:spTgt>
                                        </p:tgtEl>
                                        <p:attrNameLst>
                                          <p:attrName>ppt_y</p:attrName>
                                        </p:attrNameLst>
                                      </p:cBhvr>
                                      <p:to>
                                        <p:strVal val="(#ppt_y+0.4)"/>
                                      </p:to>
                                    </p:set>
                                    <p:anim from="(#ppt_y+0.4)" to="(#ppt_y)" calcmode="lin" valueType="num">
                                      <p:cBhvr>
                                        <p:cTn id="51" dur="1230" accel="100000" fill="hold">
                                          <p:stCondLst>
                                            <p:cond delay="770"/>
                                          </p:stCondLst>
                                        </p:cTn>
                                        <p:tgtEl>
                                          <p:spTgt spid="599043">
                                            <p:txEl>
                                              <p:pRg st="4" end="4"/>
                                            </p:txEl>
                                          </p:spTgt>
                                        </p:tgtEl>
                                        <p:attrNameLst>
                                          <p:attrName>ppt_y</p:attrName>
                                        </p:attrNameLst>
                                      </p:cBhvr>
                                    </p:anim>
                                  </p:childTnLst>
                                </p:cTn>
                              </p:par>
                              <p:par>
                                <p:cTn id="52" presetID="51" presetClass="entr" presetSubtype="0" fill="hold" grpId="0" nodeType="withEffect">
                                  <p:stCondLst>
                                    <p:cond delay="0"/>
                                  </p:stCondLst>
                                  <p:childTnLst>
                                    <p:set>
                                      <p:cBhvr>
                                        <p:cTn id="53" dur="1" fill="hold">
                                          <p:stCondLst>
                                            <p:cond delay="0"/>
                                          </p:stCondLst>
                                        </p:cTn>
                                        <p:tgtEl>
                                          <p:spTgt spid="599043">
                                            <p:txEl>
                                              <p:pRg st="5" end="5"/>
                                            </p:txEl>
                                          </p:spTgt>
                                        </p:tgtEl>
                                        <p:attrNameLst>
                                          <p:attrName>style.visibility</p:attrName>
                                        </p:attrNameLst>
                                      </p:cBhvr>
                                      <p:to>
                                        <p:strVal val="visible"/>
                                      </p:to>
                                    </p:set>
                                    <p:animEffect transition="in" filter="fade">
                                      <p:cBhvr>
                                        <p:cTn id="54" dur="770" decel="100000"/>
                                        <p:tgtEl>
                                          <p:spTgt spid="599043">
                                            <p:txEl>
                                              <p:pRg st="5" end="5"/>
                                            </p:txEl>
                                          </p:spTgt>
                                        </p:tgtEl>
                                      </p:cBhvr>
                                    </p:animEffect>
                                    <p:animScale>
                                      <p:cBhvr>
                                        <p:cTn id="55" dur="770" decel="100000"/>
                                        <p:tgtEl>
                                          <p:spTgt spid="599043">
                                            <p:txEl>
                                              <p:pRg st="5" end="5"/>
                                            </p:txEl>
                                          </p:spTgt>
                                        </p:tgtEl>
                                      </p:cBhvr>
                                      <p:from x="10000" y="10000"/>
                                      <p:to x="200000" y="450000"/>
                                    </p:animScale>
                                    <p:animScale>
                                      <p:cBhvr>
                                        <p:cTn id="56" dur="1230" accel="100000" fill="hold">
                                          <p:stCondLst>
                                            <p:cond delay="770"/>
                                          </p:stCondLst>
                                        </p:cTn>
                                        <p:tgtEl>
                                          <p:spTgt spid="599043">
                                            <p:txEl>
                                              <p:pRg st="5" end="5"/>
                                            </p:txEl>
                                          </p:spTgt>
                                        </p:tgtEl>
                                      </p:cBhvr>
                                      <p:from x="200000" y="450000"/>
                                      <p:to x="100000" y="100000"/>
                                    </p:animScale>
                                    <p:set>
                                      <p:cBhvr>
                                        <p:cTn id="57" dur="770" fill="hold"/>
                                        <p:tgtEl>
                                          <p:spTgt spid="599043">
                                            <p:txEl>
                                              <p:pRg st="5" end="5"/>
                                            </p:txEl>
                                          </p:spTgt>
                                        </p:tgtEl>
                                        <p:attrNameLst>
                                          <p:attrName>ppt_x</p:attrName>
                                        </p:attrNameLst>
                                      </p:cBhvr>
                                      <p:to>
                                        <p:strVal val="(0.5)"/>
                                      </p:to>
                                    </p:set>
                                    <p:anim from="(0.5)" to="(#ppt_x)" calcmode="lin" valueType="num">
                                      <p:cBhvr>
                                        <p:cTn id="58" dur="1230" accel="100000" fill="hold">
                                          <p:stCondLst>
                                            <p:cond delay="770"/>
                                          </p:stCondLst>
                                        </p:cTn>
                                        <p:tgtEl>
                                          <p:spTgt spid="599043">
                                            <p:txEl>
                                              <p:pRg st="5" end="5"/>
                                            </p:txEl>
                                          </p:spTgt>
                                        </p:tgtEl>
                                        <p:attrNameLst>
                                          <p:attrName>ppt_x</p:attrName>
                                        </p:attrNameLst>
                                      </p:cBhvr>
                                    </p:anim>
                                    <p:set>
                                      <p:cBhvr>
                                        <p:cTn id="59" dur="770" fill="hold"/>
                                        <p:tgtEl>
                                          <p:spTgt spid="599043">
                                            <p:txEl>
                                              <p:pRg st="5" end="5"/>
                                            </p:txEl>
                                          </p:spTgt>
                                        </p:tgtEl>
                                        <p:attrNameLst>
                                          <p:attrName>ppt_y</p:attrName>
                                        </p:attrNameLst>
                                      </p:cBhvr>
                                      <p:to>
                                        <p:strVal val="(#ppt_y+0.4)"/>
                                      </p:to>
                                    </p:set>
                                    <p:anim from="(#ppt_y+0.4)" to="(#ppt_y)" calcmode="lin" valueType="num">
                                      <p:cBhvr>
                                        <p:cTn id="60" dur="1230" accel="100000" fill="hold">
                                          <p:stCondLst>
                                            <p:cond delay="770"/>
                                          </p:stCondLst>
                                        </p:cTn>
                                        <p:tgtEl>
                                          <p:spTgt spid="599043">
                                            <p:txEl>
                                              <p:pRg st="5" end="5"/>
                                            </p:txEl>
                                          </p:spTgt>
                                        </p:tgtEl>
                                        <p:attrNameLst>
                                          <p:attrName>ppt_y</p:attrName>
                                        </p:attrNameLst>
                                      </p:cBhvr>
                                    </p:anim>
                                  </p:childTnLst>
                                </p:cTn>
                              </p:par>
                            </p:childTnLst>
                          </p:cTn>
                        </p:par>
                      </p:childTnLst>
                    </p:cTn>
                  </p:par>
                  <p:par>
                    <p:cTn id="61" fill="hold">
                      <p:stCondLst>
                        <p:cond delay="indefinite"/>
                      </p:stCondLst>
                      <p:childTnLst>
                        <p:par>
                          <p:cTn id="62" fill="hold">
                            <p:stCondLst>
                              <p:cond delay="0"/>
                            </p:stCondLst>
                            <p:childTnLst>
                              <p:par>
                                <p:cTn id="63" presetID="51" presetClass="entr" presetSubtype="0" fill="hold" grpId="0" nodeType="clickEffect">
                                  <p:stCondLst>
                                    <p:cond delay="0"/>
                                  </p:stCondLst>
                                  <p:childTnLst>
                                    <p:set>
                                      <p:cBhvr>
                                        <p:cTn id="64" dur="1" fill="hold">
                                          <p:stCondLst>
                                            <p:cond delay="0"/>
                                          </p:stCondLst>
                                        </p:cTn>
                                        <p:tgtEl>
                                          <p:spTgt spid="599043">
                                            <p:txEl>
                                              <p:pRg st="6" end="6"/>
                                            </p:txEl>
                                          </p:spTgt>
                                        </p:tgtEl>
                                        <p:attrNameLst>
                                          <p:attrName>style.visibility</p:attrName>
                                        </p:attrNameLst>
                                      </p:cBhvr>
                                      <p:to>
                                        <p:strVal val="visible"/>
                                      </p:to>
                                    </p:set>
                                    <p:animEffect transition="in" filter="fade">
                                      <p:cBhvr>
                                        <p:cTn id="65" dur="770" decel="100000"/>
                                        <p:tgtEl>
                                          <p:spTgt spid="599043">
                                            <p:txEl>
                                              <p:pRg st="6" end="6"/>
                                            </p:txEl>
                                          </p:spTgt>
                                        </p:tgtEl>
                                      </p:cBhvr>
                                    </p:animEffect>
                                    <p:animScale>
                                      <p:cBhvr>
                                        <p:cTn id="66" dur="770" decel="100000"/>
                                        <p:tgtEl>
                                          <p:spTgt spid="599043">
                                            <p:txEl>
                                              <p:pRg st="6" end="6"/>
                                            </p:txEl>
                                          </p:spTgt>
                                        </p:tgtEl>
                                      </p:cBhvr>
                                      <p:from x="10000" y="10000"/>
                                      <p:to x="200000" y="450000"/>
                                    </p:animScale>
                                    <p:animScale>
                                      <p:cBhvr>
                                        <p:cTn id="67" dur="1230" accel="100000" fill="hold">
                                          <p:stCondLst>
                                            <p:cond delay="770"/>
                                          </p:stCondLst>
                                        </p:cTn>
                                        <p:tgtEl>
                                          <p:spTgt spid="599043">
                                            <p:txEl>
                                              <p:pRg st="6" end="6"/>
                                            </p:txEl>
                                          </p:spTgt>
                                        </p:tgtEl>
                                      </p:cBhvr>
                                      <p:from x="200000" y="450000"/>
                                      <p:to x="100000" y="100000"/>
                                    </p:animScale>
                                    <p:set>
                                      <p:cBhvr>
                                        <p:cTn id="68" dur="770" fill="hold"/>
                                        <p:tgtEl>
                                          <p:spTgt spid="599043">
                                            <p:txEl>
                                              <p:pRg st="6" end="6"/>
                                            </p:txEl>
                                          </p:spTgt>
                                        </p:tgtEl>
                                        <p:attrNameLst>
                                          <p:attrName>ppt_x</p:attrName>
                                        </p:attrNameLst>
                                      </p:cBhvr>
                                      <p:to>
                                        <p:strVal val="(0.5)"/>
                                      </p:to>
                                    </p:set>
                                    <p:anim from="(0.5)" to="(#ppt_x)" calcmode="lin" valueType="num">
                                      <p:cBhvr>
                                        <p:cTn id="69" dur="1230" accel="100000" fill="hold">
                                          <p:stCondLst>
                                            <p:cond delay="770"/>
                                          </p:stCondLst>
                                        </p:cTn>
                                        <p:tgtEl>
                                          <p:spTgt spid="599043">
                                            <p:txEl>
                                              <p:pRg st="6" end="6"/>
                                            </p:txEl>
                                          </p:spTgt>
                                        </p:tgtEl>
                                        <p:attrNameLst>
                                          <p:attrName>ppt_x</p:attrName>
                                        </p:attrNameLst>
                                      </p:cBhvr>
                                    </p:anim>
                                    <p:set>
                                      <p:cBhvr>
                                        <p:cTn id="70" dur="770" fill="hold"/>
                                        <p:tgtEl>
                                          <p:spTgt spid="599043">
                                            <p:txEl>
                                              <p:pRg st="6" end="6"/>
                                            </p:txEl>
                                          </p:spTgt>
                                        </p:tgtEl>
                                        <p:attrNameLst>
                                          <p:attrName>ppt_y</p:attrName>
                                        </p:attrNameLst>
                                      </p:cBhvr>
                                      <p:to>
                                        <p:strVal val="(#ppt_y+0.4)"/>
                                      </p:to>
                                    </p:set>
                                    <p:anim from="(#ppt_y+0.4)" to="(#ppt_y)" calcmode="lin" valueType="num">
                                      <p:cBhvr>
                                        <p:cTn id="71" dur="1230" accel="100000" fill="hold">
                                          <p:stCondLst>
                                            <p:cond delay="770"/>
                                          </p:stCondLst>
                                        </p:cTn>
                                        <p:tgtEl>
                                          <p:spTgt spid="599043">
                                            <p:txEl>
                                              <p:pRg st="6" end="6"/>
                                            </p:txEl>
                                          </p:spTgt>
                                        </p:tgtEl>
                                        <p:attrNameLst>
                                          <p:attrName>ppt_y</p:attrName>
                                        </p:attrNameLst>
                                      </p:cBhvr>
                                    </p:anim>
                                  </p:childTnLst>
                                </p:cTn>
                              </p:par>
                            </p:childTnLst>
                          </p:cTn>
                        </p:par>
                      </p:childTnLst>
                    </p:cTn>
                  </p:par>
                  <p:par>
                    <p:cTn id="72" fill="hold">
                      <p:stCondLst>
                        <p:cond delay="indefinite"/>
                      </p:stCondLst>
                      <p:childTnLst>
                        <p:par>
                          <p:cTn id="73" fill="hold">
                            <p:stCondLst>
                              <p:cond delay="0"/>
                            </p:stCondLst>
                            <p:childTnLst>
                              <p:par>
                                <p:cTn id="74" presetID="51" presetClass="entr" presetSubtype="0" fill="hold" grpId="0" nodeType="clickEffect">
                                  <p:stCondLst>
                                    <p:cond delay="0"/>
                                  </p:stCondLst>
                                  <p:childTnLst>
                                    <p:set>
                                      <p:cBhvr>
                                        <p:cTn id="75" dur="1" fill="hold">
                                          <p:stCondLst>
                                            <p:cond delay="0"/>
                                          </p:stCondLst>
                                        </p:cTn>
                                        <p:tgtEl>
                                          <p:spTgt spid="599043">
                                            <p:txEl>
                                              <p:pRg st="7" end="7"/>
                                            </p:txEl>
                                          </p:spTgt>
                                        </p:tgtEl>
                                        <p:attrNameLst>
                                          <p:attrName>style.visibility</p:attrName>
                                        </p:attrNameLst>
                                      </p:cBhvr>
                                      <p:to>
                                        <p:strVal val="visible"/>
                                      </p:to>
                                    </p:set>
                                    <p:animEffect transition="in" filter="fade">
                                      <p:cBhvr>
                                        <p:cTn id="76" dur="770" decel="100000"/>
                                        <p:tgtEl>
                                          <p:spTgt spid="599043">
                                            <p:txEl>
                                              <p:pRg st="7" end="7"/>
                                            </p:txEl>
                                          </p:spTgt>
                                        </p:tgtEl>
                                      </p:cBhvr>
                                    </p:animEffect>
                                    <p:animScale>
                                      <p:cBhvr>
                                        <p:cTn id="77" dur="770" decel="100000"/>
                                        <p:tgtEl>
                                          <p:spTgt spid="599043">
                                            <p:txEl>
                                              <p:pRg st="7" end="7"/>
                                            </p:txEl>
                                          </p:spTgt>
                                        </p:tgtEl>
                                      </p:cBhvr>
                                      <p:from x="10000" y="10000"/>
                                      <p:to x="200000" y="450000"/>
                                    </p:animScale>
                                    <p:animScale>
                                      <p:cBhvr>
                                        <p:cTn id="78" dur="1230" accel="100000" fill="hold">
                                          <p:stCondLst>
                                            <p:cond delay="770"/>
                                          </p:stCondLst>
                                        </p:cTn>
                                        <p:tgtEl>
                                          <p:spTgt spid="599043">
                                            <p:txEl>
                                              <p:pRg st="7" end="7"/>
                                            </p:txEl>
                                          </p:spTgt>
                                        </p:tgtEl>
                                      </p:cBhvr>
                                      <p:from x="200000" y="450000"/>
                                      <p:to x="100000" y="100000"/>
                                    </p:animScale>
                                    <p:set>
                                      <p:cBhvr>
                                        <p:cTn id="79" dur="770" fill="hold"/>
                                        <p:tgtEl>
                                          <p:spTgt spid="599043">
                                            <p:txEl>
                                              <p:pRg st="7" end="7"/>
                                            </p:txEl>
                                          </p:spTgt>
                                        </p:tgtEl>
                                        <p:attrNameLst>
                                          <p:attrName>ppt_x</p:attrName>
                                        </p:attrNameLst>
                                      </p:cBhvr>
                                      <p:to>
                                        <p:strVal val="(0.5)"/>
                                      </p:to>
                                    </p:set>
                                    <p:anim from="(0.5)" to="(#ppt_x)" calcmode="lin" valueType="num">
                                      <p:cBhvr>
                                        <p:cTn id="80" dur="1230" accel="100000" fill="hold">
                                          <p:stCondLst>
                                            <p:cond delay="770"/>
                                          </p:stCondLst>
                                        </p:cTn>
                                        <p:tgtEl>
                                          <p:spTgt spid="599043">
                                            <p:txEl>
                                              <p:pRg st="7" end="7"/>
                                            </p:txEl>
                                          </p:spTgt>
                                        </p:tgtEl>
                                        <p:attrNameLst>
                                          <p:attrName>ppt_x</p:attrName>
                                        </p:attrNameLst>
                                      </p:cBhvr>
                                    </p:anim>
                                    <p:set>
                                      <p:cBhvr>
                                        <p:cTn id="81" dur="770" fill="hold"/>
                                        <p:tgtEl>
                                          <p:spTgt spid="599043">
                                            <p:txEl>
                                              <p:pRg st="7" end="7"/>
                                            </p:txEl>
                                          </p:spTgt>
                                        </p:tgtEl>
                                        <p:attrNameLst>
                                          <p:attrName>ppt_y</p:attrName>
                                        </p:attrNameLst>
                                      </p:cBhvr>
                                      <p:to>
                                        <p:strVal val="(#ppt_y+0.4)"/>
                                      </p:to>
                                    </p:set>
                                    <p:anim from="(#ppt_y+0.4)" to="(#ppt_y)" calcmode="lin" valueType="num">
                                      <p:cBhvr>
                                        <p:cTn id="82" dur="1230" accel="100000" fill="hold">
                                          <p:stCondLst>
                                            <p:cond delay="770"/>
                                          </p:stCondLst>
                                        </p:cTn>
                                        <p:tgtEl>
                                          <p:spTgt spid="599043">
                                            <p:txEl>
                                              <p:pRg st="7" end="7"/>
                                            </p:txEl>
                                          </p:spTgt>
                                        </p:tgtEl>
                                        <p:attrNameLst>
                                          <p:attrName>ppt_y</p:attrName>
                                        </p:attrNameLst>
                                      </p:cBhvr>
                                    </p:anim>
                                  </p:childTnLst>
                                </p:cTn>
                              </p:par>
                            </p:childTnLst>
                          </p:cTn>
                        </p:par>
                      </p:childTnLst>
                    </p:cTn>
                  </p:par>
                  <p:par>
                    <p:cTn id="83" fill="hold">
                      <p:stCondLst>
                        <p:cond delay="indefinite"/>
                      </p:stCondLst>
                      <p:childTnLst>
                        <p:par>
                          <p:cTn id="84" fill="hold">
                            <p:stCondLst>
                              <p:cond delay="0"/>
                            </p:stCondLst>
                            <p:childTnLst>
                              <p:par>
                                <p:cTn id="85" presetID="51" presetClass="entr" presetSubtype="0" fill="hold" grpId="0" nodeType="clickEffect">
                                  <p:stCondLst>
                                    <p:cond delay="0"/>
                                  </p:stCondLst>
                                  <p:childTnLst>
                                    <p:set>
                                      <p:cBhvr>
                                        <p:cTn id="86" dur="1" fill="hold">
                                          <p:stCondLst>
                                            <p:cond delay="0"/>
                                          </p:stCondLst>
                                        </p:cTn>
                                        <p:tgtEl>
                                          <p:spTgt spid="599043">
                                            <p:txEl>
                                              <p:pRg st="8" end="8"/>
                                            </p:txEl>
                                          </p:spTgt>
                                        </p:tgtEl>
                                        <p:attrNameLst>
                                          <p:attrName>style.visibility</p:attrName>
                                        </p:attrNameLst>
                                      </p:cBhvr>
                                      <p:to>
                                        <p:strVal val="visible"/>
                                      </p:to>
                                    </p:set>
                                    <p:animEffect transition="in" filter="fade">
                                      <p:cBhvr>
                                        <p:cTn id="87" dur="770" decel="100000"/>
                                        <p:tgtEl>
                                          <p:spTgt spid="599043">
                                            <p:txEl>
                                              <p:pRg st="8" end="8"/>
                                            </p:txEl>
                                          </p:spTgt>
                                        </p:tgtEl>
                                      </p:cBhvr>
                                    </p:animEffect>
                                    <p:animScale>
                                      <p:cBhvr>
                                        <p:cTn id="88" dur="770" decel="100000"/>
                                        <p:tgtEl>
                                          <p:spTgt spid="599043">
                                            <p:txEl>
                                              <p:pRg st="8" end="8"/>
                                            </p:txEl>
                                          </p:spTgt>
                                        </p:tgtEl>
                                      </p:cBhvr>
                                      <p:from x="10000" y="10000"/>
                                      <p:to x="200000" y="450000"/>
                                    </p:animScale>
                                    <p:animScale>
                                      <p:cBhvr>
                                        <p:cTn id="89" dur="1230" accel="100000" fill="hold">
                                          <p:stCondLst>
                                            <p:cond delay="770"/>
                                          </p:stCondLst>
                                        </p:cTn>
                                        <p:tgtEl>
                                          <p:spTgt spid="599043">
                                            <p:txEl>
                                              <p:pRg st="8" end="8"/>
                                            </p:txEl>
                                          </p:spTgt>
                                        </p:tgtEl>
                                      </p:cBhvr>
                                      <p:from x="200000" y="450000"/>
                                      <p:to x="100000" y="100000"/>
                                    </p:animScale>
                                    <p:set>
                                      <p:cBhvr>
                                        <p:cTn id="90" dur="770" fill="hold"/>
                                        <p:tgtEl>
                                          <p:spTgt spid="599043">
                                            <p:txEl>
                                              <p:pRg st="8" end="8"/>
                                            </p:txEl>
                                          </p:spTgt>
                                        </p:tgtEl>
                                        <p:attrNameLst>
                                          <p:attrName>ppt_x</p:attrName>
                                        </p:attrNameLst>
                                      </p:cBhvr>
                                      <p:to>
                                        <p:strVal val="(0.5)"/>
                                      </p:to>
                                    </p:set>
                                    <p:anim from="(0.5)" to="(#ppt_x)" calcmode="lin" valueType="num">
                                      <p:cBhvr>
                                        <p:cTn id="91" dur="1230" accel="100000" fill="hold">
                                          <p:stCondLst>
                                            <p:cond delay="770"/>
                                          </p:stCondLst>
                                        </p:cTn>
                                        <p:tgtEl>
                                          <p:spTgt spid="599043">
                                            <p:txEl>
                                              <p:pRg st="8" end="8"/>
                                            </p:txEl>
                                          </p:spTgt>
                                        </p:tgtEl>
                                        <p:attrNameLst>
                                          <p:attrName>ppt_x</p:attrName>
                                        </p:attrNameLst>
                                      </p:cBhvr>
                                    </p:anim>
                                    <p:set>
                                      <p:cBhvr>
                                        <p:cTn id="92" dur="770" fill="hold"/>
                                        <p:tgtEl>
                                          <p:spTgt spid="599043">
                                            <p:txEl>
                                              <p:pRg st="8" end="8"/>
                                            </p:txEl>
                                          </p:spTgt>
                                        </p:tgtEl>
                                        <p:attrNameLst>
                                          <p:attrName>ppt_y</p:attrName>
                                        </p:attrNameLst>
                                      </p:cBhvr>
                                      <p:to>
                                        <p:strVal val="(#ppt_y+0.4)"/>
                                      </p:to>
                                    </p:set>
                                    <p:anim from="(#ppt_y+0.4)" to="(#ppt_y)" calcmode="lin" valueType="num">
                                      <p:cBhvr>
                                        <p:cTn id="93" dur="1230" accel="100000" fill="hold">
                                          <p:stCondLst>
                                            <p:cond delay="770"/>
                                          </p:stCondLst>
                                        </p:cTn>
                                        <p:tgtEl>
                                          <p:spTgt spid="599043">
                                            <p:txEl>
                                              <p:pRg st="8" end="8"/>
                                            </p:txEl>
                                          </p:spTgt>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9043" grpId="0" build="p"/>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a:t>www.barebonesbiz.com</a:t>
            </a:r>
          </a:p>
        </p:txBody>
      </p:sp>
      <p:sp>
        <p:nvSpPr>
          <p:cNvPr id="6" name="Slide Number Placeholder 4"/>
          <p:cNvSpPr>
            <a:spLocks noGrp="1"/>
          </p:cNvSpPr>
          <p:nvPr>
            <p:ph type="sldNum" sz="quarter" idx="11"/>
          </p:nvPr>
        </p:nvSpPr>
        <p:spPr/>
        <p:txBody>
          <a:bodyPr/>
          <a:lstStyle/>
          <a:p>
            <a:fld id="{77CBEBC2-FEA2-4008-B116-DEC8FE893382}" type="slidenum">
              <a:rPr lang="en-US"/>
              <a:pPr/>
              <a:t>105</a:t>
            </a:fld>
            <a:endParaRPr lang="en-US"/>
          </a:p>
        </p:txBody>
      </p:sp>
      <p:sp>
        <p:nvSpPr>
          <p:cNvPr id="608258" name="Rectangle 2"/>
          <p:cNvSpPr>
            <a:spLocks noGrp="1" noChangeArrowheads="1"/>
          </p:cNvSpPr>
          <p:nvPr>
            <p:ph type="title"/>
          </p:nvPr>
        </p:nvSpPr>
        <p:spPr>
          <a:xfrm>
            <a:off x="1167280" y="533400"/>
            <a:ext cx="6788896" cy="1155700"/>
          </a:xfrm>
          <a:solidFill>
            <a:schemeClr val="accent2"/>
          </a:solidFill>
        </p:spPr>
        <p:txBody>
          <a:bodyPr/>
          <a:lstStyle/>
          <a:p>
            <a:pPr defTabSz="887413"/>
            <a:r>
              <a:rPr lang="en-US" sz="3200" b="1" dirty="0">
                <a:solidFill>
                  <a:srgbClr val="FFFF00"/>
                </a:solidFill>
              </a:rPr>
              <a:t>The Service Tech’s</a:t>
            </a:r>
            <a:br>
              <a:rPr lang="en-US" sz="3200" b="1" dirty="0">
                <a:solidFill>
                  <a:srgbClr val="FFFF00"/>
                </a:solidFill>
              </a:rPr>
            </a:br>
            <a:r>
              <a:rPr lang="en-US" sz="3200" b="1" dirty="0">
                <a:solidFill>
                  <a:srgbClr val="FFFF00"/>
                </a:solidFill>
              </a:rPr>
              <a:t> Scorecard</a:t>
            </a:r>
          </a:p>
        </p:txBody>
      </p:sp>
      <p:pic>
        <p:nvPicPr>
          <p:cNvPr id="608261" name="Picture 5" descr="bbb_gs_service_tech_scorecard_ISH_060928"/>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34353" y="2057401"/>
            <a:ext cx="6006353" cy="3713163"/>
          </a:xfrm>
          <a:prstGeom prst="rect">
            <a:avLst/>
          </a:prstGeom>
          <a:noFill/>
        </p:spPr>
      </p:pic>
      <p:pic>
        <p:nvPicPr>
          <p:cNvPr id="608262" name="Picture 6" descr="j0251519"/>
          <p:cNvPicPr>
            <a:picLocks noChangeAspect="1" noChangeArrowheads="1"/>
          </p:cNvPicPr>
          <p:nvPr/>
        </p:nvPicPr>
        <p:blipFill>
          <a:blip r:embed="rId4" cstate="print"/>
          <a:srcRect/>
          <a:stretch>
            <a:fillRect/>
          </a:stretch>
        </p:blipFill>
        <p:spPr bwMode="auto">
          <a:xfrm>
            <a:off x="6006354" y="2438401"/>
            <a:ext cx="2872441" cy="2143125"/>
          </a:xfrm>
          <a:prstGeom prst="rect">
            <a:avLst/>
          </a:prstGeom>
          <a:noFill/>
          <a:ln w="9525">
            <a:noFill/>
            <a:miter lim="800000"/>
            <a:headEnd/>
            <a:tailEnd/>
          </a:ln>
          <a:effec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a:t>www.barebonesbiz.com</a:t>
            </a:r>
          </a:p>
        </p:txBody>
      </p:sp>
      <p:sp>
        <p:nvSpPr>
          <p:cNvPr id="6" name="Slide Number Placeholder 4"/>
          <p:cNvSpPr>
            <a:spLocks noGrp="1"/>
          </p:cNvSpPr>
          <p:nvPr>
            <p:ph type="sldNum" sz="quarter" idx="11"/>
          </p:nvPr>
        </p:nvSpPr>
        <p:spPr/>
        <p:txBody>
          <a:bodyPr/>
          <a:lstStyle/>
          <a:p>
            <a:fld id="{9147F24C-F7ED-40EA-B262-03A86D220524}" type="slidenum">
              <a:rPr lang="en-US"/>
              <a:pPr/>
              <a:t>106</a:t>
            </a:fld>
            <a:endParaRPr lang="en-US"/>
          </a:p>
        </p:txBody>
      </p:sp>
      <p:sp>
        <p:nvSpPr>
          <p:cNvPr id="662530" name="Rectangle 2"/>
          <p:cNvSpPr>
            <a:spLocks noGrp="1" noChangeArrowheads="1"/>
          </p:cNvSpPr>
          <p:nvPr>
            <p:ph type="title"/>
          </p:nvPr>
        </p:nvSpPr>
        <p:spPr>
          <a:xfrm>
            <a:off x="1167280" y="763588"/>
            <a:ext cx="6788896" cy="1160462"/>
          </a:xfrm>
          <a:solidFill>
            <a:schemeClr val="accent2"/>
          </a:solidFill>
        </p:spPr>
        <p:txBody>
          <a:bodyPr/>
          <a:lstStyle/>
          <a:p>
            <a:pPr defTabSz="887413"/>
            <a:r>
              <a:rPr lang="en-US" sz="3200" b="1" dirty="0">
                <a:solidFill>
                  <a:srgbClr val="FFFF00"/>
                </a:solidFill>
              </a:rPr>
              <a:t>The Service Tech’s</a:t>
            </a:r>
            <a:br>
              <a:rPr lang="en-US" sz="3200" b="1" dirty="0">
                <a:solidFill>
                  <a:srgbClr val="FFFF00"/>
                </a:solidFill>
              </a:rPr>
            </a:br>
            <a:r>
              <a:rPr lang="en-US" sz="3200" b="1" dirty="0">
                <a:solidFill>
                  <a:srgbClr val="FFFF00"/>
                </a:solidFill>
              </a:rPr>
              <a:t> Scoreboard</a:t>
            </a:r>
          </a:p>
        </p:txBody>
      </p:sp>
      <p:pic>
        <p:nvPicPr>
          <p:cNvPr id="662534" name="Picture 6" descr="bbb_gs_service_tech_scoreboard_ISH_060928"/>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68941" y="2209800"/>
            <a:ext cx="8606118" cy="3886200"/>
          </a:xfrm>
          <a:prstGeom prst="rect">
            <a:avLst/>
          </a:prstGeom>
          <a:noFill/>
        </p:spPr>
      </p:pic>
      <p:pic>
        <p:nvPicPr>
          <p:cNvPr id="662533" name="Picture 5" descr="j0410629[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54588" y="5257800"/>
            <a:ext cx="1987176" cy="1766888"/>
          </a:xfrm>
          <a:prstGeom prst="rect">
            <a:avLst/>
          </a:prstGeom>
          <a:noFill/>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Footer Placeholder 4"/>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en-US" smtClean="0">
                <a:latin typeface="Arial" pitchFamily="34" charset="0"/>
                <a:ea typeface="ヒラギノ角ゴ Pro W3"/>
                <a:cs typeface="ヒラギノ角ゴ Pro W3"/>
              </a:rPr>
              <a:t>www.barebonesbiz.com</a:t>
            </a:r>
          </a:p>
        </p:txBody>
      </p:sp>
      <p:sp>
        <p:nvSpPr>
          <p:cNvPr id="35843"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972CD2DD-45D6-4971-AA47-FA7D5968D796}" type="slidenum">
              <a:rPr lang="en-US">
                <a:latin typeface="Arial" pitchFamily="34" charset="0"/>
                <a:ea typeface="ヒラギノ角ゴ Pro W3"/>
                <a:cs typeface="ヒラギノ角ゴ Pro W3"/>
              </a:rPr>
              <a:pPr/>
              <a:t>107</a:t>
            </a:fld>
            <a:endParaRPr lang="en-US">
              <a:latin typeface="Arial" pitchFamily="34" charset="0"/>
              <a:ea typeface="ヒラギノ角ゴ Pro W3"/>
              <a:cs typeface="ヒラギノ角ゴ Pro W3"/>
            </a:endParaRPr>
          </a:p>
        </p:txBody>
      </p:sp>
      <p:pic>
        <p:nvPicPr>
          <p:cNvPr id="35844" name="Picture 5" descr="Mark_Scorecard_121022.JPG"/>
          <p:cNvPicPr>
            <a:picLocks noChangeAspect="1"/>
          </p:cNvPicPr>
          <p:nvPr/>
        </p:nvPicPr>
        <p:blipFill>
          <a:blip r:embed="rId3" cstate="print"/>
          <a:srcRect/>
          <a:stretch>
            <a:fillRect/>
          </a:stretch>
        </p:blipFill>
        <p:spPr bwMode="auto">
          <a:xfrm>
            <a:off x="1187451" y="1275610"/>
            <a:ext cx="6818313" cy="5091642"/>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p:cNvSpPr>
            <a:spLocks noGrp="1"/>
          </p:cNvSpPr>
          <p:nvPr>
            <p:ph type="ftr" sz="quarter" idx="10"/>
          </p:nvPr>
        </p:nvSpPr>
        <p:spPr/>
        <p:txBody>
          <a:bodyPr/>
          <a:lstStyle/>
          <a:p>
            <a:r>
              <a:rPr lang="en-US"/>
              <a:t>www.barebonesbiz.com</a:t>
            </a:r>
          </a:p>
        </p:txBody>
      </p:sp>
      <p:sp>
        <p:nvSpPr>
          <p:cNvPr id="6" name="Slide Number Placeholder 2"/>
          <p:cNvSpPr>
            <a:spLocks noGrp="1"/>
          </p:cNvSpPr>
          <p:nvPr>
            <p:ph type="sldNum" sz="quarter" idx="11"/>
          </p:nvPr>
        </p:nvSpPr>
        <p:spPr/>
        <p:txBody>
          <a:bodyPr/>
          <a:lstStyle/>
          <a:p>
            <a:fld id="{30BAF604-0572-46B4-85D3-BFF7FA591866}" type="slidenum">
              <a:rPr lang="en-US"/>
              <a:pPr/>
              <a:t>108</a:t>
            </a:fld>
            <a:endParaRPr lang="en-US"/>
          </a:p>
        </p:txBody>
      </p:sp>
      <p:sp>
        <p:nvSpPr>
          <p:cNvPr id="665602" name="Text Box 2"/>
          <p:cNvSpPr txBox="1">
            <a:spLocks noChangeArrowheads="1"/>
          </p:cNvSpPr>
          <p:nvPr/>
        </p:nvSpPr>
        <p:spPr bwMode="auto">
          <a:xfrm>
            <a:off x="0" y="1676400"/>
            <a:ext cx="9771529" cy="4613979"/>
          </a:xfrm>
          <a:prstGeom prst="rect">
            <a:avLst/>
          </a:prstGeom>
          <a:noFill/>
          <a:ln w="9525">
            <a:noFill/>
            <a:miter lim="800000"/>
            <a:headEnd/>
            <a:tailEnd/>
          </a:ln>
          <a:effectLst/>
        </p:spPr>
        <p:txBody>
          <a:bodyPr lIns="88795" tIns="44398" rIns="88795" bIns="44398">
            <a:spAutoFit/>
          </a:bodyPr>
          <a:lstStyle/>
          <a:p>
            <a:pPr algn="ctr" defTabSz="887413"/>
            <a:endParaRPr lang="en-US" sz="2900" dirty="0">
              <a:solidFill>
                <a:srgbClr val="00CCFF"/>
              </a:solidFill>
            </a:endParaRPr>
          </a:p>
          <a:p>
            <a:pPr marL="1331913" lvl="3" defTabSz="887413">
              <a:buFontTx/>
              <a:buChar char="•"/>
            </a:pPr>
            <a:r>
              <a:rPr lang="en-US" sz="2900" dirty="0">
                <a:solidFill>
                  <a:schemeClr val="hlink"/>
                </a:solidFill>
              </a:rPr>
              <a:t> The House Wins FIRST…</a:t>
            </a:r>
          </a:p>
          <a:p>
            <a:pPr marL="1776413" lvl="4" defTabSz="887413">
              <a:buFontTx/>
              <a:buChar char="•"/>
            </a:pPr>
            <a:r>
              <a:rPr lang="en-US" sz="2900" dirty="0">
                <a:solidFill>
                  <a:schemeClr val="hlink"/>
                </a:solidFill>
              </a:rPr>
              <a:t> Bonus is for OVER Goal.</a:t>
            </a:r>
          </a:p>
          <a:p>
            <a:pPr marL="1776413" lvl="4" defTabSz="887413"/>
            <a:r>
              <a:rPr lang="en-US" sz="3300" i="1" dirty="0">
                <a:solidFill>
                  <a:srgbClr val="00FF00"/>
                </a:solidFill>
              </a:rPr>
              <a:t>Remember…Budget is Goal</a:t>
            </a:r>
            <a:endParaRPr lang="en-US" sz="2900" dirty="0">
              <a:solidFill>
                <a:srgbClr val="00FF00"/>
              </a:solidFill>
            </a:endParaRPr>
          </a:p>
          <a:p>
            <a:pPr marL="1331913" lvl="3" defTabSz="887413">
              <a:buFontTx/>
              <a:buChar char="•"/>
            </a:pPr>
            <a:r>
              <a:rPr lang="en-US" sz="2900" dirty="0">
                <a:solidFill>
                  <a:schemeClr val="hlink"/>
                </a:solidFill>
              </a:rPr>
              <a:t> The Qualifiers…</a:t>
            </a:r>
          </a:p>
          <a:p>
            <a:pPr marL="1776413" lvl="4" defTabSz="887413">
              <a:buFontTx/>
              <a:buChar char="•"/>
            </a:pPr>
            <a:r>
              <a:rPr lang="en-US" sz="2900" dirty="0">
                <a:solidFill>
                  <a:schemeClr val="hlink"/>
                </a:solidFill>
              </a:rPr>
              <a:t> Close Rate</a:t>
            </a:r>
          </a:p>
          <a:p>
            <a:pPr marL="1776413" lvl="4" defTabSz="887413">
              <a:buFontTx/>
              <a:buChar char="•"/>
            </a:pPr>
            <a:r>
              <a:rPr lang="en-US" sz="2900" dirty="0">
                <a:solidFill>
                  <a:schemeClr val="hlink"/>
                </a:solidFill>
              </a:rPr>
              <a:t> NO Write Ups!</a:t>
            </a:r>
          </a:p>
          <a:p>
            <a:pPr marL="1331913" lvl="3" defTabSz="887413">
              <a:buFontTx/>
              <a:buChar char="•"/>
            </a:pPr>
            <a:r>
              <a:rPr lang="en-US" sz="2900" dirty="0">
                <a:solidFill>
                  <a:schemeClr val="accent1"/>
                </a:solidFill>
              </a:rPr>
              <a:t> Fair Share of Goal.</a:t>
            </a:r>
          </a:p>
          <a:p>
            <a:pPr marL="1331913" lvl="3" defTabSz="887413">
              <a:buFontTx/>
              <a:buChar char="•"/>
            </a:pPr>
            <a:r>
              <a:rPr lang="en-US" sz="2900" dirty="0">
                <a:solidFill>
                  <a:schemeClr val="accent1"/>
                </a:solidFill>
              </a:rPr>
              <a:t> Close is not enough.</a:t>
            </a:r>
          </a:p>
          <a:p>
            <a:pPr marL="1331913" lvl="3" defTabSz="887413">
              <a:buFontTx/>
              <a:buChar char="•"/>
            </a:pPr>
            <a:r>
              <a:rPr lang="en-US" sz="2900" dirty="0"/>
              <a:t> </a:t>
            </a:r>
            <a:r>
              <a:rPr lang="en-US" sz="2900" dirty="0">
                <a:solidFill>
                  <a:schemeClr val="accent1"/>
                </a:solidFill>
              </a:rPr>
              <a:t>Bonus delivery day…Win </a:t>
            </a:r>
            <a:r>
              <a:rPr lang="en-US" sz="2900" dirty="0" err="1">
                <a:solidFill>
                  <a:schemeClr val="accent1"/>
                </a:solidFill>
              </a:rPr>
              <a:t>Win</a:t>
            </a:r>
            <a:r>
              <a:rPr lang="en-US" sz="2900" dirty="0">
                <a:solidFill>
                  <a:schemeClr val="accent1"/>
                </a:solidFill>
              </a:rPr>
              <a:t> </a:t>
            </a:r>
            <a:r>
              <a:rPr lang="en-US" sz="2900" dirty="0" err="1">
                <a:solidFill>
                  <a:schemeClr val="accent1"/>
                </a:solidFill>
              </a:rPr>
              <a:t>Win</a:t>
            </a:r>
            <a:endParaRPr lang="en-US" sz="2900" dirty="0">
              <a:solidFill>
                <a:schemeClr val="accent1"/>
              </a:solidFill>
            </a:endParaRPr>
          </a:p>
        </p:txBody>
      </p:sp>
      <p:sp>
        <p:nvSpPr>
          <p:cNvPr id="665603" name="Rectangle 3"/>
          <p:cNvSpPr>
            <a:spLocks noChangeArrowheads="1"/>
          </p:cNvSpPr>
          <p:nvPr/>
        </p:nvSpPr>
        <p:spPr bwMode="auto">
          <a:xfrm>
            <a:off x="-457200" y="228600"/>
            <a:ext cx="9144000" cy="1546225"/>
          </a:xfrm>
          <a:prstGeom prst="rect">
            <a:avLst/>
          </a:prstGeom>
          <a:noFill/>
          <a:ln w="9525">
            <a:noFill/>
            <a:miter lim="800000"/>
            <a:headEnd/>
            <a:tailEnd/>
          </a:ln>
          <a:effectLst>
            <a:outerShdw dist="28398" dir="1593903" algn="ctr" rotWithShape="0">
              <a:srgbClr val="00CCFF"/>
            </a:outerShdw>
          </a:effectLst>
        </p:spPr>
        <p:txBody>
          <a:bodyPr lIns="179847" tIns="89922" rIns="179847" bIns="89922" anchorCtr="1"/>
          <a:lstStyle/>
          <a:p>
            <a:pPr algn="ctr" defTabSz="1611313"/>
            <a:r>
              <a:rPr lang="en-US" sz="4800" dirty="0">
                <a:solidFill>
                  <a:srgbClr val="FFFF00"/>
                </a:solidFill>
              </a:rPr>
              <a:t>The GAME</a:t>
            </a:r>
            <a:br>
              <a:rPr lang="en-US" sz="4800" dirty="0">
                <a:solidFill>
                  <a:srgbClr val="FFFF00"/>
                </a:solidFill>
              </a:rPr>
            </a:br>
            <a:r>
              <a:rPr lang="en-US" sz="3900" dirty="0" smtClean="0">
                <a:solidFill>
                  <a:srgbClr val="FFFF00"/>
                </a:solidFill>
              </a:rPr>
              <a:t>for </a:t>
            </a:r>
            <a:r>
              <a:rPr lang="en-US" sz="3900" dirty="0">
                <a:solidFill>
                  <a:srgbClr val="FFFF00"/>
                </a:solidFill>
              </a:rPr>
              <a:t>Service Techs</a:t>
            </a:r>
            <a:endParaRPr lang="en-US" sz="4300" dirty="0">
              <a:solidFill>
                <a:srgbClr val="FFFF00"/>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65602"/>
                                        </p:tgtEl>
                                        <p:attrNameLst>
                                          <p:attrName>style.visibility</p:attrName>
                                        </p:attrNameLst>
                                      </p:cBhvr>
                                      <p:to>
                                        <p:strVal val="visible"/>
                                      </p:to>
                                    </p:set>
                                    <p:animEffect transition="in" filter="checkerboard(across)">
                                      <p:cBhvr>
                                        <p:cTn id="7" dur="500"/>
                                        <p:tgtEl>
                                          <p:spTgt spid="6656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02" grpId="0"/>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1"/>
          <p:cNvSpPr>
            <a:spLocks noGrp="1"/>
          </p:cNvSpPr>
          <p:nvPr>
            <p:ph type="ftr" sz="quarter" idx="10"/>
          </p:nvPr>
        </p:nvSpPr>
        <p:spPr/>
        <p:txBody>
          <a:bodyPr/>
          <a:lstStyle/>
          <a:p>
            <a:r>
              <a:rPr lang="en-US"/>
              <a:t>www.barebonesbiz.com</a:t>
            </a:r>
          </a:p>
        </p:txBody>
      </p:sp>
      <p:sp>
        <p:nvSpPr>
          <p:cNvPr id="5" name="Slide Number Placeholder 2"/>
          <p:cNvSpPr>
            <a:spLocks noGrp="1"/>
          </p:cNvSpPr>
          <p:nvPr>
            <p:ph type="sldNum" sz="quarter" idx="11"/>
          </p:nvPr>
        </p:nvSpPr>
        <p:spPr/>
        <p:txBody>
          <a:bodyPr/>
          <a:lstStyle/>
          <a:p>
            <a:fld id="{1614B584-E9DC-48BB-B5DF-C577469FE5CF}" type="slidenum">
              <a:rPr lang="en-US"/>
              <a:pPr/>
              <a:t>109</a:t>
            </a:fld>
            <a:endParaRPr lang="en-US"/>
          </a:p>
        </p:txBody>
      </p:sp>
      <p:sp>
        <p:nvSpPr>
          <p:cNvPr id="667650" name="Text Box 2"/>
          <p:cNvSpPr txBox="1">
            <a:spLocks noChangeArrowheads="1"/>
          </p:cNvSpPr>
          <p:nvPr/>
        </p:nvSpPr>
        <p:spPr bwMode="auto">
          <a:xfrm>
            <a:off x="-304800" y="1600200"/>
            <a:ext cx="10369176" cy="4890978"/>
          </a:xfrm>
          <a:prstGeom prst="rect">
            <a:avLst/>
          </a:prstGeom>
          <a:noFill/>
          <a:ln w="9525">
            <a:noFill/>
            <a:miter lim="800000"/>
            <a:headEnd/>
            <a:tailEnd/>
          </a:ln>
          <a:effectLst/>
        </p:spPr>
        <p:txBody>
          <a:bodyPr lIns="88795" tIns="44398" rIns="88795" bIns="44398">
            <a:spAutoFit/>
          </a:bodyPr>
          <a:lstStyle/>
          <a:p>
            <a:pPr algn="ctr" defTabSz="887413"/>
            <a:endParaRPr lang="en-US" sz="2900" dirty="0">
              <a:solidFill>
                <a:srgbClr val="00CCFF"/>
              </a:solidFill>
            </a:endParaRPr>
          </a:p>
          <a:p>
            <a:pPr marL="1331913" lvl="3" defTabSz="887413">
              <a:buFontTx/>
              <a:buChar char="•"/>
            </a:pPr>
            <a:r>
              <a:rPr lang="en-US" sz="2900" dirty="0">
                <a:solidFill>
                  <a:schemeClr val="hlink"/>
                </a:solidFill>
              </a:rPr>
              <a:t> </a:t>
            </a:r>
            <a:r>
              <a:rPr lang="en-US" sz="2800" dirty="0">
                <a:solidFill>
                  <a:schemeClr val="hlink"/>
                </a:solidFill>
              </a:rPr>
              <a:t>Qualified Sales above Goal…</a:t>
            </a:r>
          </a:p>
          <a:p>
            <a:pPr marL="1776413" lvl="4" defTabSz="887413">
              <a:buFontTx/>
              <a:buChar char="•"/>
            </a:pPr>
            <a:r>
              <a:rPr lang="en-US" sz="2800" dirty="0">
                <a:solidFill>
                  <a:schemeClr val="hlink"/>
                </a:solidFill>
              </a:rPr>
              <a:t> Great wage/salary is for up to Goal.</a:t>
            </a:r>
          </a:p>
          <a:p>
            <a:pPr marL="1776413" lvl="4" defTabSz="887413">
              <a:buFontTx/>
              <a:buChar char="•"/>
            </a:pPr>
            <a:r>
              <a:rPr lang="en-US" sz="2800" dirty="0">
                <a:solidFill>
                  <a:schemeClr val="hlink"/>
                </a:solidFill>
              </a:rPr>
              <a:t> 10-15% of Sales above Goal.</a:t>
            </a:r>
          </a:p>
          <a:p>
            <a:pPr marL="1331913" lvl="3" defTabSz="887413">
              <a:buFontTx/>
              <a:buChar char="•"/>
            </a:pPr>
            <a:r>
              <a:rPr lang="en-US" sz="2800" dirty="0">
                <a:solidFill>
                  <a:schemeClr val="hlink"/>
                </a:solidFill>
              </a:rPr>
              <a:t> </a:t>
            </a:r>
            <a:r>
              <a:rPr lang="en-US" sz="2800" dirty="0">
                <a:solidFill>
                  <a:srgbClr val="CCFF99"/>
                </a:solidFill>
              </a:rPr>
              <a:t>The Sales Manager Cut…</a:t>
            </a:r>
          </a:p>
          <a:p>
            <a:pPr marL="1776413" lvl="4" defTabSz="887413">
              <a:buFontTx/>
              <a:buChar char="•"/>
            </a:pPr>
            <a:r>
              <a:rPr lang="en-US" sz="2800" dirty="0">
                <a:solidFill>
                  <a:srgbClr val="CCFF99"/>
                </a:solidFill>
              </a:rPr>
              <a:t> 5-10% of Sales above Goal </a:t>
            </a:r>
          </a:p>
          <a:p>
            <a:pPr marL="1776413" lvl="4" defTabSz="887413">
              <a:buFontTx/>
              <a:buChar char="•"/>
            </a:pPr>
            <a:r>
              <a:rPr lang="en-US" sz="2800" dirty="0">
                <a:solidFill>
                  <a:srgbClr val="CCFF99"/>
                </a:solidFill>
              </a:rPr>
              <a:t> Qualifiers for the SM </a:t>
            </a:r>
          </a:p>
          <a:p>
            <a:pPr marL="1776413" lvl="4" defTabSz="887413">
              <a:buFontTx/>
              <a:buChar char="•"/>
            </a:pPr>
            <a:r>
              <a:rPr lang="en-US" sz="2800" dirty="0">
                <a:solidFill>
                  <a:srgbClr val="CCFF99"/>
                </a:solidFill>
              </a:rPr>
              <a:t> Gross Margin at or above Goal.</a:t>
            </a:r>
          </a:p>
          <a:p>
            <a:pPr marL="1776413" lvl="4" defTabSz="887413">
              <a:buFontTx/>
              <a:buChar char="•"/>
            </a:pPr>
            <a:r>
              <a:rPr lang="en-US" sz="2800" dirty="0">
                <a:solidFill>
                  <a:srgbClr val="CCFF99"/>
                </a:solidFill>
              </a:rPr>
              <a:t> Position Description responsibilities done</a:t>
            </a:r>
            <a:r>
              <a:rPr lang="en-US" sz="2800" dirty="0">
                <a:solidFill>
                  <a:schemeClr val="tx2"/>
                </a:solidFill>
              </a:rPr>
              <a:t>.</a:t>
            </a:r>
            <a:r>
              <a:rPr lang="en-US" sz="2800" dirty="0">
                <a:solidFill>
                  <a:schemeClr val="hlink"/>
                </a:solidFill>
              </a:rPr>
              <a:t>  </a:t>
            </a:r>
          </a:p>
          <a:p>
            <a:pPr marL="1776413" lvl="4" defTabSz="887413"/>
            <a:r>
              <a:rPr lang="en-US" sz="2900" i="1" dirty="0">
                <a:solidFill>
                  <a:schemeClr val="folHlink"/>
                </a:solidFill>
              </a:rPr>
              <a:t>Remember…Budget is Goal</a:t>
            </a:r>
            <a:r>
              <a:rPr lang="en-US" sz="2900" i="1" dirty="0" smtClean="0">
                <a:solidFill>
                  <a:schemeClr val="folHlink"/>
                </a:solidFill>
              </a:rPr>
              <a:t>…</a:t>
            </a:r>
          </a:p>
          <a:p>
            <a:pPr marL="1776413" lvl="4" defTabSz="887413"/>
            <a:r>
              <a:rPr lang="en-US" sz="2900" i="1" dirty="0" smtClean="0">
                <a:solidFill>
                  <a:schemeClr val="folHlink"/>
                </a:solidFill>
              </a:rPr>
              <a:t>watch </a:t>
            </a:r>
            <a:r>
              <a:rPr lang="en-US" sz="2900" i="1" dirty="0">
                <a:solidFill>
                  <a:schemeClr val="folHlink"/>
                </a:solidFill>
              </a:rPr>
              <a:t>total Payroll as a % of Sales!</a:t>
            </a:r>
          </a:p>
        </p:txBody>
      </p:sp>
      <p:sp>
        <p:nvSpPr>
          <p:cNvPr id="667651" name="Rectangle 3"/>
          <p:cNvSpPr>
            <a:spLocks noChangeArrowheads="1"/>
          </p:cNvSpPr>
          <p:nvPr/>
        </p:nvSpPr>
        <p:spPr bwMode="auto">
          <a:xfrm>
            <a:off x="0" y="228600"/>
            <a:ext cx="9144000" cy="1546225"/>
          </a:xfrm>
          <a:prstGeom prst="rect">
            <a:avLst/>
          </a:prstGeom>
          <a:noFill/>
          <a:ln w="9525">
            <a:noFill/>
            <a:miter lim="800000"/>
            <a:headEnd/>
            <a:tailEnd/>
          </a:ln>
          <a:effectLst>
            <a:outerShdw dist="28398" dir="1593903" algn="ctr" rotWithShape="0">
              <a:srgbClr val="00CCFF"/>
            </a:outerShdw>
          </a:effectLst>
        </p:spPr>
        <p:txBody>
          <a:bodyPr lIns="179847" tIns="89922" rIns="179847" bIns="89922" anchorCtr="1"/>
          <a:lstStyle/>
          <a:p>
            <a:pPr algn="ctr" defTabSz="1611313"/>
            <a:r>
              <a:rPr lang="en-US" sz="4800" dirty="0">
                <a:solidFill>
                  <a:srgbClr val="FFFF00"/>
                </a:solidFill>
              </a:rPr>
              <a:t>The GAME</a:t>
            </a:r>
            <a:br>
              <a:rPr lang="en-US" sz="4800" dirty="0">
                <a:solidFill>
                  <a:srgbClr val="FFFF00"/>
                </a:solidFill>
              </a:rPr>
            </a:br>
            <a:r>
              <a:rPr lang="en-US" sz="3900" dirty="0">
                <a:solidFill>
                  <a:srgbClr val="FFFF00"/>
                </a:solidFill>
              </a:rPr>
              <a:t>for Service Techs (cont.)</a:t>
            </a:r>
            <a:endParaRPr lang="en-US" sz="4300" dirty="0">
              <a:solidFill>
                <a:srgbClr val="FFFF00"/>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667650"/>
                                        </p:tgtEl>
                                        <p:attrNameLst>
                                          <p:attrName>style.visibility</p:attrName>
                                        </p:attrNameLst>
                                      </p:cBhvr>
                                      <p:to>
                                        <p:strVal val="visible"/>
                                      </p:to>
                                    </p:set>
                                    <p:animEffect transition="in" filter="fade">
                                      <p:cBhvr>
                                        <p:cTn id="7" dur="2000"/>
                                        <p:tgtEl>
                                          <p:spTgt spid="667650"/>
                                        </p:tgtEl>
                                      </p:cBhvr>
                                    </p:animEffect>
                                    <p:anim calcmode="lin" valueType="num">
                                      <p:cBhvr>
                                        <p:cTn id="8" dur="2000" fill="hold"/>
                                        <p:tgtEl>
                                          <p:spTgt spid="667650"/>
                                        </p:tgtEl>
                                        <p:attrNameLst>
                                          <p:attrName>style.rotation</p:attrName>
                                        </p:attrNameLst>
                                      </p:cBhvr>
                                      <p:tavLst>
                                        <p:tav tm="0">
                                          <p:val>
                                            <p:fltVal val="720"/>
                                          </p:val>
                                        </p:tav>
                                        <p:tav tm="100000">
                                          <p:val>
                                            <p:fltVal val="0"/>
                                          </p:val>
                                        </p:tav>
                                      </p:tavLst>
                                    </p:anim>
                                    <p:anim calcmode="lin" valueType="num">
                                      <p:cBhvr>
                                        <p:cTn id="9" dur="2000" fill="hold"/>
                                        <p:tgtEl>
                                          <p:spTgt spid="667650"/>
                                        </p:tgtEl>
                                        <p:attrNameLst>
                                          <p:attrName>ppt_h</p:attrName>
                                        </p:attrNameLst>
                                      </p:cBhvr>
                                      <p:tavLst>
                                        <p:tav tm="0">
                                          <p:val>
                                            <p:fltVal val="0"/>
                                          </p:val>
                                        </p:tav>
                                        <p:tav tm="100000">
                                          <p:val>
                                            <p:strVal val="#ppt_h"/>
                                          </p:val>
                                        </p:tav>
                                      </p:tavLst>
                                    </p:anim>
                                    <p:anim calcmode="lin" valueType="num">
                                      <p:cBhvr>
                                        <p:cTn id="10" dur="2000" fill="hold"/>
                                        <p:tgtEl>
                                          <p:spTgt spid="667650"/>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765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br>
              <a:rPr lang="en-US" dirty="0" smtClean="0"/>
            </a:br>
            <a:r>
              <a:rPr lang="en-US" u="sng" dirty="0" err="1" smtClean="0">
                <a:solidFill>
                  <a:srgbClr val="FFCC00"/>
                </a:solidFill>
              </a:rPr>
              <a:t>www.ellenrohr.com</a:t>
            </a:r>
            <a:r>
              <a:rPr lang="en-US" u="sng" dirty="0" smtClean="0">
                <a:solidFill>
                  <a:srgbClr val="FFCC00"/>
                </a:solidFill>
              </a:rPr>
              <a:t>/</a:t>
            </a:r>
            <a:r>
              <a:rPr lang="en-US" u="sng" dirty="0" err="1" smtClean="0">
                <a:solidFill>
                  <a:srgbClr val="FFCC00"/>
                </a:solidFill>
              </a:rPr>
              <a:t>cole</a:t>
            </a:r>
            <a:r>
              <a:rPr lang="en-US" u="sng" dirty="0" smtClean="0">
                <a:solidFill>
                  <a:srgbClr val="FFCC00"/>
                </a:solidFill>
              </a:rPr>
              <a:t/>
            </a:r>
            <a:br>
              <a:rPr lang="en-US" u="sng" dirty="0" smtClean="0">
                <a:solidFill>
                  <a:srgbClr val="FFCC00"/>
                </a:solidFill>
              </a:rPr>
            </a:br>
            <a:r>
              <a:rPr lang="en-US" dirty="0" smtClean="0"/>
              <a:t> </a:t>
            </a:r>
            <a:br>
              <a:rPr lang="en-US" dirty="0" smtClean="0"/>
            </a:br>
            <a:endParaRPr lang="en-US" dirty="0"/>
          </a:p>
        </p:txBody>
      </p:sp>
      <p:sp>
        <p:nvSpPr>
          <p:cNvPr id="4" name="Footer Placeholder 3"/>
          <p:cNvSpPr>
            <a:spLocks noGrp="1"/>
          </p:cNvSpPr>
          <p:nvPr>
            <p:ph type="ftr" sz="quarter" idx="11"/>
          </p:nvPr>
        </p:nvSpPr>
        <p:spPr/>
        <p:txBody>
          <a:bodyPr/>
          <a:lstStyle/>
          <a:p>
            <a:pPr>
              <a:defRPr/>
            </a:pPr>
            <a:r>
              <a:rPr lang="en-US" dirty="0" smtClean="0"/>
              <a:t>www.barebonesbiz.com</a:t>
            </a:r>
            <a:endParaRPr lang="en-US" dirty="0"/>
          </a:p>
        </p:txBody>
      </p:sp>
      <p:sp>
        <p:nvSpPr>
          <p:cNvPr id="5" name="Slide Number Placeholder 4"/>
          <p:cNvSpPr>
            <a:spLocks noGrp="1"/>
          </p:cNvSpPr>
          <p:nvPr>
            <p:ph type="sldNum" sz="quarter" idx="12"/>
          </p:nvPr>
        </p:nvSpPr>
        <p:spPr/>
        <p:txBody>
          <a:bodyPr/>
          <a:lstStyle/>
          <a:p>
            <a:pPr>
              <a:defRPr/>
            </a:pPr>
            <a:fld id="{5815F212-B57F-4246-B5F2-8B03809CE0DD}" type="slidenum">
              <a:rPr lang="en-US" smtClean="0"/>
              <a:pPr>
                <a:defRPr/>
              </a:pPr>
              <a:t>11</a:t>
            </a:fld>
            <a:endParaRPr lang="en-US" dirty="0"/>
          </a:p>
        </p:txBody>
      </p:sp>
      <p:pic>
        <p:nvPicPr>
          <p:cNvPr id="6" name="Picture 5" descr="bbb_cover_front_wdtmg_110501.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14600" y="1676400"/>
            <a:ext cx="4031564" cy="51054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ctrTitle"/>
          </p:nvPr>
        </p:nvSpPr>
        <p:spPr>
          <a:xfrm>
            <a:off x="457200" y="533400"/>
            <a:ext cx="7772400" cy="1664230"/>
          </a:xfrm>
        </p:spPr>
        <p:txBody>
          <a:bodyPr/>
          <a:lstStyle/>
          <a:p>
            <a:pPr eaLnBrk="1" hangingPunct="1"/>
            <a:r>
              <a:rPr lang="en-US" b="1" dirty="0" smtClean="0">
                <a:solidFill>
                  <a:srgbClr val="FFC000"/>
                </a:solidFill>
              </a:rPr>
              <a:t>It’s OK if it’s Tough</a:t>
            </a:r>
          </a:p>
        </p:txBody>
      </p:sp>
      <p:pic>
        <p:nvPicPr>
          <p:cNvPr id="40963" name="Picture 4" descr="121104_BASS_PRO_MARATHON.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133600" y="2362200"/>
            <a:ext cx="4375150" cy="405892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4"/>
          <p:cNvSpPr>
            <a:spLocks noGrp="1"/>
          </p:cNvSpPr>
          <p:nvPr>
            <p:ph type="title"/>
          </p:nvPr>
        </p:nvSpPr>
        <p:spPr>
          <a:xfrm>
            <a:off x="685800" y="533400"/>
            <a:ext cx="8162925" cy="1236028"/>
          </a:xfrm>
        </p:spPr>
        <p:txBody>
          <a:bodyPr/>
          <a:lstStyle/>
          <a:p>
            <a:r>
              <a:rPr lang="en-US" b="1" dirty="0" smtClean="0">
                <a:solidFill>
                  <a:srgbClr val="66FF66"/>
                </a:solidFill>
              </a:rPr>
              <a:t>Training and The Ride Along</a:t>
            </a:r>
          </a:p>
        </p:txBody>
      </p:sp>
      <p:sp>
        <p:nvSpPr>
          <p:cNvPr id="3" name="Footer Placeholder 2"/>
          <p:cNvSpPr>
            <a:spLocks noGrp="1"/>
          </p:cNvSpPr>
          <p:nvPr>
            <p:ph type="ftr" sz="quarter" idx="11"/>
          </p:nvPr>
        </p:nvSpPr>
        <p:spPr/>
        <p:txBody>
          <a:bodyPr/>
          <a:lstStyle/>
          <a:p>
            <a:pPr>
              <a:defRPr/>
            </a:pPr>
            <a:r>
              <a:rPr lang="en-US" smtClean="0"/>
              <a:t>www.barebonesbiz.com</a:t>
            </a:r>
            <a:endParaRPr lang="en-US"/>
          </a:p>
        </p:txBody>
      </p:sp>
      <p:sp>
        <p:nvSpPr>
          <p:cNvPr id="4" name="Slide Number Placeholder 3"/>
          <p:cNvSpPr>
            <a:spLocks noGrp="1"/>
          </p:cNvSpPr>
          <p:nvPr>
            <p:ph type="sldNum" sz="quarter" idx="12"/>
          </p:nvPr>
        </p:nvSpPr>
        <p:spPr/>
        <p:txBody>
          <a:bodyPr/>
          <a:lstStyle/>
          <a:p>
            <a:pPr>
              <a:defRPr/>
            </a:pPr>
            <a:fld id="{44D36BC1-D864-4145-B25F-54776F6E5919}" type="slidenum">
              <a:rPr lang="en-US" smtClean="0"/>
              <a:pPr>
                <a:defRPr/>
              </a:pPr>
              <a:t>111</a:t>
            </a:fld>
            <a:endParaRPr lang="en-US"/>
          </a:p>
        </p:txBody>
      </p:sp>
      <p:pic>
        <p:nvPicPr>
          <p:cNvPr id="43013" name="Picture 5" descr="Zoom_truck_120301.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09800" y="4724400"/>
            <a:ext cx="2711226" cy="2209800"/>
          </a:xfrm>
          <a:prstGeom prst="rect">
            <a:avLst/>
          </a:prstGeom>
          <a:noFill/>
          <a:ln w="9525">
            <a:noFill/>
            <a:miter lim="800000"/>
            <a:headEnd/>
            <a:tailEnd/>
          </a:ln>
        </p:spPr>
      </p:pic>
      <p:pic>
        <p:nvPicPr>
          <p:cNvPr id="6" name="Picture 5" descr="PSS_Sam_Hands_On_Training_Center2.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05400" y="2286000"/>
            <a:ext cx="3581400" cy="2686050"/>
          </a:xfrm>
          <a:prstGeom prst="rect">
            <a:avLst/>
          </a:prstGeom>
        </p:spPr>
      </p:pic>
      <p:pic>
        <p:nvPicPr>
          <p:cNvPr id="7" name="Picture 6" descr="Phil_110526.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5800" y="1752600"/>
            <a:ext cx="3774929" cy="2819400"/>
          </a:xfrm>
          <a:prstGeom prst="rect">
            <a:avLst/>
          </a:prstGeom>
        </p:spPr>
      </p:pic>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b="1" smtClean="0">
                <a:solidFill>
                  <a:srgbClr val="66FF66"/>
                </a:solidFill>
              </a:rPr>
              <a:t>What’s NOT in the Manuals…</a:t>
            </a:r>
          </a:p>
        </p:txBody>
      </p:sp>
      <p:sp>
        <p:nvSpPr>
          <p:cNvPr id="3" name="Footer Placeholder 2"/>
          <p:cNvSpPr>
            <a:spLocks noGrp="1"/>
          </p:cNvSpPr>
          <p:nvPr>
            <p:ph type="ftr" sz="quarter" idx="11"/>
          </p:nvPr>
        </p:nvSpPr>
        <p:spPr/>
        <p:txBody>
          <a:bodyPr/>
          <a:lstStyle/>
          <a:p>
            <a:pPr>
              <a:defRPr/>
            </a:pPr>
            <a:r>
              <a:rPr lang="en-US" smtClean="0"/>
              <a:t>www.barebonesbiz.com</a:t>
            </a:r>
            <a:endParaRPr lang="en-US"/>
          </a:p>
        </p:txBody>
      </p:sp>
      <p:sp>
        <p:nvSpPr>
          <p:cNvPr id="4" name="Slide Number Placeholder 3"/>
          <p:cNvSpPr>
            <a:spLocks noGrp="1"/>
          </p:cNvSpPr>
          <p:nvPr>
            <p:ph type="sldNum" sz="quarter" idx="12"/>
          </p:nvPr>
        </p:nvSpPr>
        <p:spPr/>
        <p:txBody>
          <a:bodyPr/>
          <a:lstStyle/>
          <a:p>
            <a:pPr>
              <a:defRPr/>
            </a:pPr>
            <a:fld id="{A58354EB-2455-4D1F-AE52-5A8B0CBADD2E}" type="slidenum">
              <a:rPr lang="en-US" smtClean="0"/>
              <a:pPr>
                <a:defRPr/>
              </a:pPr>
              <a:t>112</a:t>
            </a:fld>
            <a:endParaRPr lang="en-US"/>
          </a:p>
        </p:txBody>
      </p:sp>
      <p:pic>
        <p:nvPicPr>
          <p:cNvPr id="41989" name="Picture 4" descr="Mark_Al_121022.JPG"/>
          <p:cNvPicPr>
            <a:picLocks noChangeAspect="1"/>
          </p:cNvPicPr>
          <p:nvPr/>
        </p:nvPicPr>
        <p:blipFill>
          <a:blip r:embed="rId3" cstate="print"/>
          <a:srcRect/>
          <a:stretch>
            <a:fillRect/>
          </a:stretch>
        </p:blipFill>
        <p:spPr bwMode="auto">
          <a:xfrm>
            <a:off x="1600200" y="1986280"/>
            <a:ext cx="5695950" cy="4699423"/>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ctrTitle"/>
          </p:nvPr>
        </p:nvSpPr>
        <p:spPr>
          <a:xfrm>
            <a:off x="457200" y="152930"/>
            <a:ext cx="8001000" cy="2056447"/>
          </a:xfrm>
        </p:spPr>
        <p:txBody>
          <a:bodyPr/>
          <a:lstStyle/>
          <a:p>
            <a:pPr algn="ctr" eaLnBrk="1" hangingPunct="1"/>
            <a:r>
              <a:rPr lang="en-US" b="1" dirty="0" smtClean="0">
                <a:solidFill>
                  <a:srgbClr val="66FF33"/>
                </a:solidFill>
              </a:rPr>
              <a:t>You don’t need to have it all figured out.  </a:t>
            </a:r>
          </a:p>
        </p:txBody>
      </p:sp>
      <p:pic>
        <p:nvPicPr>
          <p:cNvPr id="44035" name="Picture 3" descr="Know_It_All_130204.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667000" y="2331720"/>
            <a:ext cx="3581400" cy="479298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1295400"/>
          </a:xfrm>
        </p:spPr>
        <p:txBody>
          <a:bodyPr/>
          <a:lstStyle/>
          <a:p>
            <a:pPr>
              <a:defRPr/>
            </a:pPr>
            <a:r>
              <a:rPr lang="en-US" sz="5400" b="1" dirty="0" smtClean="0">
                <a:solidFill>
                  <a:srgbClr val="FFCCFF"/>
                </a:solidFill>
                <a:effectLst>
                  <a:outerShdw blurRad="38100" dist="38100" dir="2700000" algn="tl">
                    <a:srgbClr val="000000">
                      <a:alpha val="43137"/>
                    </a:srgbClr>
                  </a:outerShdw>
                </a:effectLst>
              </a:rPr>
              <a:t>The Mary Kay Effect</a:t>
            </a:r>
            <a:endParaRPr lang="en-US" sz="5400" b="1" dirty="0">
              <a:solidFill>
                <a:srgbClr val="FFCCFF"/>
              </a:solidFill>
              <a:effectLst>
                <a:outerShdw blurRad="38100" dist="38100" dir="2700000" algn="tl">
                  <a:srgbClr val="000000">
                    <a:alpha val="43137"/>
                  </a:srgbClr>
                </a:outerShdw>
              </a:effectLst>
            </a:endParaRPr>
          </a:p>
        </p:txBody>
      </p:sp>
      <p:sp>
        <p:nvSpPr>
          <p:cNvPr id="4" name="Footer Placeholder 3"/>
          <p:cNvSpPr>
            <a:spLocks noGrp="1"/>
          </p:cNvSpPr>
          <p:nvPr>
            <p:ph type="ftr" sz="quarter" idx="11"/>
          </p:nvPr>
        </p:nvSpPr>
        <p:spPr/>
        <p:txBody>
          <a:bodyPr/>
          <a:lstStyle/>
          <a:p>
            <a:pPr>
              <a:defRPr/>
            </a:pPr>
            <a:r>
              <a:rPr lang="en-US" smtClean="0"/>
              <a:t>www.barebonesbiz.com</a:t>
            </a:r>
            <a:endParaRPr lang="en-US"/>
          </a:p>
        </p:txBody>
      </p:sp>
      <p:sp>
        <p:nvSpPr>
          <p:cNvPr id="5" name="Slide Number Placeholder 4"/>
          <p:cNvSpPr>
            <a:spLocks noGrp="1"/>
          </p:cNvSpPr>
          <p:nvPr>
            <p:ph type="sldNum" sz="quarter" idx="12"/>
          </p:nvPr>
        </p:nvSpPr>
        <p:spPr/>
        <p:txBody>
          <a:bodyPr/>
          <a:lstStyle/>
          <a:p>
            <a:pPr>
              <a:defRPr/>
            </a:pPr>
            <a:fld id="{0B2F8F99-6DB4-4EA4-94B2-BDBBA658C884}" type="slidenum">
              <a:rPr lang="en-US" smtClean="0"/>
              <a:pPr>
                <a:defRPr/>
              </a:pPr>
              <a:t>114</a:t>
            </a:fld>
            <a:endParaRPr lang="en-US"/>
          </a:p>
        </p:txBody>
      </p:sp>
      <p:sp>
        <p:nvSpPr>
          <p:cNvPr id="6" name="TextBox 5"/>
          <p:cNvSpPr txBox="1"/>
          <p:nvPr/>
        </p:nvSpPr>
        <p:spPr>
          <a:xfrm>
            <a:off x="914400" y="6172942"/>
            <a:ext cx="7564891" cy="707886"/>
          </a:xfrm>
          <a:prstGeom prst="rect">
            <a:avLst/>
          </a:prstGeom>
          <a:noFill/>
        </p:spPr>
        <p:txBody>
          <a:bodyPr wrap="none">
            <a:spAutoFit/>
          </a:bodyPr>
          <a:lstStyle/>
          <a:p>
            <a:pPr>
              <a:defRPr/>
            </a:pPr>
            <a:r>
              <a:rPr lang="en-US" sz="4000" b="1" dirty="0">
                <a:solidFill>
                  <a:srgbClr val="CCFF99"/>
                </a:solidFill>
                <a:effectLst>
                  <a:outerShdw blurRad="38100" dist="38100" dir="2700000" algn="tl">
                    <a:srgbClr val="000000">
                      <a:alpha val="43137"/>
                    </a:srgbClr>
                  </a:outerShdw>
                </a:effectLst>
              </a:rPr>
              <a:t>“My attention on that person.”</a:t>
            </a:r>
          </a:p>
        </p:txBody>
      </p:sp>
      <p:pic>
        <p:nvPicPr>
          <p:cNvPr id="49158" name="Picture 2" descr="https://encrypted-tbn0.gstatic.com/images?q=tbn:ANd9GcRRpvT1TTAV08wzfwbLG-kM4V2e3w-qhKK5G60N0T9zNf6OxGdk"/>
          <p:cNvPicPr>
            <a:picLocks noChangeAspect="1" noChangeArrowheads="1"/>
          </p:cNvPicPr>
          <p:nvPr/>
        </p:nvPicPr>
        <p:blipFill>
          <a:blip r:embed="rId2" cstate="print"/>
          <a:srcRect/>
          <a:stretch>
            <a:fillRect/>
          </a:stretch>
        </p:blipFill>
        <p:spPr bwMode="auto">
          <a:xfrm>
            <a:off x="3048000" y="1599460"/>
            <a:ext cx="2895600" cy="4344987"/>
          </a:xfrm>
          <a:prstGeom prst="rect">
            <a:avLst/>
          </a:prstGeom>
          <a:noFill/>
          <a:ln w="9525">
            <a:noFill/>
            <a:miter lim="800000"/>
            <a:headEnd/>
            <a:tailEnd/>
          </a:ln>
        </p:spPr>
      </p:pic>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228600" y="457200"/>
            <a:ext cx="8162925" cy="1236028"/>
          </a:xfrm>
        </p:spPr>
        <p:txBody>
          <a:bodyPr rtlCol="0">
            <a:normAutofit/>
          </a:bodyPr>
          <a:lstStyle/>
          <a:p>
            <a:pPr eaLnBrk="1" fontAlgn="auto" hangingPunct="1">
              <a:spcAft>
                <a:spcPts val="0"/>
              </a:spcAft>
              <a:defRPr/>
            </a:pPr>
            <a:r>
              <a:rPr lang="en-US" b="1" dirty="0" smtClean="0">
                <a:solidFill>
                  <a:schemeClr val="accent5"/>
                </a:solidFill>
              </a:rPr>
              <a:t>Top Projects List</a:t>
            </a:r>
          </a:p>
        </p:txBody>
      </p:sp>
      <p:sp>
        <p:nvSpPr>
          <p:cNvPr id="6" name="Slide Number Placeholder 5"/>
          <p:cNvSpPr>
            <a:spLocks noGrp="1"/>
          </p:cNvSpPr>
          <p:nvPr>
            <p:ph type="sldNum" sz="quarter" idx="12"/>
          </p:nvPr>
        </p:nvSpPr>
        <p:spPr/>
        <p:txBody>
          <a:bodyPr/>
          <a:lstStyle/>
          <a:p>
            <a:pPr>
              <a:defRPr/>
            </a:pPr>
            <a:fld id="{903436F3-72F9-48C7-AA27-837AFEF2B655}" type="slidenum">
              <a:rPr lang="en-US"/>
              <a:pPr>
                <a:defRPr/>
              </a:pPr>
              <a:t>115</a:t>
            </a:fld>
            <a:endParaRPr lang="en-US"/>
          </a:p>
        </p:txBody>
      </p:sp>
      <p:sp>
        <p:nvSpPr>
          <p:cNvPr id="7" name="Footer Placeholder 6"/>
          <p:cNvSpPr>
            <a:spLocks noGrp="1"/>
          </p:cNvSpPr>
          <p:nvPr>
            <p:ph type="ftr" sz="quarter" idx="11"/>
          </p:nvPr>
        </p:nvSpPr>
        <p:spPr/>
        <p:txBody>
          <a:bodyPr/>
          <a:lstStyle/>
          <a:p>
            <a:pPr>
              <a:defRPr/>
            </a:pPr>
            <a:r>
              <a:rPr lang="en-US" dirty="0"/>
              <a:t>www.barebonesbiz.com</a:t>
            </a:r>
          </a:p>
        </p:txBody>
      </p:sp>
      <p:pic>
        <p:nvPicPr>
          <p:cNvPr id="47109" name="Picture 9" descr="BBB_RMD_Matt_071112.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95400" y="1986280"/>
            <a:ext cx="6019800" cy="490093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1066800" y="777240"/>
            <a:ext cx="7239000" cy="1038120"/>
          </a:xfrm>
        </p:spPr>
        <p:txBody>
          <a:bodyPr/>
          <a:lstStyle/>
          <a:p>
            <a:pPr eaLnBrk="1" hangingPunct="1"/>
            <a:r>
              <a:rPr lang="en-US" b="1" smtClean="0">
                <a:solidFill>
                  <a:srgbClr val="66FF66"/>
                </a:solidFill>
              </a:rPr>
              <a:t>Delegate…Don’t Abdicate.</a:t>
            </a:r>
          </a:p>
        </p:txBody>
      </p:sp>
      <p:sp>
        <p:nvSpPr>
          <p:cNvPr id="4" name="Slide Number Placeholder 3"/>
          <p:cNvSpPr>
            <a:spLocks noGrp="1"/>
          </p:cNvSpPr>
          <p:nvPr>
            <p:ph type="sldNum" sz="quarter" idx="12"/>
          </p:nvPr>
        </p:nvSpPr>
        <p:spPr/>
        <p:txBody>
          <a:bodyPr/>
          <a:lstStyle/>
          <a:p>
            <a:pPr>
              <a:defRPr/>
            </a:pPr>
            <a:fld id="{BEA0DFB4-D83F-4A0B-AF4F-AD8402E0DD12}" type="slidenum">
              <a:rPr lang="en-US"/>
              <a:pPr>
                <a:defRPr/>
              </a:pPr>
              <a:t>116</a:t>
            </a:fld>
            <a:endParaRPr lang="en-US"/>
          </a:p>
        </p:txBody>
      </p:sp>
      <p:sp>
        <p:nvSpPr>
          <p:cNvPr id="5" name="Footer Placeholder 4"/>
          <p:cNvSpPr>
            <a:spLocks noGrp="1"/>
          </p:cNvSpPr>
          <p:nvPr>
            <p:ph type="ftr" sz="quarter" idx="11"/>
          </p:nvPr>
        </p:nvSpPr>
        <p:spPr/>
        <p:txBody>
          <a:bodyPr/>
          <a:lstStyle/>
          <a:p>
            <a:pPr>
              <a:defRPr/>
            </a:pPr>
            <a:r>
              <a:rPr lang="en-US"/>
              <a:t>www.barebonesbiz.com</a:t>
            </a:r>
          </a:p>
        </p:txBody>
      </p:sp>
      <p:pic>
        <p:nvPicPr>
          <p:cNvPr id="46085" name="Picture 7" descr="BBB_Minnicks_Thomas_121008.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667000" y="1899920"/>
            <a:ext cx="3627438" cy="51816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rtlCol="0">
            <a:normAutofit/>
          </a:bodyPr>
          <a:lstStyle/>
          <a:p>
            <a:pPr eaLnBrk="1" fontAlgn="auto" hangingPunct="1">
              <a:spcAft>
                <a:spcPts val="0"/>
              </a:spcAft>
              <a:defRPr/>
            </a:pPr>
            <a:r>
              <a:rPr lang="en-US" sz="5400" b="1" dirty="0" smtClean="0">
                <a:solidFill>
                  <a:srgbClr val="FFFF00"/>
                </a:solidFill>
              </a:rPr>
              <a:t>The Steps of Delegation…  </a:t>
            </a:r>
          </a:p>
        </p:txBody>
      </p:sp>
      <p:sp>
        <p:nvSpPr>
          <p:cNvPr id="19459" name="Content Placeholder 2"/>
          <p:cNvSpPr>
            <a:spLocks noGrp="1"/>
          </p:cNvSpPr>
          <p:nvPr>
            <p:ph idx="1"/>
          </p:nvPr>
        </p:nvSpPr>
        <p:spPr>
          <a:xfrm>
            <a:off x="1600200" y="1752600"/>
            <a:ext cx="8458200" cy="3657706"/>
          </a:xfrm>
        </p:spPr>
        <p:txBody>
          <a:bodyPr/>
          <a:lstStyle/>
          <a:p>
            <a:pPr eaLnBrk="1" hangingPunct="1">
              <a:defRPr/>
            </a:pPr>
            <a:r>
              <a:rPr lang="en-US" dirty="0" smtClean="0">
                <a:solidFill>
                  <a:srgbClr val="CCFF99"/>
                </a:solidFill>
              </a:rPr>
              <a:t>What.  </a:t>
            </a:r>
          </a:p>
          <a:p>
            <a:pPr eaLnBrk="1" hangingPunct="1">
              <a:defRPr/>
            </a:pPr>
            <a:r>
              <a:rPr lang="en-US" dirty="0" smtClean="0">
                <a:solidFill>
                  <a:srgbClr val="CCFF99"/>
                </a:solidFill>
              </a:rPr>
              <a:t>Why.  </a:t>
            </a:r>
          </a:p>
          <a:p>
            <a:pPr eaLnBrk="1" hangingPunct="1">
              <a:defRPr/>
            </a:pPr>
            <a:r>
              <a:rPr lang="en-US" dirty="0" smtClean="0">
                <a:solidFill>
                  <a:srgbClr val="CCFF99"/>
                </a:solidFill>
              </a:rPr>
              <a:t>Who.</a:t>
            </a:r>
          </a:p>
          <a:p>
            <a:pPr eaLnBrk="1" hangingPunct="1">
              <a:defRPr/>
            </a:pPr>
            <a:r>
              <a:rPr lang="en-US" dirty="0" smtClean="0">
                <a:solidFill>
                  <a:srgbClr val="CCFF99"/>
                </a:solidFill>
              </a:rPr>
              <a:t>How Much.  </a:t>
            </a:r>
          </a:p>
          <a:p>
            <a:pPr eaLnBrk="1" hangingPunct="1">
              <a:defRPr/>
            </a:pPr>
            <a:r>
              <a:rPr lang="en-US" dirty="0" smtClean="0">
                <a:solidFill>
                  <a:srgbClr val="CCFF99"/>
                </a:solidFill>
              </a:rPr>
              <a:t>By When.  </a:t>
            </a:r>
          </a:p>
          <a:p>
            <a:pPr eaLnBrk="1" hangingPunct="1">
              <a:defRPr/>
            </a:pPr>
            <a:r>
              <a:rPr lang="en-US" dirty="0" smtClean="0">
                <a:solidFill>
                  <a:srgbClr val="CCFF99"/>
                </a:solidFill>
              </a:rPr>
              <a:t>What’s the GAME?  </a:t>
            </a:r>
          </a:p>
          <a:p>
            <a:pPr eaLnBrk="1" hangingPunct="1">
              <a:buFont typeface="Arial" charset="0"/>
              <a:buNone/>
              <a:defRPr/>
            </a:pPr>
            <a:endParaRPr lang="en-US" sz="3600" dirty="0" smtClean="0">
              <a:solidFill>
                <a:schemeClr val="accent5"/>
              </a:solidFill>
            </a:endParaRPr>
          </a:p>
        </p:txBody>
      </p:sp>
      <p:sp>
        <p:nvSpPr>
          <p:cNvPr id="6" name="Slide Number Placeholder 5"/>
          <p:cNvSpPr>
            <a:spLocks noGrp="1"/>
          </p:cNvSpPr>
          <p:nvPr>
            <p:ph type="sldNum" sz="quarter" idx="12"/>
          </p:nvPr>
        </p:nvSpPr>
        <p:spPr/>
        <p:txBody>
          <a:bodyPr/>
          <a:lstStyle/>
          <a:p>
            <a:pPr>
              <a:defRPr/>
            </a:pPr>
            <a:fld id="{3AAF753F-09D3-4382-9DEB-573B057CF976}" type="slidenum">
              <a:rPr lang="en-US"/>
              <a:pPr>
                <a:defRPr/>
              </a:pPr>
              <a:t>117</a:t>
            </a:fld>
            <a:endParaRPr lang="en-US"/>
          </a:p>
        </p:txBody>
      </p:sp>
      <p:sp>
        <p:nvSpPr>
          <p:cNvPr id="7" name="Footer Placeholder 6"/>
          <p:cNvSpPr>
            <a:spLocks noGrp="1"/>
          </p:cNvSpPr>
          <p:nvPr>
            <p:ph type="ftr" sz="quarter" idx="11"/>
          </p:nvPr>
        </p:nvSpPr>
        <p:spPr/>
        <p:txBody>
          <a:bodyPr/>
          <a:lstStyle/>
          <a:p>
            <a:pPr>
              <a:defRPr/>
            </a:pPr>
            <a:r>
              <a:rPr lang="en-US" dirty="0"/>
              <a:t>www.barebonesbiz.com</a:t>
            </a:r>
          </a:p>
        </p:txBody>
      </p:sp>
      <p:pic>
        <p:nvPicPr>
          <p:cNvPr id="8" name="Picture 7" descr="Steven_130713.jpg"/>
          <p:cNvPicPr>
            <a:picLocks noChangeAspect="1"/>
          </p:cNvPicPr>
          <p:nvPr/>
        </p:nvPicPr>
        <p:blipFill>
          <a:blip r:embed="rId3" cstate="print"/>
          <a:stretch>
            <a:fillRect/>
          </a:stretch>
        </p:blipFill>
        <p:spPr>
          <a:xfrm>
            <a:off x="4724400" y="1752600"/>
            <a:ext cx="2819400" cy="2819400"/>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8" presetClass="entr" presetSubtype="0" accel="50000"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 calcmode="lin" valueType="num">
                                      <p:cBhvr>
                                        <p:cTn id="7" dur="1000" fill="hold"/>
                                        <p:tgtEl>
                                          <p:spTgt spid="19459">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19459">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19459">
                                            <p:txEl>
                                              <p:pRg st="0" end="0"/>
                                            </p:txEl>
                                          </p:spTgt>
                                        </p:tgtEl>
                                        <p:attrNameLst>
                                          <p:attrName>ppt_y</p:attrName>
                                        </p:attrNameLst>
                                      </p:cBhvr>
                                      <p:tavLst>
                                        <p:tav tm="0">
                                          <p:val>
                                            <p:strVal val="#ppt_y"/>
                                          </p:val>
                                        </p:tav>
                                        <p:tav tm="100000">
                                          <p:val>
                                            <p:strVal val="#ppt_y"/>
                                          </p:val>
                                        </p:tav>
                                      </p:tavLst>
                                    </p:anim>
                                    <p:animEffect transition="in" filter="fade">
                                      <p:cBhvr>
                                        <p:cTn id="10" dur="1000"/>
                                        <p:tgtEl>
                                          <p:spTgt spid="19459">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8" presetClass="entr" presetSubtype="0" accel="50000" fill="hold" grpId="0" nodeType="clickEffect">
                                  <p:stCondLst>
                                    <p:cond delay="0"/>
                                  </p:stCondLst>
                                  <p:childTnLst>
                                    <p:set>
                                      <p:cBhvr>
                                        <p:cTn id="14" dur="1" fill="hold">
                                          <p:stCondLst>
                                            <p:cond delay="0"/>
                                          </p:stCondLst>
                                        </p:cTn>
                                        <p:tgtEl>
                                          <p:spTgt spid="19459">
                                            <p:txEl>
                                              <p:pRg st="1" end="1"/>
                                            </p:txEl>
                                          </p:spTgt>
                                        </p:tgtEl>
                                        <p:attrNameLst>
                                          <p:attrName>style.visibility</p:attrName>
                                        </p:attrNameLst>
                                      </p:cBhvr>
                                      <p:to>
                                        <p:strVal val="visible"/>
                                      </p:to>
                                    </p:set>
                                    <p:anim calcmode="lin" valueType="num">
                                      <p:cBhvr>
                                        <p:cTn id="15" dur="1000" fill="hold"/>
                                        <p:tgtEl>
                                          <p:spTgt spid="19459">
                                            <p:txEl>
                                              <p:pRg st="1" end="1"/>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6" dur="1000" fill="hold"/>
                                        <p:tgtEl>
                                          <p:spTgt spid="19459">
                                            <p:txEl>
                                              <p:pRg st="1" end="1"/>
                                            </p:txEl>
                                          </p:spTgt>
                                        </p:tgtEl>
                                        <p:attrNameLst>
                                          <p:attrName>ppt_x</p:attrName>
                                        </p:attrNameLst>
                                      </p:cBhvr>
                                      <p:tavLst>
                                        <p:tav tm="0">
                                          <p:val>
                                            <p:fltVal val="-1"/>
                                          </p:val>
                                        </p:tav>
                                        <p:tav tm="50000">
                                          <p:val>
                                            <p:fltVal val="0.95"/>
                                          </p:val>
                                        </p:tav>
                                        <p:tav tm="100000">
                                          <p:val>
                                            <p:strVal val="#ppt_x"/>
                                          </p:val>
                                        </p:tav>
                                      </p:tavLst>
                                    </p:anim>
                                    <p:anim calcmode="lin" valueType="num">
                                      <p:cBhvr>
                                        <p:cTn id="17" dur="1000" fill="hold"/>
                                        <p:tgtEl>
                                          <p:spTgt spid="19459">
                                            <p:txEl>
                                              <p:pRg st="1" end="1"/>
                                            </p:txEl>
                                          </p:spTgt>
                                        </p:tgtEl>
                                        <p:attrNameLst>
                                          <p:attrName>ppt_y</p:attrName>
                                        </p:attrNameLst>
                                      </p:cBhvr>
                                      <p:tavLst>
                                        <p:tav tm="0">
                                          <p:val>
                                            <p:strVal val="#ppt_y"/>
                                          </p:val>
                                        </p:tav>
                                        <p:tav tm="100000">
                                          <p:val>
                                            <p:strVal val="#ppt_y"/>
                                          </p:val>
                                        </p:tav>
                                      </p:tavLst>
                                    </p:anim>
                                    <p:animEffect transition="in" filter="fade">
                                      <p:cBhvr>
                                        <p:cTn id="18" dur="1000"/>
                                        <p:tgtEl>
                                          <p:spTgt spid="19459">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8" presetClass="entr" presetSubtype="0" accel="50000" fill="hold" grpId="0" nodeType="clickEffect">
                                  <p:stCondLst>
                                    <p:cond delay="0"/>
                                  </p:stCondLst>
                                  <p:childTnLst>
                                    <p:set>
                                      <p:cBhvr>
                                        <p:cTn id="22" dur="1" fill="hold">
                                          <p:stCondLst>
                                            <p:cond delay="0"/>
                                          </p:stCondLst>
                                        </p:cTn>
                                        <p:tgtEl>
                                          <p:spTgt spid="19459">
                                            <p:txEl>
                                              <p:pRg st="2" end="2"/>
                                            </p:txEl>
                                          </p:spTgt>
                                        </p:tgtEl>
                                        <p:attrNameLst>
                                          <p:attrName>style.visibility</p:attrName>
                                        </p:attrNameLst>
                                      </p:cBhvr>
                                      <p:to>
                                        <p:strVal val="visible"/>
                                      </p:to>
                                    </p:set>
                                    <p:anim calcmode="lin" valueType="num">
                                      <p:cBhvr>
                                        <p:cTn id="23" dur="1000" fill="hold"/>
                                        <p:tgtEl>
                                          <p:spTgt spid="19459">
                                            <p:txEl>
                                              <p:pRg st="2" end="2"/>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4" dur="1000" fill="hold"/>
                                        <p:tgtEl>
                                          <p:spTgt spid="19459">
                                            <p:txEl>
                                              <p:pRg st="2" end="2"/>
                                            </p:txEl>
                                          </p:spTgt>
                                        </p:tgtEl>
                                        <p:attrNameLst>
                                          <p:attrName>ppt_x</p:attrName>
                                        </p:attrNameLst>
                                      </p:cBhvr>
                                      <p:tavLst>
                                        <p:tav tm="0">
                                          <p:val>
                                            <p:fltVal val="-1"/>
                                          </p:val>
                                        </p:tav>
                                        <p:tav tm="50000">
                                          <p:val>
                                            <p:fltVal val="0.95"/>
                                          </p:val>
                                        </p:tav>
                                        <p:tav tm="100000">
                                          <p:val>
                                            <p:strVal val="#ppt_x"/>
                                          </p:val>
                                        </p:tav>
                                      </p:tavLst>
                                    </p:anim>
                                    <p:anim calcmode="lin" valueType="num">
                                      <p:cBhvr>
                                        <p:cTn id="25" dur="1000" fill="hold"/>
                                        <p:tgtEl>
                                          <p:spTgt spid="19459">
                                            <p:txEl>
                                              <p:pRg st="2" end="2"/>
                                            </p:txEl>
                                          </p:spTgt>
                                        </p:tgtEl>
                                        <p:attrNameLst>
                                          <p:attrName>ppt_y</p:attrName>
                                        </p:attrNameLst>
                                      </p:cBhvr>
                                      <p:tavLst>
                                        <p:tav tm="0">
                                          <p:val>
                                            <p:strVal val="#ppt_y"/>
                                          </p:val>
                                        </p:tav>
                                        <p:tav tm="100000">
                                          <p:val>
                                            <p:strVal val="#ppt_y"/>
                                          </p:val>
                                        </p:tav>
                                      </p:tavLst>
                                    </p:anim>
                                    <p:animEffect transition="in" filter="fade">
                                      <p:cBhvr>
                                        <p:cTn id="26" dur="1000"/>
                                        <p:tgtEl>
                                          <p:spTgt spid="19459">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8" presetClass="entr" presetSubtype="0" accel="50000" fill="hold" grpId="0" nodeType="clickEffect">
                                  <p:stCondLst>
                                    <p:cond delay="0"/>
                                  </p:stCondLst>
                                  <p:childTnLst>
                                    <p:set>
                                      <p:cBhvr>
                                        <p:cTn id="30" dur="1" fill="hold">
                                          <p:stCondLst>
                                            <p:cond delay="0"/>
                                          </p:stCondLst>
                                        </p:cTn>
                                        <p:tgtEl>
                                          <p:spTgt spid="19459">
                                            <p:txEl>
                                              <p:pRg st="3" end="3"/>
                                            </p:txEl>
                                          </p:spTgt>
                                        </p:tgtEl>
                                        <p:attrNameLst>
                                          <p:attrName>style.visibility</p:attrName>
                                        </p:attrNameLst>
                                      </p:cBhvr>
                                      <p:to>
                                        <p:strVal val="visible"/>
                                      </p:to>
                                    </p:set>
                                    <p:anim calcmode="lin" valueType="num">
                                      <p:cBhvr>
                                        <p:cTn id="31" dur="1000" fill="hold"/>
                                        <p:tgtEl>
                                          <p:spTgt spid="19459">
                                            <p:txEl>
                                              <p:pRg st="3" end="3"/>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2" dur="1000" fill="hold"/>
                                        <p:tgtEl>
                                          <p:spTgt spid="19459">
                                            <p:txEl>
                                              <p:pRg st="3" end="3"/>
                                            </p:txEl>
                                          </p:spTgt>
                                        </p:tgtEl>
                                        <p:attrNameLst>
                                          <p:attrName>ppt_x</p:attrName>
                                        </p:attrNameLst>
                                      </p:cBhvr>
                                      <p:tavLst>
                                        <p:tav tm="0">
                                          <p:val>
                                            <p:fltVal val="-1"/>
                                          </p:val>
                                        </p:tav>
                                        <p:tav tm="50000">
                                          <p:val>
                                            <p:fltVal val="0.95"/>
                                          </p:val>
                                        </p:tav>
                                        <p:tav tm="100000">
                                          <p:val>
                                            <p:strVal val="#ppt_x"/>
                                          </p:val>
                                        </p:tav>
                                      </p:tavLst>
                                    </p:anim>
                                    <p:anim calcmode="lin" valueType="num">
                                      <p:cBhvr>
                                        <p:cTn id="33" dur="1000" fill="hold"/>
                                        <p:tgtEl>
                                          <p:spTgt spid="19459">
                                            <p:txEl>
                                              <p:pRg st="3" end="3"/>
                                            </p:txEl>
                                          </p:spTgt>
                                        </p:tgtEl>
                                        <p:attrNameLst>
                                          <p:attrName>ppt_y</p:attrName>
                                        </p:attrNameLst>
                                      </p:cBhvr>
                                      <p:tavLst>
                                        <p:tav tm="0">
                                          <p:val>
                                            <p:strVal val="#ppt_y"/>
                                          </p:val>
                                        </p:tav>
                                        <p:tav tm="100000">
                                          <p:val>
                                            <p:strVal val="#ppt_y"/>
                                          </p:val>
                                        </p:tav>
                                      </p:tavLst>
                                    </p:anim>
                                    <p:animEffect transition="in" filter="fade">
                                      <p:cBhvr>
                                        <p:cTn id="34" dur="1000"/>
                                        <p:tgtEl>
                                          <p:spTgt spid="19459">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48" presetClass="entr" presetSubtype="0" accel="50000" fill="hold" grpId="0" nodeType="clickEffect">
                                  <p:stCondLst>
                                    <p:cond delay="0"/>
                                  </p:stCondLst>
                                  <p:childTnLst>
                                    <p:set>
                                      <p:cBhvr>
                                        <p:cTn id="38" dur="1" fill="hold">
                                          <p:stCondLst>
                                            <p:cond delay="0"/>
                                          </p:stCondLst>
                                        </p:cTn>
                                        <p:tgtEl>
                                          <p:spTgt spid="19459">
                                            <p:txEl>
                                              <p:pRg st="4" end="4"/>
                                            </p:txEl>
                                          </p:spTgt>
                                        </p:tgtEl>
                                        <p:attrNameLst>
                                          <p:attrName>style.visibility</p:attrName>
                                        </p:attrNameLst>
                                      </p:cBhvr>
                                      <p:to>
                                        <p:strVal val="visible"/>
                                      </p:to>
                                    </p:set>
                                    <p:anim calcmode="lin" valueType="num">
                                      <p:cBhvr>
                                        <p:cTn id="39" dur="1000" fill="hold"/>
                                        <p:tgtEl>
                                          <p:spTgt spid="19459">
                                            <p:txEl>
                                              <p:pRg st="4" end="4"/>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40" dur="1000" fill="hold"/>
                                        <p:tgtEl>
                                          <p:spTgt spid="19459">
                                            <p:txEl>
                                              <p:pRg st="4" end="4"/>
                                            </p:txEl>
                                          </p:spTgt>
                                        </p:tgtEl>
                                        <p:attrNameLst>
                                          <p:attrName>ppt_x</p:attrName>
                                        </p:attrNameLst>
                                      </p:cBhvr>
                                      <p:tavLst>
                                        <p:tav tm="0">
                                          <p:val>
                                            <p:fltVal val="-1"/>
                                          </p:val>
                                        </p:tav>
                                        <p:tav tm="50000">
                                          <p:val>
                                            <p:fltVal val="0.95"/>
                                          </p:val>
                                        </p:tav>
                                        <p:tav tm="100000">
                                          <p:val>
                                            <p:strVal val="#ppt_x"/>
                                          </p:val>
                                        </p:tav>
                                      </p:tavLst>
                                    </p:anim>
                                    <p:anim calcmode="lin" valueType="num">
                                      <p:cBhvr>
                                        <p:cTn id="41" dur="1000" fill="hold"/>
                                        <p:tgtEl>
                                          <p:spTgt spid="19459">
                                            <p:txEl>
                                              <p:pRg st="4" end="4"/>
                                            </p:txEl>
                                          </p:spTgt>
                                        </p:tgtEl>
                                        <p:attrNameLst>
                                          <p:attrName>ppt_y</p:attrName>
                                        </p:attrNameLst>
                                      </p:cBhvr>
                                      <p:tavLst>
                                        <p:tav tm="0">
                                          <p:val>
                                            <p:strVal val="#ppt_y"/>
                                          </p:val>
                                        </p:tav>
                                        <p:tav tm="100000">
                                          <p:val>
                                            <p:strVal val="#ppt_y"/>
                                          </p:val>
                                        </p:tav>
                                      </p:tavLst>
                                    </p:anim>
                                    <p:animEffect transition="in" filter="fade">
                                      <p:cBhvr>
                                        <p:cTn id="42" dur="1000"/>
                                        <p:tgtEl>
                                          <p:spTgt spid="19459">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8" presetClass="entr" presetSubtype="0" accel="50000" fill="hold" grpId="0" nodeType="clickEffect">
                                  <p:stCondLst>
                                    <p:cond delay="0"/>
                                  </p:stCondLst>
                                  <p:childTnLst>
                                    <p:set>
                                      <p:cBhvr>
                                        <p:cTn id="46" dur="1" fill="hold">
                                          <p:stCondLst>
                                            <p:cond delay="0"/>
                                          </p:stCondLst>
                                        </p:cTn>
                                        <p:tgtEl>
                                          <p:spTgt spid="19459">
                                            <p:txEl>
                                              <p:pRg st="5" end="5"/>
                                            </p:txEl>
                                          </p:spTgt>
                                        </p:tgtEl>
                                        <p:attrNameLst>
                                          <p:attrName>style.visibility</p:attrName>
                                        </p:attrNameLst>
                                      </p:cBhvr>
                                      <p:to>
                                        <p:strVal val="visible"/>
                                      </p:to>
                                    </p:set>
                                    <p:anim calcmode="lin" valueType="num">
                                      <p:cBhvr>
                                        <p:cTn id="47" dur="1000" fill="hold"/>
                                        <p:tgtEl>
                                          <p:spTgt spid="19459">
                                            <p:txEl>
                                              <p:pRg st="5" end="5"/>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48" dur="1000" fill="hold"/>
                                        <p:tgtEl>
                                          <p:spTgt spid="19459">
                                            <p:txEl>
                                              <p:pRg st="5" end="5"/>
                                            </p:txEl>
                                          </p:spTgt>
                                        </p:tgtEl>
                                        <p:attrNameLst>
                                          <p:attrName>ppt_x</p:attrName>
                                        </p:attrNameLst>
                                      </p:cBhvr>
                                      <p:tavLst>
                                        <p:tav tm="0">
                                          <p:val>
                                            <p:fltVal val="-1"/>
                                          </p:val>
                                        </p:tav>
                                        <p:tav tm="50000">
                                          <p:val>
                                            <p:fltVal val="0.95"/>
                                          </p:val>
                                        </p:tav>
                                        <p:tav tm="100000">
                                          <p:val>
                                            <p:strVal val="#ppt_x"/>
                                          </p:val>
                                        </p:tav>
                                      </p:tavLst>
                                    </p:anim>
                                    <p:anim calcmode="lin" valueType="num">
                                      <p:cBhvr>
                                        <p:cTn id="49" dur="1000" fill="hold"/>
                                        <p:tgtEl>
                                          <p:spTgt spid="19459">
                                            <p:txEl>
                                              <p:pRg st="5" end="5"/>
                                            </p:txEl>
                                          </p:spTgt>
                                        </p:tgtEl>
                                        <p:attrNameLst>
                                          <p:attrName>ppt_y</p:attrName>
                                        </p:attrNameLst>
                                      </p:cBhvr>
                                      <p:tavLst>
                                        <p:tav tm="0">
                                          <p:val>
                                            <p:strVal val="#ppt_y"/>
                                          </p:val>
                                        </p:tav>
                                        <p:tav tm="100000">
                                          <p:val>
                                            <p:strVal val="#ppt_y"/>
                                          </p:val>
                                        </p:tav>
                                      </p:tavLst>
                                    </p:anim>
                                    <p:animEffect transition="in" filter="fade">
                                      <p:cBhvr>
                                        <p:cTn id="50" dur="1000"/>
                                        <p:tgtEl>
                                          <p:spTgt spid="1945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3845035F-0CF3-4CF7-AC38-B323BEEFF180}" type="slidenum">
              <a:rPr lang="en-US"/>
              <a:pPr>
                <a:defRPr/>
              </a:pPr>
              <a:t>118</a:t>
            </a:fld>
            <a:endParaRPr lang="en-US"/>
          </a:p>
        </p:txBody>
      </p:sp>
      <p:sp>
        <p:nvSpPr>
          <p:cNvPr id="30723" name="Rectangle 3"/>
          <p:cNvSpPr>
            <a:spLocks noGrp="1" noChangeArrowheads="1"/>
          </p:cNvSpPr>
          <p:nvPr>
            <p:ph type="body" idx="1"/>
          </p:nvPr>
        </p:nvSpPr>
        <p:spPr>
          <a:xfrm>
            <a:off x="381000" y="1036320"/>
            <a:ext cx="7391400" cy="4663440"/>
          </a:xfrm>
        </p:spPr>
        <p:txBody>
          <a:bodyPr/>
          <a:lstStyle/>
          <a:p>
            <a:pPr eaLnBrk="1" hangingPunct="1"/>
            <a:endParaRPr lang="en-US" sz="3600" b="1" dirty="0" smtClean="0">
              <a:latin typeface="Arial" charset="0"/>
            </a:endParaRPr>
          </a:p>
          <a:p>
            <a:pPr eaLnBrk="1" hangingPunct="1"/>
            <a:r>
              <a:rPr lang="en-US" sz="3600" b="1" dirty="0" smtClean="0">
                <a:solidFill>
                  <a:srgbClr val="66FF66"/>
                </a:solidFill>
                <a:latin typeface="Arial" charset="0"/>
              </a:rPr>
              <a:t>Intention to Action… </a:t>
            </a:r>
          </a:p>
          <a:p>
            <a:pPr lvl="1" eaLnBrk="1" hangingPunct="1"/>
            <a:r>
              <a:rPr lang="en-US" b="1" dirty="0" smtClean="0">
                <a:solidFill>
                  <a:srgbClr val="FFC000"/>
                </a:solidFill>
                <a:latin typeface="Arial" charset="0"/>
              </a:rPr>
              <a:t>Your Biz Plan</a:t>
            </a:r>
          </a:p>
          <a:p>
            <a:pPr lvl="1" eaLnBrk="1" hangingPunct="1"/>
            <a:r>
              <a:rPr lang="en-US" b="1" dirty="0" smtClean="0">
                <a:solidFill>
                  <a:srgbClr val="FFC000"/>
                </a:solidFill>
                <a:latin typeface="Arial" charset="0"/>
              </a:rPr>
              <a:t>The Top Projects List</a:t>
            </a:r>
          </a:p>
          <a:p>
            <a:pPr lvl="1" eaLnBrk="1" hangingPunct="1"/>
            <a:r>
              <a:rPr lang="en-US" b="1" dirty="0" smtClean="0">
                <a:solidFill>
                  <a:srgbClr val="FFC000"/>
                </a:solidFill>
                <a:latin typeface="Arial" charset="0"/>
              </a:rPr>
              <a:t>The Master to do List</a:t>
            </a:r>
          </a:p>
          <a:p>
            <a:pPr lvl="1" eaLnBrk="1" hangingPunct="1"/>
            <a:r>
              <a:rPr lang="en-US" b="1" dirty="0" smtClean="0">
                <a:solidFill>
                  <a:srgbClr val="FFC000"/>
                </a:solidFill>
                <a:latin typeface="Arial" charset="0"/>
              </a:rPr>
              <a:t>Your Calendar</a:t>
            </a:r>
          </a:p>
        </p:txBody>
      </p:sp>
      <p:sp>
        <p:nvSpPr>
          <p:cNvPr id="30724" name="Rectangle 2"/>
          <p:cNvSpPr>
            <a:spLocks noGrp="1" noChangeArrowheads="1"/>
          </p:cNvSpPr>
          <p:nvPr>
            <p:ph type="title"/>
          </p:nvPr>
        </p:nvSpPr>
        <p:spPr>
          <a:xfrm>
            <a:off x="1066800" y="345441"/>
            <a:ext cx="7010400" cy="1063308"/>
          </a:xfrm>
          <a:solidFill>
            <a:srgbClr val="FFFF99"/>
          </a:solidFill>
          <a:ln w="28575">
            <a:solidFill>
              <a:srgbClr val="FFFF00"/>
            </a:solidFill>
          </a:ln>
        </p:spPr>
        <p:txBody>
          <a:bodyPr anchor="ctr"/>
          <a:lstStyle/>
          <a:p>
            <a:pPr algn="ctr" eaLnBrk="1" hangingPunct="1"/>
            <a:r>
              <a:rPr lang="en-US" b="1" dirty="0" smtClean="0">
                <a:solidFill>
                  <a:srgbClr val="008000"/>
                </a:solidFill>
              </a:rPr>
              <a:t>The Meeting with YOU</a:t>
            </a:r>
          </a:p>
        </p:txBody>
      </p:sp>
      <p:pic>
        <p:nvPicPr>
          <p:cNvPr id="30725" name="Picture 8" descr="Master_To_Do_090309.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95800" y="4577080"/>
            <a:ext cx="1771650" cy="2677160"/>
          </a:xfrm>
          <a:prstGeom prst="rect">
            <a:avLst/>
          </a:prstGeom>
          <a:noFill/>
          <a:ln w="9525">
            <a:noFill/>
            <a:miter lim="800000"/>
            <a:headEnd/>
            <a:tailEnd/>
          </a:ln>
        </p:spPr>
      </p:pic>
      <p:pic>
        <p:nvPicPr>
          <p:cNvPr id="30726" name="Picture 9" descr="BBB_gd_Top_Projects_KT_111005.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6629400" y="1727200"/>
            <a:ext cx="1697038" cy="5613400"/>
          </a:xfrm>
          <a:prstGeom prst="rect">
            <a:avLst/>
          </a:prstGeom>
          <a:noFill/>
          <a:ln w="9525">
            <a:noFill/>
            <a:miter lim="800000"/>
            <a:headEnd/>
            <a:tailEnd/>
          </a:ln>
        </p:spPr>
      </p:pic>
      <p:pic>
        <p:nvPicPr>
          <p:cNvPr id="7" name="Picture 5"/>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381001" y="5008880"/>
            <a:ext cx="3773675" cy="1912620"/>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pPr>
              <a:defRPr/>
            </a:pPr>
            <a:fld id="{C52C3324-EF36-44F6-B07A-7C0C2524627A}" type="slidenum">
              <a:rPr lang="en-US"/>
              <a:pPr>
                <a:defRPr/>
              </a:pPr>
              <a:t>119</a:t>
            </a:fld>
            <a:endParaRPr lang="en-US"/>
          </a:p>
        </p:txBody>
      </p:sp>
      <p:sp>
        <p:nvSpPr>
          <p:cNvPr id="10" name="Footer Placeholder 9"/>
          <p:cNvSpPr>
            <a:spLocks noGrp="1"/>
          </p:cNvSpPr>
          <p:nvPr>
            <p:ph type="ftr" sz="quarter" idx="11"/>
          </p:nvPr>
        </p:nvSpPr>
        <p:spPr>
          <a:xfrm>
            <a:off x="3200400" y="6649720"/>
            <a:ext cx="2895600" cy="518160"/>
          </a:xfrm>
        </p:spPr>
        <p:txBody>
          <a:bodyPr/>
          <a:lstStyle/>
          <a:p>
            <a:pPr>
              <a:defRPr/>
            </a:pPr>
            <a:r>
              <a:rPr lang="en-US" dirty="0"/>
              <a:t>www.barebonesbiz.com</a:t>
            </a:r>
          </a:p>
        </p:txBody>
      </p:sp>
      <p:grpSp>
        <p:nvGrpSpPr>
          <p:cNvPr id="2" name="Group 2"/>
          <p:cNvGrpSpPr>
            <a:grpSpLocks/>
          </p:cNvGrpSpPr>
          <p:nvPr/>
        </p:nvGrpSpPr>
        <p:grpSpPr bwMode="auto">
          <a:xfrm>
            <a:off x="1066800" y="2245361"/>
            <a:ext cx="6400800" cy="4038600"/>
            <a:chOff x="1676400" y="4382820"/>
            <a:chExt cx="5429250" cy="3039009"/>
          </a:xfrm>
        </p:grpSpPr>
        <p:pic>
          <p:nvPicPr>
            <p:cNvPr id="17414" name="Picture 9" descr="The Challenge Home Edition"/>
            <p:cNvPicPr>
              <a:picLocks noChangeAspect="1" noChangeArrowheads="1"/>
            </p:cNvPicPr>
            <p:nvPr/>
          </p:nvPicPr>
          <p:blipFill>
            <a:blip r:embed="rId3" cstate="print"/>
            <a:srcRect/>
            <a:stretch>
              <a:fillRect/>
            </a:stretch>
          </p:blipFill>
          <p:spPr bwMode="auto">
            <a:xfrm>
              <a:off x="1676400" y="4382820"/>
              <a:ext cx="3886200" cy="3039009"/>
            </a:xfrm>
            <a:prstGeom prst="rect">
              <a:avLst/>
            </a:prstGeom>
            <a:noFill/>
            <a:ln w="9525">
              <a:noFill/>
              <a:miter lim="800000"/>
              <a:headEnd/>
              <a:tailEnd/>
            </a:ln>
          </p:spPr>
        </p:pic>
        <p:pic>
          <p:nvPicPr>
            <p:cNvPr id="17415" name="Picture 11" descr="http://www.barebonesbiz.com/images/wbp_3d_Weekend21-258x300.png"/>
            <p:cNvPicPr>
              <a:picLocks noChangeAspect="1" noChangeArrowheads="1"/>
            </p:cNvPicPr>
            <p:nvPr/>
          </p:nvPicPr>
          <p:blipFill>
            <a:blip r:embed="rId4" cstate="print"/>
            <a:srcRect/>
            <a:stretch>
              <a:fillRect/>
            </a:stretch>
          </p:blipFill>
          <p:spPr bwMode="auto">
            <a:xfrm>
              <a:off x="4648200" y="4564328"/>
              <a:ext cx="2457450" cy="2857501"/>
            </a:xfrm>
            <a:prstGeom prst="rect">
              <a:avLst/>
            </a:prstGeom>
            <a:noFill/>
            <a:ln w="9525">
              <a:noFill/>
              <a:miter lim="800000"/>
              <a:headEnd/>
              <a:tailEnd/>
            </a:ln>
          </p:spPr>
        </p:pic>
      </p:grpSp>
      <p:sp>
        <p:nvSpPr>
          <p:cNvPr id="17413" name="Content Placeholder 1"/>
          <p:cNvSpPr>
            <a:spLocks noGrp="1"/>
          </p:cNvSpPr>
          <p:nvPr>
            <p:ph idx="1"/>
          </p:nvPr>
        </p:nvSpPr>
        <p:spPr>
          <a:xfrm>
            <a:off x="1143000" y="863601"/>
            <a:ext cx="6781800" cy="762000"/>
          </a:xfrm>
          <a:solidFill>
            <a:schemeClr val="tx2">
              <a:lumMod val="75000"/>
            </a:schemeClr>
          </a:solidFill>
        </p:spPr>
        <p:txBody>
          <a:bodyPr/>
          <a:lstStyle/>
          <a:p>
            <a:pPr marL="0" indent="0" algn="ctr">
              <a:buFont typeface="Arial" pitchFamily="34" charset="0"/>
              <a:buNone/>
            </a:pPr>
            <a:r>
              <a:rPr lang="en-US" b="1" dirty="0" smtClean="0">
                <a:hlinkClick r:id="rId5"/>
              </a:rPr>
              <a:t>www.ellenrohr.com/cole</a:t>
            </a:r>
            <a:endParaRPr lang="en-US" b="1" dirty="0" smtClean="0"/>
          </a:p>
          <a:p>
            <a:pPr marL="0" indent="0" algn="ctr">
              <a:buFont typeface="Arial" pitchFamily="34" charset="0"/>
              <a:buNone/>
            </a:pPr>
            <a:endParaRPr lang="en-US" b="1" dirty="0" smtClean="0"/>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3"/>
          <p:cNvSpPr>
            <a:spLocks noGrp="1"/>
          </p:cNvSpPr>
          <p:nvPr>
            <p:ph type="sldNum" sz="quarter" idx="12"/>
          </p:nvPr>
        </p:nvSpPr>
        <p:spPr>
          <a:xfrm>
            <a:off x="6781427" y="7167563"/>
            <a:ext cx="1905000" cy="519112"/>
          </a:xfrm>
          <a:noFill/>
        </p:spPr>
        <p:txBody>
          <a:bodyPr/>
          <a:lstStyle/>
          <a:p>
            <a:fld id="{67B01E66-20C6-4404-B389-B36F3FC3D83A}" type="slidenum">
              <a:rPr lang="en-US" smtClean="0"/>
              <a:pPr/>
              <a:t>12</a:t>
            </a:fld>
            <a:endParaRPr lang="en-US" smtClean="0"/>
          </a:p>
        </p:txBody>
      </p:sp>
      <p:sp>
        <p:nvSpPr>
          <p:cNvPr id="71682" name="Text Box 2"/>
          <p:cNvSpPr txBox="1">
            <a:spLocks noChangeArrowheads="1"/>
          </p:cNvSpPr>
          <p:nvPr/>
        </p:nvSpPr>
        <p:spPr bwMode="auto">
          <a:xfrm>
            <a:off x="609600" y="1295400"/>
            <a:ext cx="7772400" cy="1754326"/>
          </a:xfrm>
          <a:prstGeom prst="rect">
            <a:avLst/>
          </a:prstGeom>
          <a:noFill/>
          <a:ln w="9525">
            <a:noFill/>
            <a:miter lim="800000"/>
            <a:headEnd/>
            <a:tailEnd/>
          </a:ln>
          <a:effectLst/>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5400" b="1" spc="50" dirty="0" smtClean="0">
                <a:ln w="11430"/>
                <a:solidFill>
                  <a:srgbClr val="00FF00"/>
                </a:solidFill>
                <a:effectLst>
                  <a:outerShdw blurRad="76200" dist="50800" dir="5400000" algn="tl" rotWithShape="0">
                    <a:srgbClr val="000000">
                      <a:alpha val="65000"/>
                    </a:srgbClr>
                  </a:outerShdw>
                </a:effectLst>
                <a:latin typeface="Arial" pitchFamily="34" charset="0"/>
              </a:rPr>
              <a:t>Are you operating from a K.F.P.?  </a:t>
            </a:r>
            <a:endParaRPr lang="en-US" sz="5400" b="1" spc="50" dirty="0">
              <a:ln w="11430"/>
              <a:solidFill>
                <a:srgbClr val="00FF00"/>
              </a:solidFill>
              <a:effectLst>
                <a:outerShdw blurRad="76200" dist="50800" dir="5400000" algn="tl" rotWithShape="0">
                  <a:srgbClr val="000000">
                    <a:alpha val="65000"/>
                  </a:srgbClr>
                </a:outerShdw>
              </a:effectLst>
              <a:latin typeface="Arial" pitchFamily="34" charset="0"/>
            </a:endParaRPr>
          </a:p>
        </p:txBody>
      </p:sp>
      <p:pic>
        <p:nvPicPr>
          <p:cNvPr id="5" name="Picture 4" descr="confused_ellen.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81200" y="3505200"/>
            <a:ext cx="4935614" cy="4572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pPr>
              <a:defRPr/>
            </a:pPr>
            <a:fld id="{C52C3324-EF36-44F6-B07A-7C0C2524627A}" type="slidenum">
              <a:rPr lang="en-US"/>
              <a:pPr>
                <a:defRPr/>
              </a:pPr>
              <a:t>120</a:t>
            </a:fld>
            <a:endParaRPr lang="en-US"/>
          </a:p>
        </p:txBody>
      </p:sp>
      <p:sp>
        <p:nvSpPr>
          <p:cNvPr id="10" name="Footer Placeholder 9"/>
          <p:cNvSpPr>
            <a:spLocks noGrp="1"/>
          </p:cNvSpPr>
          <p:nvPr>
            <p:ph type="ftr" sz="quarter" idx="11"/>
          </p:nvPr>
        </p:nvSpPr>
        <p:spPr>
          <a:xfrm>
            <a:off x="3200400" y="6649720"/>
            <a:ext cx="2895600" cy="518160"/>
          </a:xfrm>
        </p:spPr>
        <p:txBody>
          <a:bodyPr/>
          <a:lstStyle/>
          <a:p>
            <a:pPr>
              <a:defRPr/>
            </a:pPr>
            <a:r>
              <a:rPr lang="en-US" dirty="0"/>
              <a:t>www.barebonesbiz.com</a:t>
            </a:r>
          </a:p>
        </p:txBody>
      </p:sp>
      <p:grpSp>
        <p:nvGrpSpPr>
          <p:cNvPr id="2" name="Group 2"/>
          <p:cNvGrpSpPr>
            <a:grpSpLocks/>
          </p:cNvGrpSpPr>
          <p:nvPr/>
        </p:nvGrpSpPr>
        <p:grpSpPr bwMode="auto">
          <a:xfrm>
            <a:off x="1066800" y="2245361"/>
            <a:ext cx="6400800" cy="4038600"/>
            <a:chOff x="1676400" y="4382820"/>
            <a:chExt cx="5429250" cy="3039009"/>
          </a:xfrm>
        </p:grpSpPr>
        <p:pic>
          <p:nvPicPr>
            <p:cNvPr id="17414" name="Picture 9" descr="The Challenge Home Edition"/>
            <p:cNvPicPr>
              <a:picLocks noChangeAspect="1" noChangeArrowheads="1"/>
            </p:cNvPicPr>
            <p:nvPr/>
          </p:nvPicPr>
          <p:blipFill>
            <a:blip r:embed="rId3" cstate="print"/>
            <a:srcRect/>
            <a:stretch>
              <a:fillRect/>
            </a:stretch>
          </p:blipFill>
          <p:spPr bwMode="auto">
            <a:xfrm>
              <a:off x="1676400" y="4382820"/>
              <a:ext cx="3886200" cy="3039009"/>
            </a:xfrm>
            <a:prstGeom prst="rect">
              <a:avLst/>
            </a:prstGeom>
            <a:noFill/>
            <a:ln w="9525">
              <a:noFill/>
              <a:miter lim="800000"/>
              <a:headEnd/>
              <a:tailEnd/>
            </a:ln>
          </p:spPr>
        </p:pic>
        <p:pic>
          <p:nvPicPr>
            <p:cNvPr id="17415" name="Picture 11" descr="http://www.barebonesbiz.com/images/wbp_3d_Weekend21-258x300.png"/>
            <p:cNvPicPr>
              <a:picLocks noChangeAspect="1" noChangeArrowheads="1"/>
            </p:cNvPicPr>
            <p:nvPr/>
          </p:nvPicPr>
          <p:blipFill>
            <a:blip r:embed="rId4" cstate="print"/>
            <a:srcRect/>
            <a:stretch>
              <a:fillRect/>
            </a:stretch>
          </p:blipFill>
          <p:spPr bwMode="auto">
            <a:xfrm>
              <a:off x="4648200" y="4564328"/>
              <a:ext cx="2457450" cy="2857501"/>
            </a:xfrm>
            <a:prstGeom prst="rect">
              <a:avLst/>
            </a:prstGeom>
            <a:noFill/>
            <a:ln w="9525">
              <a:noFill/>
              <a:miter lim="800000"/>
              <a:headEnd/>
              <a:tailEnd/>
            </a:ln>
          </p:spPr>
        </p:pic>
      </p:grpSp>
      <p:sp>
        <p:nvSpPr>
          <p:cNvPr id="17413" name="Content Placeholder 1"/>
          <p:cNvSpPr>
            <a:spLocks noGrp="1"/>
          </p:cNvSpPr>
          <p:nvPr>
            <p:ph idx="1"/>
          </p:nvPr>
        </p:nvSpPr>
        <p:spPr>
          <a:xfrm>
            <a:off x="762000" y="863601"/>
            <a:ext cx="7924800" cy="762000"/>
          </a:xfrm>
          <a:noFill/>
        </p:spPr>
        <p:txBody>
          <a:bodyPr/>
          <a:lstStyle/>
          <a:p>
            <a:pPr marL="0" indent="0" algn="ctr">
              <a:buFont typeface="Arial" pitchFamily="34" charset="0"/>
              <a:buNone/>
            </a:pPr>
            <a:r>
              <a:rPr lang="en-US" sz="5400" b="1" dirty="0" smtClean="0">
                <a:hlinkClick r:id="rId5"/>
              </a:rPr>
              <a:t>www.ellenrohr.com/cole</a:t>
            </a:r>
            <a:endParaRPr lang="en-US" sz="5400" b="1" dirty="0" smtClean="0"/>
          </a:p>
          <a:p>
            <a:pPr marL="0" indent="0" algn="ctr">
              <a:buFont typeface="Arial" pitchFamily="34" charset="0"/>
              <a:buNone/>
            </a:pPr>
            <a:r>
              <a:rPr lang="en-US" sz="5400" b="1" dirty="0" smtClean="0"/>
              <a:t> </a:t>
            </a:r>
          </a:p>
        </p:txBody>
      </p:sp>
    </p:spTree>
  </p:cSld>
  <p:clrMapOvr>
    <a:masterClrMapping/>
  </p:clrMapOvr>
  <p:timing>
    <p:tnLst>
      <p:par>
        <p:cTn xmlns:p14="http://schemas.microsoft.com/office/powerpoint/2010/mai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smtClean="0"/>
              <a:t>www.appleseedbusiness.com                 www.barebonesbiz.com</a:t>
            </a:r>
            <a:endParaRPr lang="en-US"/>
          </a:p>
        </p:txBody>
      </p:sp>
      <p:sp>
        <p:nvSpPr>
          <p:cNvPr id="5" name="Slide Number Placeholder 4"/>
          <p:cNvSpPr>
            <a:spLocks noGrp="1"/>
          </p:cNvSpPr>
          <p:nvPr>
            <p:ph type="sldNum" sz="quarter" idx="12"/>
          </p:nvPr>
        </p:nvSpPr>
        <p:spPr/>
        <p:txBody>
          <a:bodyPr/>
          <a:lstStyle/>
          <a:p>
            <a:pPr>
              <a:defRPr/>
            </a:pPr>
            <a:fld id="{5815F212-B57F-4246-B5F2-8B03809CE0DD}" type="slidenum">
              <a:rPr lang="en-US" smtClean="0"/>
              <a:pPr>
                <a:defRPr/>
              </a:pPr>
              <a:t>121</a:t>
            </a:fld>
            <a:endParaRPr lang="en-US" dirty="0"/>
          </a:p>
        </p:txBody>
      </p:sp>
      <p:pic>
        <p:nvPicPr>
          <p:cNvPr id="6" name="Picture 5" descr="bbb_cover_front_wdtmg_110501.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14600" y="1828800"/>
            <a:ext cx="4031564" cy="5105400"/>
          </a:xfrm>
          <a:prstGeom prst="rect">
            <a:avLst/>
          </a:prstGeom>
        </p:spPr>
      </p:pic>
      <p:sp>
        <p:nvSpPr>
          <p:cNvPr id="7" name="Content Placeholder 1"/>
          <p:cNvSpPr>
            <a:spLocks noGrp="1"/>
          </p:cNvSpPr>
          <p:nvPr>
            <p:ph idx="1"/>
          </p:nvPr>
        </p:nvSpPr>
        <p:spPr>
          <a:xfrm>
            <a:off x="1143000" y="863601"/>
            <a:ext cx="6781800" cy="762000"/>
          </a:xfrm>
          <a:solidFill>
            <a:schemeClr val="tx2">
              <a:lumMod val="75000"/>
            </a:schemeClr>
          </a:solidFill>
        </p:spPr>
        <p:txBody>
          <a:bodyPr/>
          <a:lstStyle/>
          <a:p>
            <a:pPr marL="0" indent="0" algn="ctr">
              <a:buFont typeface="Arial" pitchFamily="34" charset="0"/>
              <a:buNone/>
            </a:pPr>
            <a:r>
              <a:rPr lang="en-US" b="1" dirty="0" smtClean="0">
                <a:hlinkClick r:id="rId3"/>
              </a:rPr>
              <a:t>www.ellenrohr.com/cole</a:t>
            </a:r>
            <a:endParaRPr lang="en-US" b="1" dirty="0" smtClean="0"/>
          </a:p>
          <a:p>
            <a:pPr marL="0" indent="0" algn="ctr">
              <a:buFont typeface="Arial" pitchFamily="34" charset="0"/>
              <a:buNone/>
            </a:pPr>
            <a:endParaRPr lang="en-US" b="1" dirty="0" smtClean="0"/>
          </a:p>
        </p:txBody>
      </p:sp>
    </p:spTree>
    <p:extLst>
      <p:ext uri="{BB962C8B-B14F-4D97-AF65-F5344CB8AC3E}">
        <p14:creationId xmlns:p14="http://schemas.microsoft.com/office/powerpoint/2010/main" val="3741587565"/>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p>
            <a:pPr>
              <a:defRPr/>
            </a:pPr>
            <a:fld id="{228BBF03-40FF-4020-AABD-6E7D4159FC40}" type="slidenum">
              <a:rPr lang="en-US"/>
              <a:pPr>
                <a:defRPr/>
              </a:pPr>
              <a:t>122</a:t>
            </a:fld>
            <a:endParaRPr lang="en-US"/>
          </a:p>
        </p:txBody>
      </p:sp>
      <p:sp>
        <p:nvSpPr>
          <p:cNvPr id="36867" name="WordArt 2"/>
          <p:cNvSpPr>
            <a:spLocks noChangeArrowheads="1" noChangeShapeType="1" noTextEdit="1"/>
          </p:cNvSpPr>
          <p:nvPr/>
        </p:nvSpPr>
        <p:spPr bwMode="auto">
          <a:xfrm>
            <a:off x="1905000" y="518160"/>
            <a:ext cx="5486400" cy="2677160"/>
          </a:xfrm>
          <a:prstGeom prst="rect">
            <a:avLst/>
          </a:prstGeom>
        </p:spPr>
        <p:txBody>
          <a:bodyPr wrap="none" fromWordArt="1">
            <a:prstTxWarp prst="textSlantUp">
              <a:avLst>
                <a:gd name="adj" fmla="val 32056"/>
              </a:avLst>
            </a:prstTxWarp>
          </a:bodyPr>
          <a:lstStyle/>
          <a:p>
            <a:pPr algn="ctr"/>
            <a:r>
              <a:rPr lang="en-US" sz="5400" kern="10">
                <a:ln w="9525">
                  <a:solidFill>
                    <a:srgbClr val="CC99FF"/>
                  </a:solidFill>
                  <a:round/>
                  <a:headEnd/>
                  <a:tailEnd/>
                </a:ln>
                <a:solidFill>
                  <a:srgbClr val="FFFF00"/>
                </a:solidFill>
                <a:effectLst>
                  <a:outerShdw dist="53882" dir="2700000" algn="ctr" rotWithShape="0">
                    <a:srgbClr val="9999FF">
                      <a:alpha val="79999"/>
                    </a:srgbClr>
                  </a:outerShdw>
                </a:effectLst>
                <a:latin typeface="Impact"/>
              </a:rPr>
              <a:t>Thank You!</a:t>
            </a:r>
          </a:p>
        </p:txBody>
      </p:sp>
      <p:grpSp>
        <p:nvGrpSpPr>
          <p:cNvPr id="2" name="Group 4"/>
          <p:cNvGrpSpPr>
            <a:grpSpLocks/>
          </p:cNvGrpSpPr>
          <p:nvPr/>
        </p:nvGrpSpPr>
        <p:grpSpPr bwMode="auto">
          <a:xfrm>
            <a:off x="1447801" y="3627120"/>
            <a:ext cx="6391275" cy="2362306"/>
            <a:chOff x="1344613" y="2487613"/>
            <a:chExt cx="6391275" cy="2084387"/>
          </a:xfrm>
        </p:grpSpPr>
        <p:pic>
          <p:nvPicPr>
            <p:cNvPr id="36869" name="Picture 4" descr="C:\Users\Ellen\AppData\Local\Microsoft\Windows\Temporary Internet Files\Content.IE5\9BLYEQT8\MCj04128000000[1].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44613" y="2487613"/>
              <a:ext cx="1951037" cy="2084387"/>
            </a:xfrm>
            <a:prstGeom prst="rect">
              <a:avLst/>
            </a:prstGeom>
            <a:noFill/>
            <a:ln w="9525">
              <a:noFill/>
              <a:miter lim="800000"/>
              <a:headEnd/>
              <a:tailEnd/>
            </a:ln>
          </p:spPr>
        </p:pic>
        <p:pic>
          <p:nvPicPr>
            <p:cNvPr id="36870" name="Picture 5" descr="C:\Users\Ellen\AppData\Local\Microsoft\Windows\Temporary Internet Files\Content.IE5\DAJLR6UF\MCj04325420000[1].png"/>
            <p:cNvPicPr>
              <a:picLocks noChangeAspect="1" noChangeArrowheads="1"/>
            </p:cNvPicPr>
            <p:nvPr/>
          </p:nvPicPr>
          <p:blipFill>
            <a:blip r:embed="rId4" cstate="print"/>
            <a:srcRect/>
            <a:stretch>
              <a:fillRect/>
            </a:stretch>
          </p:blipFill>
          <p:spPr bwMode="auto">
            <a:xfrm>
              <a:off x="3586163" y="2622550"/>
              <a:ext cx="1882775" cy="1873250"/>
            </a:xfrm>
            <a:prstGeom prst="rect">
              <a:avLst/>
            </a:prstGeom>
            <a:noFill/>
            <a:ln w="9525">
              <a:noFill/>
              <a:miter lim="800000"/>
              <a:headEnd/>
              <a:tailEnd/>
            </a:ln>
          </p:spPr>
        </p:pic>
        <p:pic>
          <p:nvPicPr>
            <p:cNvPr id="36871" name="Picture 7" descr="C:\Users\Ellen\AppData\Local\Microsoft\Windows\Temporary Internet Files\Content.IE5\DAJLR6UF\MCj04247840000[1].wmf"/>
            <p:cNvPicPr>
              <a:picLocks noChangeAspect="1" noChangeArrowheads="1"/>
            </p:cNvPicPr>
            <p:nvPr/>
          </p:nvPicPr>
          <p:blipFill>
            <a:blip r:embed="rId5" cstate="print"/>
            <a:srcRect/>
            <a:stretch>
              <a:fillRect/>
            </a:stretch>
          </p:blipFill>
          <p:spPr bwMode="auto">
            <a:xfrm>
              <a:off x="5648325" y="2554288"/>
              <a:ext cx="2087563" cy="2017712"/>
            </a:xfrm>
            <a:prstGeom prst="rect">
              <a:avLst/>
            </a:prstGeom>
            <a:noFill/>
            <a:ln w="9525">
              <a:noFill/>
              <a:miter lim="800000"/>
              <a:headEnd/>
              <a:tailEnd/>
            </a:ln>
          </p:spPr>
        </p:pic>
      </p:grpSp>
    </p:spTree>
  </p:cSld>
  <p:clrMapOvr>
    <a:masterClrMapping/>
  </p:clrMapOvr>
  <p:timing>
    <p:tnLst>
      <p:par>
        <p:cTn xmlns:p14="http://schemas.microsoft.com/office/powerpoint/2010/mai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Footer Placeholder 3"/>
          <p:cNvSpPr>
            <a:spLocks noGrp="1"/>
          </p:cNvSpPr>
          <p:nvPr>
            <p:ph type="ftr" sz="quarter" idx="10"/>
          </p:nvPr>
        </p:nvSpPr>
        <p:spPr>
          <a:noFill/>
        </p:spPr>
        <p:txBody>
          <a:bodyPr/>
          <a:lstStyle/>
          <a:p>
            <a:pPr defTabSz="1611313"/>
            <a:r>
              <a:rPr lang="en-US" smtClean="0">
                <a:latin typeface="Arial" pitchFamily="34" charset="0"/>
              </a:rPr>
              <a:t>www.barebonesbiz.com</a:t>
            </a:r>
          </a:p>
        </p:txBody>
      </p:sp>
      <p:sp>
        <p:nvSpPr>
          <p:cNvPr id="3075" name="Slide Number Placeholder 4"/>
          <p:cNvSpPr>
            <a:spLocks noGrp="1"/>
          </p:cNvSpPr>
          <p:nvPr>
            <p:ph type="sldNum" sz="quarter" idx="11"/>
          </p:nvPr>
        </p:nvSpPr>
        <p:spPr>
          <a:noFill/>
        </p:spPr>
        <p:txBody>
          <a:bodyPr/>
          <a:lstStyle/>
          <a:p>
            <a:pPr defTabSz="1500188"/>
            <a:fld id="{33C4D361-EDDD-4523-830D-E07FC161FD7A}" type="slidenum">
              <a:rPr lang="en-US" smtClean="0">
                <a:latin typeface="Arial" pitchFamily="34" charset="0"/>
              </a:rPr>
              <a:pPr defTabSz="1500188"/>
              <a:t>123</a:t>
            </a:fld>
            <a:endParaRPr lang="en-US" smtClean="0">
              <a:latin typeface="Arial" pitchFamily="34" charset="0"/>
            </a:endParaRPr>
          </a:p>
        </p:txBody>
      </p:sp>
      <p:sp>
        <p:nvSpPr>
          <p:cNvPr id="807938" name="Rectangle 2"/>
          <p:cNvSpPr>
            <a:spLocks noGrp="1" noChangeArrowheads="1"/>
          </p:cNvSpPr>
          <p:nvPr>
            <p:ph type="ctrTitle"/>
          </p:nvPr>
        </p:nvSpPr>
        <p:spPr>
          <a:xfrm>
            <a:off x="381000" y="1143000"/>
            <a:ext cx="8763000" cy="1814513"/>
          </a:xfrm>
        </p:spPr>
        <p:txBody>
          <a:bodyPr/>
          <a:lstStyle/>
          <a:p>
            <a:pPr eaLnBrk="1" hangingPunct="1">
              <a:defRPr/>
            </a:pPr>
            <a:r>
              <a:rPr lang="en-US" sz="6000" b="1" dirty="0" smtClean="0">
                <a:solidFill>
                  <a:srgbClr val="FFFF66"/>
                </a:solidFill>
              </a:rPr>
              <a:t>Buying, Selling and </a:t>
            </a:r>
            <a:br>
              <a:rPr lang="en-US" sz="6000" b="1" dirty="0" smtClean="0">
                <a:solidFill>
                  <a:srgbClr val="FFFF66"/>
                </a:solidFill>
              </a:rPr>
            </a:br>
            <a:r>
              <a:rPr lang="en-US" sz="6000" b="1" dirty="0" smtClean="0">
                <a:solidFill>
                  <a:srgbClr val="FFFF66"/>
                </a:solidFill>
              </a:rPr>
              <a:t>Getting OUT</a:t>
            </a:r>
            <a:r>
              <a:rPr lang="en-US" sz="5400" dirty="0" smtClean="0">
                <a:effectLst>
                  <a:outerShdw blurRad="38100" dist="38100" dir="2700000" algn="tl">
                    <a:srgbClr val="B2B2B2"/>
                  </a:outerShdw>
                </a:effectLst>
              </a:rPr>
              <a:t/>
            </a:r>
            <a:br>
              <a:rPr lang="en-US" sz="5400" dirty="0" smtClean="0">
                <a:effectLst>
                  <a:outerShdw blurRad="38100" dist="38100" dir="2700000" algn="tl">
                    <a:srgbClr val="B2B2B2"/>
                  </a:outerShdw>
                </a:effectLst>
              </a:rPr>
            </a:br>
            <a:r>
              <a:rPr lang="en-US" sz="4000" dirty="0" smtClean="0">
                <a:solidFill>
                  <a:srgbClr val="00FF00"/>
                </a:solidFill>
                <a:effectLst>
                  <a:outerShdw blurRad="38100" dist="38100" dir="2700000" algn="tl">
                    <a:srgbClr val="B2B2B2"/>
                  </a:outerShdw>
                </a:effectLst>
              </a:rPr>
              <a:t>Acquisition and Consolidation Strategies</a:t>
            </a:r>
          </a:p>
        </p:txBody>
      </p:sp>
      <p:sp>
        <p:nvSpPr>
          <p:cNvPr id="807939" name="Rectangle 3"/>
          <p:cNvSpPr>
            <a:spLocks noGrp="1" noChangeArrowheads="1"/>
          </p:cNvSpPr>
          <p:nvPr>
            <p:ph type="subTitle" idx="1"/>
          </p:nvPr>
        </p:nvSpPr>
        <p:spPr>
          <a:xfrm>
            <a:off x="-228600" y="3810000"/>
            <a:ext cx="6400800" cy="1985963"/>
          </a:xfrm>
        </p:spPr>
        <p:txBody>
          <a:bodyPr/>
          <a:lstStyle/>
          <a:p>
            <a:pPr eaLnBrk="1" hangingPunct="1">
              <a:defRPr/>
            </a:pPr>
            <a:r>
              <a:rPr lang="en-US" sz="7200" dirty="0" smtClean="0">
                <a:solidFill>
                  <a:srgbClr val="66FFFF"/>
                </a:solidFill>
              </a:rPr>
              <a:t>Welcome!  </a:t>
            </a:r>
          </a:p>
        </p:txBody>
      </p:sp>
      <p:pic>
        <p:nvPicPr>
          <p:cNvPr id="7" name="Picture 6" descr="Ellen_Wonderwoman.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81600" y="3810000"/>
            <a:ext cx="3086100" cy="41148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295400"/>
          </a:xfrm>
        </p:spPr>
        <p:txBody>
          <a:bodyPr/>
          <a:lstStyle/>
          <a:p>
            <a:r>
              <a:rPr lang="en-US" b="1" dirty="0" smtClean="0">
                <a:solidFill>
                  <a:srgbClr val="FFFF00"/>
                </a:solidFill>
              </a:rPr>
              <a:t>What’s Your Number?  </a:t>
            </a:r>
            <a:endParaRPr lang="en-US" b="1" dirty="0">
              <a:solidFill>
                <a:srgbClr val="FFFF00"/>
              </a:solidFill>
            </a:endParaRPr>
          </a:p>
        </p:txBody>
      </p:sp>
      <p:sp>
        <p:nvSpPr>
          <p:cNvPr id="4" name="Footer Placeholder 3"/>
          <p:cNvSpPr>
            <a:spLocks noGrp="1"/>
          </p:cNvSpPr>
          <p:nvPr>
            <p:ph type="ftr" sz="quarter" idx="11"/>
          </p:nvPr>
        </p:nvSpPr>
        <p:spPr/>
        <p:txBody>
          <a:bodyPr/>
          <a:lstStyle/>
          <a:p>
            <a:pPr>
              <a:defRPr/>
            </a:pPr>
            <a:r>
              <a:rPr lang="en-US" dirty="0" smtClean="0"/>
              <a:t>www.barebonesbiz.com</a:t>
            </a:r>
            <a:endParaRPr lang="en-US" dirty="0"/>
          </a:p>
        </p:txBody>
      </p:sp>
      <p:sp>
        <p:nvSpPr>
          <p:cNvPr id="5" name="Slide Number Placeholder 4"/>
          <p:cNvSpPr>
            <a:spLocks noGrp="1"/>
          </p:cNvSpPr>
          <p:nvPr>
            <p:ph type="sldNum" sz="quarter" idx="12"/>
          </p:nvPr>
        </p:nvSpPr>
        <p:spPr/>
        <p:txBody>
          <a:bodyPr/>
          <a:lstStyle/>
          <a:p>
            <a:pPr>
              <a:defRPr/>
            </a:pPr>
            <a:fld id="{5815F212-B57F-4246-B5F2-8B03809CE0DD}" type="slidenum">
              <a:rPr lang="en-US" smtClean="0"/>
              <a:pPr>
                <a:defRPr/>
              </a:pPr>
              <a:t>124</a:t>
            </a:fld>
            <a:endParaRPr lang="en-US" dirty="0"/>
          </a:p>
        </p:txBody>
      </p:sp>
      <p:pic>
        <p:nvPicPr>
          <p:cNvPr id="563202" name="Picture 2" descr="https://encrypted-tbn1.gstatic.com/images?q=tbn:ANd9GcShTWkGAx9V1VtX8SaFpeWiIoX19saome-zj2acuNAdV304pmJaPw"/>
          <p:cNvPicPr>
            <a:picLocks noChangeAspect="1" noChangeArrowheads="1"/>
          </p:cNvPicPr>
          <p:nvPr/>
        </p:nvPicPr>
        <p:blipFill>
          <a:blip r:embed="rId2" cstate="print"/>
          <a:srcRect/>
          <a:stretch>
            <a:fillRect/>
          </a:stretch>
        </p:blipFill>
        <p:spPr bwMode="auto">
          <a:xfrm>
            <a:off x="2286000" y="2133600"/>
            <a:ext cx="4393349" cy="3810000"/>
          </a:xfrm>
          <a:prstGeom prst="rect">
            <a:avLst/>
          </a:prstGeom>
          <a:noFill/>
        </p:spPr>
      </p:pic>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0" y="381000"/>
            <a:ext cx="9144000" cy="1066800"/>
          </a:xfrm>
        </p:spPr>
        <p:txBody>
          <a:bodyPr>
            <a:noAutofit/>
          </a:bodyPr>
          <a:lstStyle/>
          <a:p>
            <a:pPr>
              <a:defRPr/>
            </a:pPr>
            <a:r>
              <a:rPr lang="en-US" sz="5400" b="1" dirty="0">
                <a:solidFill>
                  <a:srgbClr val="FFFF00"/>
                </a:solidFill>
                <a:effectLst>
                  <a:outerShdw blurRad="38100" dist="38100" dir="2700000" algn="tl">
                    <a:srgbClr val="000000">
                      <a:alpha val="43137"/>
                    </a:srgbClr>
                  </a:outerShdw>
                </a:effectLst>
              </a:rPr>
              <a:t>Here’s the </a:t>
            </a:r>
            <a:r>
              <a:rPr lang="en-US" sz="5400" b="1" dirty="0" smtClean="0">
                <a:solidFill>
                  <a:srgbClr val="FFFF00"/>
                </a:solidFill>
                <a:effectLst>
                  <a:outerShdw blurRad="38100" dist="38100" dir="2700000" algn="tl">
                    <a:srgbClr val="000000">
                      <a:alpha val="43137"/>
                    </a:srgbClr>
                  </a:outerShdw>
                </a:effectLst>
              </a:rPr>
              <a:t>plan</a:t>
            </a:r>
            <a:endParaRPr lang="en-US" sz="5400" b="1" dirty="0">
              <a:solidFill>
                <a:srgbClr val="FFFF00"/>
              </a:solidFill>
              <a:effectLst>
                <a:outerShdw blurRad="38100" dist="38100" dir="2700000" algn="tl">
                  <a:srgbClr val="000000">
                    <a:alpha val="43137"/>
                  </a:srgbClr>
                </a:outerShdw>
              </a:effectLst>
            </a:endParaRPr>
          </a:p>
        </p:txBody>
      </p:sp>
      <p:sp>
        <p:nvSpPr>
          <p:cNvPr id="38915" name="Rectangle 3"/>
          <p:cNvSpPr>
            <a:spLocks noGrp="1" noChangeArrowheads="1"/>
          </p:cNvSpPr>
          <p:nvPr>
            <p:ph idx="1"/>
          </p:nvPr>
        </p:nvSpPr>
        <p:spPr>
          <a:xfrm>
            <a:off x="896471" y="1524000"/>
            <a:ext cx="8247529" cy="2819399"/>
          </a:xfrm>
          <a:noFill/>
          <a:ln>
            <a:noFill/>
          </a:ln>
        </p:spPr>
        <p:style>
          <a:lnRef idx="2">
            <a:schemeClr val="dk1"/>
          </a:lnRef>
          <a:fillRef idx="1">
            <a:schemeClr val="lt1"/>
          </a:fillRef>
          <a:effectRef idx="0">
            <a:schemeClr val="dk1"/>
          </a:effectRef>
          <a:fontRef idx="minor">
            <a:schemeClr val="dk1"/>
          </a:fontRef>
        </p:style>
        <p:txBody>
          <a:bodyPr/>
          <a:lstStyle/>
          <a:p>
            <a:pPr>
              <a:lnSpc>
                <a:spcPct val="90000"/>
              </a:lnSpc>
              <a:defRPr/>
            </a:pPr>
            <a:endPar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nSpc>
                <a:spcPct val="90000"/>
              </a:lnSpc>
              <a:defRPr/>
            </a:pP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Parlay your financial savvy into wealth</a:t>
            </a:r>
          </a:p>
          <a:p>
            <a:pPr>
              <a:lnSpc>
                <a:spcPct val="90000"/>
              </a:lnSpc>
              <a:defRPr/>
            </a:pP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Easier-than-you-may-think basics for busying and selling companies</a:t>
            </a:r>
          </a:p>
          <a:p>
            <a:pPr>
              <a:lnSpc>
                <a:spcPct val="90000"/>
              </a:lnSpc>
              <a:defRPr/>
            </a:pP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How to find, approach, present and CLOSE deals</a:t>
            </a:r>
          </a:p>
          <a:p>
            <a:pPr>
              <a:lnSpc>
                <a:spcPct val="90000"/>
              </a:lnSpc>
              <a:defRPr/>
            </a:pP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What about employees?  </a:t>
            </a:r>
          </a:p>
          <a:p>
            <a:pPr>
              <a:lnSpc>
                <a:spcPct val="90000"/>
              </a:lnSpc>
              <a:defRPr/>
            </a:pP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When, why and how much to get OUT</a:t>
            </a:r>
          </a:p>
          <a:p>
            <a:pPr>
              <a:lnSpc>
                <a:spcPct val="90000"/>
              </a:lnSpc>
              <a:defRPr/>
            </a:pP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What’s in store for the industry?  </a:t>
            </a:r>
          </a:p>
          <a:p>
            <a:pPr>
              <a:lnSpc>
                <a:spcPct val="90000"/>
              </a:lnSpc>
              <a:defRPr/>
            </a:pP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What do you really, really, really want?  And how to get it!  </a:t>
            </a: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4338" name="Slide Number Placeholder 5"/>
          <p:cNvSpPr>
            <a:spLocks noGrp="1"/>
          </p:cNvSpPr>
          <p:nvPr>
            <p:ph type="sldNum" sz="quarter" idx="12"/>
          </p:nvPr>
        </p:nvSpPr>
        <p:spPr>
          <a:xfrm>
            <a:off x="6781427" y="7167563"/>
            <a:ext cx="1905000" cy="519112"/>
          </a:xfrm>
          <a:noFill/>
        </p:spPr>
        <p:txBody>
          <a:bodyPr/>
          <a:lstStyle/>
          <a:p>
            <a:fld id="{D066CFB9-CF6C-409D-8517-BFB05A54AEBD}" type="slidenum">
              <a:rPr lang="en-US" smtClean="0"/>
              <a:pPr/>
              <a:t>125</a:t>
            </a:fld>
            <a:endParaRPr lang="en-US" smtClean="0"/>
          </a:p>
        </p:txBody>
      </p:sp>
    </p:spTree>
  </p:cSld>
  <p:clrMapOvr>
    <a:masterClrMapping/>
  </p:clrMapOvr>
  <p:timing>
    <p:tnLst>
      <p:par>
        <p:cTn xmlns:p14="http://schemas.microsoft.com/office/powerpoint/2010/mai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2"/>
          </p:nvPr>
        </p:nvSpPr>
        <p:spPr/>
        <p:txBody>
          <a:bodyPr/>
          <a:lstStyle/>
          <a:p>
            <a:pPr>
              <a:defRPr/>
            </a:pPr>
            <a:fld id="{8CD43206-7784-4B35-AAC9-F7B865C32533}" type="slidenum">
              <a:rPr lang="en-US"/>
              <a:pPr>
                <a:defRPr/>
              </a:pPr>
              <a:t>126</a:t>
            </a:fld>
            <a:endParaRPr lang="en-US"/>
          </a:p>
        </p:txBody>
      </p:sp>
      <p:sp>
        <p:nvSpPr>
          <p:cNvPr id="19459" name="Rectangle 2"/>
          <p:cNvSpPr>
            <a:spLocks noGrp="1" noChangeArrowheads="1"/>
          </p:cNvSpPr>
          <p:nvPr>
            <p:ph type="title"/>
          </p:nvPr>
        </p:nvSpPr>
        <p:spPr>
          <a:xfrm>
            <a:off x="1295401" y="431800"/>
            <a:ext cx="6499225" cy="1038120"/>
          </a:xfrm>
          <a:solidFill>
            <a:srgbClr val="FFFF99"/>
          </a:solidFill>
          <a:ln w="28575">
            <a:solidFill>
              <a:srgbClr val="008000"/>
            </a:solidFill>
          </a:ln>
        </p:spPr>
        <p:txBody>
          <a:bodyPr anchor="ctr"/>
          <a:lstStyle/>
          <a:p>
            <a:pPr algn="ctr" eaLnBrk="1" hangingPunct="1"/>
            <a:r>
              <a:rPr lang="en-US" b="1" smtClean="0">
                <a:solidFill>
                  <a:srgbClr val="990099"/>
                </a:solidFill>
              </a:rPr>
              <a:t>Webinar/Seminar Land</a:t>
            </a:r>
          </a:p>
        </p:txBody>
      </p:sp>
      <p:pic>
        <p:nvPicPr>
          <p:cNvPr id="19460" name="Picture 2" descr="https://encrypted-tbn2.gstatic.com/images?q=tbn:ANd9GcTXZYnvbywWr7LD0yPcbbkcvnr5mutQdp7kimtCBd7aJIX-fAAviA"/>
          <p:cNvPicPr>
            <a:picLocks noChangeAspect="1" noChangeArrowheads="1"/>
          </p:cNvPicPr>
          <p:nvPr/>
        </p:nvPicPr>
        <p:blipFill>
          <a:blip r:embed="rId3" cstate="print"/>
          <a:srcRect/>
          <a:stretch>
            <a:fillRect/>
          </a:stretch>
        </p:blipFill>
        <p:spPr bwMode="auto">
          <a:xfrm>
            <a:off x="1828801" y="2677160"/>
            <a:ext cx="2466975" cy="2094230"/>
          </a:xfrm>
          <a:prstGeom prst="rect">
            <a:avLst/>
          </a:prstGeom>
          <a:noFill/>
          <a:ln w="9525">
            <a:noFill/>
            <a:miter lim="800000"/>
            <a:headEnd/>
            <a:tailEnd/>
          </a:ln>
        </p:spPr>
      </p:pic>
      <p:pic>
        <p:nvPicPr>
          <p:cNvPr id="19461" name="Picture 4" descr="Webinar : Education Concept  Workshop Roadsign on Blue Background  Stock Photo"/>
          <p:cNvPicPr>
            <a:picLocks noChangeAspect="1" noChangeArrowheads="1"/>
          </p:cNvPicPr>
          <p:nvPr/>
        </p:nvPicPr>
        <p:blipFill>
          <a:blip r:embed="rId4" cstate="print"/>
          <a:srcRect/>
          <a:stretch>
            <a:fillRect/>
          </a:stretch>
        </p:blipFill>
        <p:spPr bwMode="auto">
          <a:xfrm>
            <a:off x="4572000" y="1640841"/>
            <a:ext cx="1600200" cy="1370965"/>
          </a:xfrm>
          <a:prstGeom prst="rect">
            <a:avLst/>
          </a:prstGeom>
          <a:noFill/>
          <a:ln w="9525">
            <a:noFill/>
            <a:miter lim="800000"/>
            <a:headEnd/>
            <a:tailEnd/>
          </a:ln>
        </p:spPr>
      </p:pic>
      <p:pic>
        <p:nvPicPr>
          <p:cNvPr id="19462" name="Picture 6" descr="Webinar : Education concept  pixelated words E-learning on digital background, 3d render"/>
          <p:cNvPicPr>
            <a:picLocks noChangeAspect="1" noChangeArrowheads="1"/>
          </p:cNvPicPr>
          <p:nvPr/>
        </p:nvPicPr>
        <p:blipFill>
          <a:blip r:embed="rId5" cstate="print"/>
          <a:srcRect/>
          <a:stretch>
            <a:fillRect/>
          </a:stretch>
        </p:blipFill>
        <p:spPr bwMode="auto">
          <a:xfrm>
            <a:off x="457200" y="4145280"/>
            <a:ext cx="1930400" cy="1640840"/>
          </a:xfrm>
          <a:prstGeom prst="rect">
            <a:avLst/>
          </a:prstGeom>
          <a:noFill/>
          <a:ln w="9525">
            <a:noFill/>
            <a:miter lim="800000"/>
            <a:headEnd/>
            <a:tailEnd/>
          </a:ln>
        </p:spPr>
      </p:pic>
      <p:pic>
        <p:nvPicPr>
          <p:cNvPr id="19463" name="Picture 8" descr="Webinar : Education concept  circuit board with word Computer Learning, 3d render Stock Photo"/>
          <p:cNvPicPr>
            <a:picLocks noChangeAspect="1" noChangeArrowheads="1"/>
          </p:cNvPicPr>
          <p:nvPr/>
        </p:nvPicPr>
        <p:blipFill>
          <a:blip r:embed="rId6" cstate="print"/>
          <a:srcRect/>
          <a:stretch>
            <a:fillRect/>
          </a:stretch>
        </p:blipFill>
        <p:spPr bwMode="auto">
          <a:xfrm>
            <a:off x="5181600" y="2936240"/>
            <a:ext cx="1600200" cy="1360170"/>
          </a:xfrm>
          <a:prstGeom prst="rect">
            <a:avLst/>
          </a:prstGeom>
          <a:noFill/>
          <a:ln w="9525">
            <a:noFill/>
            <a:miter lim="800000"/>
            <a:headEnd/>
            <a:tailEnd/>
          </a:ln>
        </p:spPr>
      </p:pic>
      <p:pic>
        <p:nvPicPr>
          <p:cNvPr id="19464" name="Picture 12" descr="Webinar : Hand holding smartphone with word personal skills on display. Generic mobile smart phone in hand on dark blue background."/>
          <p:cNvPicPr>
            <a:picLocks noChangeAspect="1" noChangeArrowheads="1"/>
          </p:cNvPicPr>
          <p:nvPr/>
        </p:nvPicPr>
        <p:blipFill>
          <a:blip r:embed="rId7" cstate="print"/>
          <a:srcRect/>
          <a:stretch>
            <a:fillRect/>
          </a:stretch>
        </p:blipFill>
        <p:spPr bwMode="auto">
          <a:xfrm>
            <a:off x="6553200" y="2159000"/>
            <a:ext cx="1600200" cy="1813560"/>
          </a:xfrm>
          <a:prstGeom prst="rect">
            <a:avLst/>
          </a:prstGeom>
          <a:noFill/>
          <a:ln w="9525">
            <a:noFill/>
            <a:miter lim="800000"/>
            <a:headEnd/>
            <a:tailEnd/>
          </a:ln>
        </p:spPr>
      </p:pic>
      <p:pic>
        <p:nvPicPr>
          <p:cNvPr id="19465" name="Picture 14" descr="https://encrypted-tbn2.gstatic.com/images?q=tbn:ANd9GcSVY_x-2VYmA5bIvwYiDRITXr0xUfylTO-7K-YHwyVaLVXKQeIX"/>
          <p:cNvPicPr>
            <a:picLocks noChangeAspect="1" noChangeArrowheads="1"/>
          </p:cNvPicPr>
          <p:nvPr/>
        </p:nvPicPr>
        <p:blipFill>
          <a:blip r:embed="rId8" cstate="print"/>
          <a:srcRect/>
          <a:stretch>
            <a:fillRect/>
          </a:stretch>
        </p:blipFill>
        <p:spPr bwMode="auto">
          <a:xfrm>
            <a:off x="6096001" y="3886201"/>
            <a:ext cx="1800225" cy="2882265"/>
          </a:xfrm>
          <a:prstGeom prst="rect">
            <a:avLst/>
          </a:prstGeom>
          <a:noFill/>
          <a:ln w="9525">
            <a:noFill/>
            <a:miter lim="800000"/>
            <a:headEnd/>
            <a:tailEnd/>
          </a:ln>
        </p:spPr>
      </p:pic>
      <p:pic>
        <p:nvPicPr>
          <p:cNvPr id="19466" name="Picture 16" descr="https://encrypted-tbn1.gstatic.com/images?q=tbn:ANd9GcR-9OZme0Hm8TeavcAUZDb1RkcRN9bPF80ElvQIf7lUlwrXvEb4"/>
          <p:cNvPicPr>
            <a:picLocks noChangeAspect="1" noChangeArrowheads="1"/>
          </p:cNvPicPr>
          <p:nvPr/>
        </p:nvPicPr>
        <p:blipFill>
          <a:blip r:embed="rId9" cstate="print"/>
          <a:srcRect/>
          <a:stretch>
            <a:fillRect/>
          </a:stretch>
        </p:blipFill>
        <p:spPr bwMode="auto">
          <a:xfrm>
            <a:off x="2743201" y="5440681"/>
            <a:ext cx="2619375" cy="1975485"/>
          </a:xfrm>
          <a:prstGeom prst="rect">
            <a:avLst/>
          </a:prstGeom>
          <a:noFill/>
          <a:ln w="9525">
            <a:noFill/>
            <a:miter lim="800000"/>
            <a:headEnd/>
            <a:tailEnd/>
          </a:ln>
        </p:spPr>
      </p:pic>
      <p:pic>
        <p:nvPicPr>
          <p:cNvPr id="19467" name="Picture 10" descr="Webinar : words webinar on digital screen, information technology concept Stock Photo"/>
          <p:cNvPicPr>
            <a:picLocks noChangeAspect="1" noChangeArrowheads="1"/>
          </p:cNvPicPr>
          <p:nvPr/>
        </p:nvPicPr>
        <p:blipFill>
          <a:blip r:embed="rId10" cstate="print"/>
          <a:srcRect/>
          <a:stretch>
            <a:fillRect/>
          </a:stretch>
        </p:blipFill>
        <p:spPr bwMode="auto">
          <a:xfrm>
            <a:off x="3810000" y="3627120"/>
            <a:ext cx="1905000" cy="21590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1447801" y="1640841"/>
            <a:ext cx="6519863" cy="976948"/>
          </a:xfrm>
          <a:solidFill>
            <a:srgbClr val="FFFF99"/>
          </a:solidFill>
          <a:ln w="12700">
            <a:solidFill>
              <a:srgbClr val="990099"/>
            </a:solidFill>
          </a:ln>
        </p:spPr>
        <p:txBody>
          <a:bodyPr anchor="ctr"/>
          <a:lstStyle/>
          <a:p>
            <a:pPr algn="ctr"/>
            <a:r>
              <a:rPr lang="en-US" b="1" smtClean="0"/>
              <a:t>The Power of Intention</a:t>
            </a:r>
          </a:p>
        </p:txBody>
      </p:sp>
      <p:sp>
        <p:nvSpPr>
          <p:cNvPr id="5" name="Slide Number Placeholder 4"/>
          <p:cNvSpPr>
            <a:spLocks noGrp="1"/>
          </p:cNvSpPr>
          <p:nvPr>
            <p:ph type="sldNum" sz="quarter" idx="12"/>
          </p:nvPr>
        </p:nvSpPr>
        <p:spPr/>
        <p:txBody>
          <a:bodyPr/>
          <a:lstStyle/>
          <a:p>
            <a:pPr>
              <a:defRPr/>
            </a:pPr>
            <a:fld id="{465BF51D-246C-4E35-90D0-25AC08858F68}" type="slidenum">
              <a:rPr lang="en-US" smtClean="0"/>
              <a:pPr>
                <a:defRPr/>
              </a:pPr>
              <a:t>127</a:t>
            </a:fld>
            <a:endParaRPr lang="en-US"/>
          </a:p>
        </p:txBody>
      </p:sp>
      <p:pic>
        <p:nvPicPr>
          <p:cNvPr id="20484" name="Picture 4" descr="http://www.clockworkfranchise.com/banner/pg16.jpg"/>
          <p:cNvPicPr>
            <a:picLocks noChangeAspect="1" noChangeArrowheads="1"/>
          </p:cNvPicPr>
          <p:nvPr/>
        </p:nvPicPr>
        <p:blipFill>
          <a:blip r:embed="rId3" cstate="print"/>
          <a:srcRect/>
          <a:stretch>
            <a:fillRect/>
          </a:stretch>
        </p:blipFill>
        <p:spPr bwMode="auto">
          <a:xfrm>
            <a:off x="1447800" y="3108960"/>
            <a:ext cx="6505575" cy="243967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5CD51E2A-B714-48B2-A86C-223894102B9C}" type="slidenum">
              <a:rPr lang="en-US"/>
              <a:pPr>
                <a:defRPr/>
              </a:pPr>
              <a:t>128</a:t>
            </a:fld>
            <a:endParaRPr lang="en-US"/>
          </a:p>
        </p:txBody>
      </p:sp>
      <p:sp>
        <p:nvSpPr>
          <p:cNvPr id="21507" name="Rectangle 2"/>
          <p:cNvSpPr>
            <a:spLocks noGrp="1" noChangeArrowheads="1"/>
          </p:cNvSpPr>
          <p:nvPr>
            <p:ph type="title"/>
          </p:nvPr>
        </p:nvSpPr>
        <p:spPr>
          <a:xfrm>
            <a:off x="914400" y="863601"/>
            <a:ext cx="7634288" cy="939165"/>
          </a:xfrm>
          <a:solidFill>
            <a:srgbClr val="66FF66"/>
          </a:solidFill>
          <a:ln w="28575">
            <a:solidFill>
              <a:srgbClr val="C00000"/>
            </a:solidFill>
          </a:ln>
        </p:spPr>
        <p:txBody>
          <a:bodyPr/>
          <a:lstStyle/>
          <a:p>
            <a:pPr algn="ctr" eaLnBrk="1" hangingPunct="1"/>
            <a:r>
              <a:rPr lang="en-US" b="1" smtClean="0">
                <a:solidFill>
                  <a:srgbClr val="990099"/>
                </a:solidFill>
              </a:rPr>
              <a:t>The Bare Bones Biz Plan</a:t>
            </a:r>
          </a:p>
        </p:txBody>
      </p:sp>
      <p:pic>
        <p:nvPicPr>
          <p:cNvPr id="21509" name="Picture 4" descr="bbb_binder_upgrade_041220"/>
          <p:cNvPicPr>
            <a:picLocks noChangeAspect="1" noChangeArrowheads="1"/>
          </p:cNvPicPr>
          <p:nvPr/>
        </p:nvPicPr>
        <p:blipFill>
          <a:blip r:embed="rId3" cstate="email">
            <a:lum bright="20000" contrast="20000"/>
            <a:extLst>
              <a:ext uri="{28A0092B-C50C-407E-A947-70E740481C1C}">
                <a14:useLocalDpi xmlns:a14="http://schemas.microsoft.com/office/drawing/2010/main"/>
              </a:ext>
            </a:extLst>
          </a:blip>
          <a:srcRect/>
          <a:stretch>
            <a:fillRect/>
          </a:stretch>
        </p:blipFill>
        <p:spPr bwMode="auto">
          <a:xfrm>
            <a:off x="3962401" y="4922520"/>
            <a:ext cx="2868613" cy="2245360"/>
          </a:xfrm>
          <a:prstGeom prst="rect">
            <a:avLst/>
          </a:prstGeom>
          <a:noFill/>
          <a:ln w="9525">
            <a:noFill/>
            <a:miter lim="800000"/>
            <a:headEnd/>
            <a:tailEnd/>
          </a:ln>
        </p:spPr>
      </p:pic>
      <p:pic>
        <p:nvPicPr>
          <p:cNvPr id="21510" name="Picture 7" descr="photo (50).JPG"/>
          <p:cNvPicPr>
            <a:picLocks noChangeAspect="1"/>
          </p:cNvPicPr>
          <p:nvPr/>
        </p:nvPicPr>
        <p:blipFill>
          <a:blip r:embed="rId4" cstate="print"/>
          <a:srcRect/>
          <a:stretch>
            <a:fillRect/>
          </a:stretch>
        </p:blipFill>
        <p:spPr bwMode="auto">
          <a:xfrm>
            <a:off x="2133600" y="2302933"/>
            <a:ext cx="2171700" cy="3281680"/>
          </a:xfrm>
          <a:prstGeom prst="rect">
            <a:avLst/>
          </a:prstGeom>
          <a:noFill/>
          <a:ln w="9525">
            <a:noFill/>
            <a:miter lim="800000"/>
            <a:headEnd/>
            <a:tailEnd/>
          </a:ln>
        </p:spPr>
      </p:pic>
      <p:pic>
        <p:nvPicPr>
          <p:cNvPr id="21511" name="Picture 8" descr="bbb_cover_front_bbbp_110501.jp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4572001" y="2072640"/>
            <a:ext cx="2047875" cy="293624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ooter Placeholder 3"/>
          <p:cNvSpPr>
            <a:spLocks noGrp="1"/>
          </p:cNvSpPr>
          <p:nvPr>
            <p:ph type="ftr" sz="quarter" idx="10"/>
          </p:nvPr>
        </p:nvSpPr>
        <p:spPr>
          <a:noFill/>
        </p:spPr>
        <p:txBody>
          <a:bodyPr/>
          <a:lstStyle/>
          <a:p>
            <a:pPr defTabSz="1611313"/>
            <a:r>
              <a:rPr lang="en-US" smtClean="0">
                <a:latin typeface="Arial" pitchFamily="34" charset="0"/>
              </a:rPr>
              <a:t>www.barebonesbiz.com</a:t>
            </a:r>
          </a:p>
        </p:txBody>
      </p:sp>
      <p:sp>
        <p:nvSpPr>
          <p:cNvPr id="27651" name="Slide Number Placeholder 4"/>
          <p:cNvSpPr>
            <a:spLocks noGrp="1"/>
          </p:cNvSpPr>
          <p:nvPr>
            <p:ph type="sldNum" sz="quarter" idx="11"/>
          </p:nvPr>
        </p:nvSpPr>
        <p:spPr>
          <a:noFill/>
        </p:spPr>
        <p:txBody>
          <a:bodyPr/>
          <a:lstStyle/>
          <a:p>
            <a:pPr defTabSz="1500188"/>
            <a:fld id="{C0186D3E-4FFC-40BF-9B34-9D5687DECD27}" type="slidenum">
              <a:rPr lang="en-US" smtClean="0">
                <a:latin typeface="Arial" pitchFamily="34" charset="0"/>
              </a:rPr>
              <a:pPr defTabSz="1500188"/>
              <a:t>129</a:t>
            </a:fld>
            <a:endParaRPr lang="en-US" smtClean="0">
              <a:latin typeface="Arial" pitchFamily="34" charset="0"/>
            </a:endParaRPr>
          </a:p>
        </p:txBody>
      </p:sp>
      <p:sp>
        <p:nvSpPr>
          <p:cNvPr id="826370" name="Rectangle 2"/>
          <p:cNvSpPr>
            <a:spLocks noGrp="1" noChangeArrowheads="1"/>
          </p:cNvSpPr>
          <p:nvPr>
            <p:ph type="title"/>
          </p:nvPr>
        </p:nvSpPr>
        <p:spPr>
          <a:xfrm>
            <a:off x="685800" y="609600"/>
            <a:ext cx="7747000" cy="914400"/>
          </a:xfrm>
          <a:noFill/>
        </p:spPr>
        <p:txBody>
          <a:bodyPr/>
          <a:lstStyle/>
          <a:p>
            <a:pPr eaLnBrk="1" hangingPunct="1">
              <a:defRPr/>
            </a:pPr>
            <a:r>
              <a:rPr lang="en-US" sz="5400" b="1" dirty="0" smtClean="0">
                <a:solidFill>
                  <a:schemeClr val="accent5">
                    <a:lumMod val="40000"/>
                    <a:lumOff val="60000"/>
                  </a:schemeClr>
                </a:solidFill>
              </a:rPr>
              <a:t>The Bare Bones Biz Plan</a:t>
            </a:r>
          </a:p>
        </p:txBody>
      </p:sp>
      <p:sp>
        <p:nvSpPr>
          <p:cNvPr id="826371" name="Rectangle 3"/>
          <p:cNvSpPr>
            <a:spLocks noGrp="1" noChangeArrowheads="1"/>
          </p:cNvSpPr>
          <p:nvPr>
            <p:ph type="body" idx="1"/>
          </p:nvPr>
        </p:nvSpPr>
        <p:spPr>
          <a:xfrm>
            <a:off x="1295400" y="1981200"/>
            <a:ext cx="4572000" cy="3848100"/>
          </a:xfrm>
        </p:spPr>
        <p:txBody>
          <a:bodyPr/>
          <a:lstStyle/>
          <a:p>
            <a:pPr eaLnBrk="1" hangingPunct="1">
              <a:lnSpc>
                <a:spcPct val="90000"/>
              </a:lnSpc>
              <a:defRPr/>
            </a:pPr>
            <a:r>
              <a:rPr lang="en-US" sz="4000" dirty="0" smtClean="0">
                <a:solidFill>
                  <a:srgbClr val="CCFF99"/>
                </a:solidFill>
              </a:rPr>
              <a:t>Setting Sight</a:t>
            </a:r>
          </a:p>
          <a:p>
            <a:pPr eaLnBrk="1" hangingPunct="1">
              <a:lnSpc>
                <a:spcPct val="90000"/>
              </a:lnSpc>
              <a:defRPr/>
            </a:pPr>
            <a:r>
              <a:rPr lang="en-US" sz="4000" dirty="0" smtClean="0">
                <a:solidFill>
                  <a:srgbClr val="CCFF99"/>
                </a:solidFill>
              </a:rPr>
              <a:t>Building the Team</a:t>
            </a:r>
          </a:p>
          <a:p>
            <a:pPr eaLnBrk="1" hangingPunct="1">
              <a:lnSpc>
                <a:spcPct val="90000"/>
              </a:lnSpc>
              <a:defRPr/>
            </a:pPr>
            <a:r>
              <a:rPr lang="en-US" sz="4000" dirty="0" smtClean="0">
                <a:solidFill>
                  <a:srgbClr val="CCFF99"/>
                </a:solidFill>
              </a:rPr>
              <a:t>Making Money</a:t>
            </a:r>
          </a:p>
          <a:p>
            <a:pPr eaLnBrk="1" hangingPunct="1">
              <a:lnSpc>
                <a:spcPct val="90000"/>
              </a:lnSpc>
              <a:defRPr/>
            </a:pPr>
            <a:r>
              <a:rPr lang="en-US" sz="4000" dirty="0" smtClean="0">
                <a:solidFill>
                  <a:srgbClr val="CCFF99"/>
                </a:solidFill>
              </a:rPr>
              <a:t>Getting it Sold</a:t>
            </a:r>
          </a:p>
          <a:p>
            <a:pPr eaLnBrk="1" hangingPunct="1">
              <a:lnSpc>
                <a:spcPct val="90000"/>
              </a:lnSpc>
              <a:defRPr/>
            </a:pPr>
            <a:r>
              <a:rPr lang="en-US" sz="4000" dirty="0" smtClean="0">
                <a:solidFill>
                  <a:srgbClr val="CCFF99"/>
                </a:solidFill>
              </a:rPr>
              <a:t>Getting it Done</a:t>
            </a:r>
          </a:p>
          <a:p>
            <a:pPr eaLnBrk="1" hangingPunct="1">
              <a:lnSpc>
                <a:spcPct val="90000"/>
              </a:lnSpc>
              <a:defRPr/>
            </a:pPr>
            <a:r>
              <a:rPr lang="en-US" sz="4000" dirty="0" smtClean="0">
                <a:solidFill>
                  <a:srgbClr val="CCFF99"/>
                </a:solidFill>
              </a:rPr>
              <a:t>Making Sure</a:t>
            </a:r>
          </a:p>
        </p:txBody>
      </p:sp>
      <p:pic>
        <p:nvPicPr>
          <p:cNvPr id="27654" name="Picture 4" descr="bbb_binder_upgrade_041220"/>
          <p:cNvPicPr>
            <a:picLocks noChangeAspect="1" noChangeArrowheads="1"/>
          </p:cNvPicPr>
          <p:nvPr/>
        </p:nvPicPr>
        <p:blipFill>
          <a:blip r:embed="rId3" cstate="email">
            <a:lum bright="20000" contrast="20000"/>
            <a:extLst>
              <a:ext uri="{28A0092B-C50C-407E-A947-70E740481C1C}">
                <a14:useLocalDpi xmlns:a14="http://schemas.microsoft.com/office/drawing/2010/main"/>
              </a:ext>
            </a:extLst>
          </a:blip>
          <a:srcRect/>
          <a:stretch>
            <a:fillRect/>
          </a:stretch>
        </p:blipFill>
        <p:spPr bwMode="auto">
          <a:xfrm>
            <a:off x="5486400" y="2514600"/>
            <a:ext cx="3048000" cy="25146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5906" name="Rectangle 2"/>
          <p:cNvSpPr>
            <a:spLocks noChangeArrowheads="1"/>
          </p:cNvSpPr>
          <p:nvPr/>
        </p:nvSpPr>
        <p:spPr bwMode="auto">
          <a:xfrm>
            <a:off x="0" y="152400"/>
            <a:ext cx="9144000" cy="1984375"/>
          </a:xfrm>
          <a:prstGeom prst="rect">
            <a:avLst/>
          </a:prstGeom>
          <a:noFill/>
          <a:ln>
            <a:noFill/>
            <a:headEnd/>
            <a:tailEnd/>
          </a:ln>
        </p:spPr>
        <p:style>
          <a:lnRef idx="2">
            <a:schemeClr val="dk1"/>
          </a:lnRef>
          <a:fillRef idx="1">
            <a:schemeClr val="lt1"/>
          </a:fillRef>
          <a:effectRef idx="0">
            <a:schemeClr val="dk1"/>
          </a:effectRef>
          <a:fontRef idx="minor">
            <a:schemeClr val="dk1"/>
          </a:fontRef>
        </p:style>
        <p:txBody>
          <a:bodyPr lIns="179814" tIns="89904" rIns="179814" bIns="89904" anchorCtr="1">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defTabSz="1671638" eaLnBrk="1" hangingPunct="1">
              <a:defRPr/>
            </a:pPr>
            <a:r>
              <a:rPr lang="en-US" sz="9600" b="1" spc="50" dirty="0" smtClean="0">
                <a:ln w="11430"/>
                <a:solidFill>
                  <a:srgbClr val="00FF00"/>
                </a:solidFill>
                <a:effectLst>
                  <a:outerShdw blurRad="76200" dist="50800" dir="5400000" algn="tl" rotWithShape="0">
                    <a:srgbClr val="000000">
                      <a:alpha val="65000"/>
                    </a:srgbClr>
                  </a:outerShdw>
                </a:effectLst>
                <a:latin typeface="Arial" pitchFamily="34" charset="0"/>
              </a:rPr>
              <a:t>K.F.P.</a:t>
            </a:r>
            <a:endParaRPr lang="en-US" sz="96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44035" name="Rectangle 3"/>
          <p:cNvSpPr>
            <a:spLocks noChangeArrowheads="1"/>
          </p:cNvSpPr>
          <p:nvPr/>
        </p:nvSpPr>
        <p:spPr bwMode="auto">
          <a:xfrm>
            <a:off x="268942" y="1903414"/>
            <a:ext cx="8512735" cy="689395"/>
          </a:xfrm>
          <a:prstGeom prst="rect">
            <a:avLst/>
          </a:prstGeom>
          <a:noFill/>
          <a:ln w="9525">
            <a:noFill/>
            <a:miter lim="800000"/>
            <a:headEnd/>
            <a:tailEnd/>
          </a:ln>
        </p:spPr>
        <p:txBody>
          <a:bodyPr lIns="179814" tIns="89904" rIns="179814" bIns="89904">
            <a:spAutoFit/>
          </a:bodyPr>
          <a:lstStyle/>
          <a:p>
            <a:pPr marL="676275" indent="-676275" algn="ctr" defTabSz="1795463" eaLnBrk="1" hangingPunct="1">
              <a:spcBef>
                <a:spcPct val="20000"/>
              </a:spcBef>
            </a:pPr>
            <a:r>
              <a:rPr lang="en-US" sz="33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p>
        </p:txBody>
      </p:sp>
      <p:sp>
        <p:nvSpPr>
          <p:cNvPr id="6" name="Content Placeholder 5"/>
          <p:cNvSpPr>
            <a:spLocks noGrp="1"/>
          </p:cNvSpPr>
          <p:nvPr>
            <p:ph idx="1"/>
          </p:nvPr>
        </p:nvSpPr>
        <p:spPr>
          <a:xfrm>
            <a:off x="4114800" y="2438400"/>
            <a:ext cx="4724400" cy="2590800"/>
          </a:xfrm>
        </p:spPr>
        <p:txBody>
          <a:bodyPr/>
          <a:lstStyle/>
          <a:p>
            <a:pPr marL="676275" indent="-676275" defTabSz="1795463">
              <a:buNone/>
            </a:pPr>
            <a:r>
              <a:rPr lang="en-US" dirty="0" smtClean="0">
                <a:ln w="18415" cmpd="sng">
                  <a:solidFill>
                    <a:srgbClr val="FFFFFF"/>
                  </a:solidFill>
                  <a:prstDash val="solid"/>
                </a:ln>
                <a:solidFill>
                  <a:srgbClr val="00FF00"/>
                </a:solidFill>
                <a:effectLst>
                  <a:outerShdw blurRad="63500" dir="3600000" algn="tl" rotWithShape="0">
                    <a:srgbClr val="000000">
                      <a:alpha val="70000"/>
                    </a:srgbClr>
                  </a:outerShdw>
                </a:effectLst>
              </a:rPr>
              <a:t>Known</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 current, accurate,</a:t>
            </a:r>
          </a:p>
          <a:p>
            <a:pPr marL="676275" indent="-676275" defTabSz="1795463">
              <a:buNone/>
            </a:pP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understood</a:t>
            </a:r>
          </a:p>
          <a:p>
            <a:pPr marL="676275" indent="-676275" defTabSz="1795463">
              <a:buNone/>
            </a:pPr>
            <a:r>
              <a:rPr lang="en-US" dirty="0" smtClean="0">
                <a:ln w="18415" cmpd="sng">
                  <a:solidFill>
                    <a:srgbClr val="FFFFFF"/>
                  </a:solidFill>
                  <a:prstDash val="solid"/>
                </a:ln>
                <a:solidFill>
                  <a:srgbClr val="00FF00"/>
                </a:solidFill>
                <a:effectLst>
                  <a:outerShdw blurRad="63500" dir="3600000" algn="tl" rotWithShape="0">
                    <a:srgbClr val="000000">
                      <a:alpha val="70000"/>
                    </a:srgbClr>
                  </a:outerShdw>
                </a:effectLst>
              </a:rPr>
              <a:t>Financial</a:t>
            </a:r>
          </a:p>
          <a:p>
            <a:pPr marL="676275" indent="-676275" defTabSz="1795463">
              <a:buNone/>
            </a:pPr>
            <a:r>
              <a:rPr lang="en-US" dirty="0" smtClean="0">
                <a:ln w="18415" cmpd="sng">
                  <a:solidFill>
                    <a:srgbClr val="FFFFFF"/>
                  </a:solidFill>
                  <a:prstDash val="solid"/>
                </a:ln>
                <a:solidFill>
                  <a:srgbClr val="00FF00"/>
                </a:solidFill>
                <a:effectLst>
                  <a:outerShdw blurRad="63500" dir="3600000" algn="tl" rotWithShape="0">
                    <a:srgbClr val="000000">
                      <a:alpha val="70000"/>
                    </a:srgbClr>
                  </a:outerShdw>
                </a:effectLst>
              </a:rPr>
              <a:t>Position</a:t>
            </a:r>
          </a:p>
        </p:txBody>
      </p:sp>
      <p:sp>
        <p:nvSpPr>
          <p:cNvPr id="44036" name="Slide Number Placeholder 5"/>
          <p:cNvSpPr>
            <a:spLocks noGrp="1"/>
          </p:cNvSpPr>
          <p:nvPr>
            <p:ph type="sldNum" sz="quarter" idx="12"/>
          </p:nvPr>
        </p:nvSpPr>
        <p:spPr>
          <a:noFill/>
        </p:spPr>
        <p:txBody>
          <a:bodyPr/>
          <a:lstStyle/>
          <a:p>
            <a:fld id="{37221872-01BC-4D36-B849-4BD13D097DB8}" type="slidenum">
              <a:rPr lang="en-US" smtClean="0"/>
              <a:pPr/>
              <a:t>13</a:t>
            </a:fld>
            <a:endParaRPr lang="en-US" smtClean="0"/>
          </a:p>
        </p:txBody>
      </p:sp>
      <p:pic>
        <p:nvPicPr>
          <p:cNvPr id="9" name="Picture 8" descr="challenge_ellen_banner.jpg"/>
          <p:cNvPicPr>
            <a:picLocks noChangeAspect="1"/>
          </p:cNvPicPr>
          <p:nvPr/>
        </p:nvPicPr>
        <p:blipFill>
          <a:blip r:embed="rId3" cstate="print"/>
          <a:stretch>
            <a:fillRect/>
          </a:stretch>
        </p:blipFill>
        <p:spPr>
          <a:xfrm>
            <a:off x="457200" y="2286000"/>
            <a:ext cx="3455581" cy="29718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Footer Placeholder 2"/>
          <p:cNvSpPr>
            <a:spLocks noGrp="1"/>
          </p:cNvSpPr>
          <p:nvPr>
            <p:ph type="ftr" sz="quarter" idx="10"/>
          </p:nvPr>
        </p:nvSpPr>
        <p:spPr>
          <a:noFill/>
        </p:spPr>
        <p:txBody>
          <a:bodyPr/>
          <a:lstStyle/>
          <a:p>
            <a:pPr defTabSz="1611313"/>
            <a:r>
              <a:rPr lang="en-US" smtClean="0">
                <a:latin typeface="Arial" pitchFamily="34" charset="0"/>
              </a:rPr>
              <a:t>www.barebonesbiz.com</a:t>
            </a:r>
          </a:p>
        </p:txBody>
      </p:sp>
      <p:sp>
        <p:nvSpPr>
          <p:cNvPr id="5123" name="Slide Number Placeholder 3"/>
          <p:cNvSpPr>
            <a:spLocks noGrp="1"/>
          </p:cNvSpPr>
          <p:nvPr>
            <p:ph type="sldNum" sz="quarter" idx="11"/>
          </p:nvPr>
        </p:nvSpPr>
        <p:spPr>
          <a:noFill/>
        </p:spPr>
        <p:txBody>
          <a:bodyPr/>
          <a:lstStyle/>
          <a:p>
            <a:pPr defTabSz="1500188"/>
            <a:fld id="{3D492613-2E17-44C7-A177-C2D00238386B}" type="slidenum">
              <a:rPr lang="en-US" smtClean="0">
                <a:latin typeface="Arial" pitchFamily="34" charset="0"/>
              </a:rPr>
              <a:pPr defTabSz="1500188"/>
              <a:t>130</a:t>
            </a:fld>
            <a:endParaRPr lang="en-US" smtClean="0">
              <a:latin typeface="Arial" pitchFamily="34" charset="0"/>
            </a:endParaRPr>
          </a:p>
        </p:txBody>
      </p:sp>
      <p:sp>
        <p:nvSpPr>
          <p:cNvPr id="830466" name="Rectangle 2"/>
          <p:cNvSpPr>
            <a:spLocks noGrp="1" noChangeArrowheads="1"/>
          </p:cNvSpPr>
          <p:nvPr>
            <p:ph type="title"/>
          </p:nvPr>
        </p:nvSpPr>
        <p:spPr>
          <a:xfrm>
            <a:off x="1295400" y="533400"/>
            <a:ext cx="6553200" cy="1600200"/>
          </a:xfrm>
          <a:noFill/>
        </p:spPr>
        <p:txBody>
          <a:bodyPr/>
          <a:lstStyle/>
          <a:p>
            <a:pPr eaLnBrk="1" hangingPunct="1">
              <a:defRPr/>
            </a:pPr>
            <a:r>
              <a:rPr lang="en-US" sz="4400" b="1" dirty="0" smtClean="0">
                <a:solidFill>
                  <a:srgbClr val="CCFF99"/>
                </a:solidFill>
              </a:rPr>
              <a:t>What do you WANT?</a:t>
            </a:r>
            <a:br>
              <a:rPr lang="en-US" sz="4400" b="1" dirty="0" smtClean="0">
                <a:solidFill>
                  <a:srgbClr val="CCFF99"/>
                </a:solidFill>
              </a:rPr>
            </a:br>
            <a:r>
              <a:rPr lang="en-US" sz="4400" b="1" dirty="0" smtClean="0">
                <a:solidFill>
                  <a:srgbClr val="CCFF99"/>
                </a:solidFill>
              </a:rPr>
              <a:t>Your Perfect Day</a:t>
            </a:r>
          </a:p>
        </p:txBody>
      </p:sp>
      <p:pic>
        <p:nvPicPr>
          <p:cNvPr id="6" name="Picture 5" descr="IMG_6318.jpg"/>
          <p:cNvPicPr>
            <a:picLocks noChangeAspect="1"/>
          </p:cNvPicPr>
          <p:nvPr/>
        </p:nvPicPr>
        <p:blipFill>
          <a:blip r:embed="rId3" cstate="print"/>
          <a:stretch>
            <a:fillRect/>
          </a:stretch>
        </p:blipFill>
        <p:spPr>
          <a:xfrm>
            <a:off x="1143000" y="2514600"/>
            <a:ext cx="6858000" cy="457557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ooter Placeholder 4"/>
          <p:cNvSpPr>
            <a:spLocks noGrp="1"/>
          </p:cNvSpPr>
          <p:nvPr>
            <p:ph type="ftr" sz="quarter" idx="10"/>
          </p:nvPr>
        </p:nvSpPr>
        <p:spPr>
          <a:noFill/>
        </p:spPr>
        <p:txBody>
          <a:bodyPr/>
          <a:lstStyle/>
          <a:p>
            <a:pPr defTabSz="1611313"/>
            <a:r>
              <a:rPr lang="en-US" smtClean="0">
                <a:latin typeface="Arial" pitchFamily="34" charset="0"/>
              </a:rPr>
              <a:t>www.barebonesbiz.com</a:t>
            </a:r>
          </a:p>
        </p:txBody>
      </p:sp>
      <p:sp>
        <p:nvSpPr>
          <p:cNvPr id="7171" name="Slide Number Placeholder 5"/>
          <p:cNvSpPr>
            <a:spLocks noGrp="1"/>
          </p:cNvSpPr>
          <p:nvPr>
            <p:ph type="sldNum" sz="quarter" idx="11"/>
          </p:nvPr>
        </p:nvSpPr>
        <p:spPr>
          <a:noFill/>
        </p:spPr>
        <p:txBody>
          <a:bodyPr/>
          <a:lstStyle/>
          <a:p>
            <a:pPr defTabSz="1500188"/>
            <a:fld id="{FED84853-B9C5-405C-90C1-90D2F0AA5E36}" type="slidenum">
              <a:rPr lang="en-US" smtClean="0">
                <a:latin typeface="Arial" pitchFamily="34" charset="0"/>
              </a:rPr>
              <a:pPr defTabSz="1500188"/>
              <a:t>131</a:t>
            </a:fld>
            <a:endParaRPr lang="en-US" smtClean="0">
              <a:latin typeface="Arial" pitchFamily="34" charset="0"/>
            </a:endParaRPr>
          </a:p>
        </p:txBody>
      </p:sp>
      <p:sp>
        <p:nvSpPr>
          <p:cNvPr id="769026" name="Rectangle 2"/>
          <p:cNvSpPr>
            <a:spLocks noGrp="1" noChangeArrowheads="1"/>
          </p:cNvSpPr>
          <p:nvPr>
            <p:ph type="body" sz="half" idx="1"/>
          </p:nvPr>
        </p:nvSpPr>
        <p:spPr>
          <a:xfrm>
            <a:off x="1981200" y="2133600"/>
            <a:ext cx="5334000" cy="4087813"/>
          </a:xfrm>
          <a:effectLst>
            <a:outerShdw dist="28398" dir="1593903" algn="ctr" rotWithShape="0">
              <a:schemeClr val="bg2"/>
            </a:outerShdw>
          </a:effectLst>
        </p:spPr>
        <p:txBody>
          <a:bodyPr/>
          <a:lstStyle/>
          <a:p>
            <a:pPr eaLnBrk="1" hangingPunct="1">
              <a:defRPr/>
            </a:pPr>
            <a:r>
              <a:rPr lang="en-US" sz="3600" dirty="0" smtClean="0">
                <a:solidFill>
                  <a:schemeClr val="accent5">
                    <a:lumMod val="20000"/>
                    <a:lumOff val="80000"/>
                  </a:schemeClr>
                </a:solidFill>
              </a:rPr>
              <a:t>Which side of the table?</a:t>
            </a:r>
          </a:p>
          <a:p>
            <a:pPr eaLnBrk="1" hangingPunct="1">
              <a:defRPr/>
            </a:pPr>
            <a:r>
              <a:rPr lang="en-US" sz="3600" dirty="0" smtClean="0">
                <a:solidFill>
                  <a:schemeClr val="accent5">
                    <a:lumMod val="20000"/>
                    <a:lumOff val="80000"/>
                  </a:schemeClr>
                </a:solidFill>
              </a:rPr>
              <a:t>Traditional and “Street Smart” approaches.</a:t>
            </a:r>
          </a:p>
          <a:p>
            <a:pPr eaLnBrk="1" hangingPunct="1">
              <a:defRPr/>
            </a:pPr>
            <a:r>
              <a:rPr lang="en-US" sz="3600" dirty="0" smtClean="0">
                <a:solidFill>
                  <a:schemeClr val="accent5">
                    <a:lumMod val="20000"/>
                    <a:lumOff val="80000"/>
                  </a:schemeClr>
                </a:solidFill>
              </a:rPr>
              <a:t>No need to be intimidated.</a:t>
            </a:r>
          </a:p>
          <a:p>
            <a:pPr eaLnBrk="1" hangingPunct="1">
              <a:defRPr/>
            </a:pPr>
            <a:r>
              <a:rPr lang="en-US" sz="3600" dirty="0" smtClean="0">
                <a:solidFill>
                  <a:schemeClr val="accent5">
                    <a:lumMod val="20000"/>
                    <a:lumOff val="80000"/>
                  </a:schemeClr>
                </a:solidFill>
              </a:rPr>
              <a:t>Commit to win-win-win!</a:t>
            </a:r>
          </a:p>
        </p:txBody>
      </p:sp>
      <p:sp>
        <p:nvSpPr>
          <p:cNvPr id="7174" name="Text Box 4"/>
          <p:cNvSpPr txBox="1">
            <a:spLocks noChangeArrowheads="1"/>
          </p:cNvSpPr>
          <p:nvPr/>
        </p:nvSpPr>
        <p:spPr bwMode="auto">
          <a:xfrm>
            <a:off x="914400" y="533400"/>
            <a:ext cx="7010400" cy="1323439"/>
          </a:xfrm>
          <a:prstGeom prst="rect">
            <a:avLst/>
          </a:prstGeom>
          <a:noFill/>
          <a:ln w="9525">
            <a:noFill/>
            <a:miter lim="800000"/>
            <a:headEnd/>
            <a:tailEnd/>
          </a:ln>
        </p:spPr>
        <p:txBody>
          <a:bodyPr>
            <a:spAutoFit/>
          </a:bodyPr>
          <a:lstStyle/>
          <a:p>
            <a:pPr algn="ctr" eaLnBrk="1" hangingPunct="1"/>
            <a:r>
              <a:rPr lang="en-US" sz="4000" b="1" dirty="0">
                <a:solidFill>
                  <a:srgbClr val="FFFF00"/>
                </a:solidFill>
              </a:rPr>
              <a:t>Buying and Selling </a:t>
            </a:r>
            <a:r>
              <a:rPr lang="en-US" sz="4000" b="1" dirty="0" smtClean="0">
                <a:solidFill>
                  <a:srgbClr val="FFFF00"/>
                </a:solidFill>
              </a:rPr>
              <a:t>Companies</a:t>
            </a:r>
            <a:endParaRPr lang="en-US" sz="4000" b="1" dirty="0">
              <a:solidFill>
                <a:srgbClr val="FFFF00"/>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69026">
                                            <p:txEl>
                                              <p:pRg st="0" end="0"/>
                                            </p:txEl>
                                          </p:spTgt>
                                        </p:tgtEl>
                                        <p:attrNameLst>
                                          <p:attrName>style.visibility</p:attrName>
                                        </p:attrNameLst>
                                      </p:cBhvr>
                                      <p:to>
                                        <p:strVal val="visible"/>
                                      </p:to>
                                    </p:set>
                                    <p:animEffect transition="in" filter="blinds(horizontal)">
                                      <p:cBhvr>
                                        <p:cTn id="7" dur="500"/>
                                        <p:tgtEl>
                                          <p:spTgt spid="7690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69026">
                                            <p:txEl>
                                              <p:pRg st="1" end="1"/>
                                            </p:txEl>
                                          </p:spTgt>
                                        </p:tgtEl>
                                        <p:attrNameLst>
                                          <p:attrName>style.visibility</p:attrName>
                                        </p:attrNameLst>
                                      </p:cBhvr>
                                      <p:to>
                                        <p:strVal val="visible"/>
                                      </p:to>
                                    </p:set>
                                    <p:animEffect transition="in" filter="blinds(horizontal)">
                                      <p:cBhvr>
                                        <p:cTn id="12" dur="500"/>
                                        <p:tgtEl>
                                          <p:spTgt spid="76902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69026">
                                            <p:txEl>
                                              <p:pRg st="2" end="2"/>
                                            </p:txEl>
                                          </p:spTgt>
                                        </p:tgtEl>
                                        <p:attrNameLst>
                                          <p:attrName>style.visibility</p:attrName>
                                        </p:attrNameLst>
                                      </p:cBhvr>
                                      <p:to>
                                        <p:strVal val="visible"/>
                                      </p:to>
                                    </p:set>
                                    <p:animEffect transition="in" filter="blinds(horizontal)">
                                      <p:cBhvr>
                                        <p:cTn id="17" dur="500"/>
                                        <p:tgtEl>
                                          <p:spTgt spid="76902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69026">
                                            <p:txEl>
                                              <p:pRg st="3" end="3"/>
                                            </p:txEl>
                                          </p:spTgt>
                                        </p:tgtEl>
                                        <p:attrNameLst>
                                          <p:attrName>style.visibility</p:attrName>
                                        </p:attrNameLst>
                                      </p:cBhvr>
                                      <p:to>
                                        <p:strVal val="visible"/>
                                      </p:to>
                                    </p:set>
                                    <p:animEffect transition="in" filter="blinds(horizontal)">
                                      <p:cBhvr>
                                        <p:cTn id="22" dur="500"/>
                                        <p:tgtEl>
                                          <p:spTgt spid="76902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9026" grpId="0" build="p"/>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Footer Placeholder 1"/>
          <p:cNvSpPr>
            <a:spLocks noGrp="1"/>
          </p:cNvSpPr>
          <p:nvPr>
            <p:ph type="ftr" sz="quarter" idx="10"/>
          </p:nvPr>
        </p:nvSpPr>
        <p:spPr>
          <a:noFill/>
        </p:spPr>
        <p:txBody>
          <a:bodyPr/>
          <a:lstStyle/>
          <a:p>
            <a:pPr defTabSz="1611313"/>
            <a:r>
              <a:rPr lang="en-US" smtClean="0">
                <a:latin typeface="Arial" pitchFamily="34" charset="0"/>
              </a:rPr>
              <a:t>www.barebonesbiz.com</a:t>
            </a:r>
          </a:p>
        </p:txBody>
      </p:sp>
      <p:sp>
        <p:nvSpPr>
          <p:cNvPr id="8195" name="Slide Number Placeholder 2"/>
          <p:cNvSpPr>
            <a:spLocks noGrp="1"/>
          </p:cNvSpPr>
          <p:nvPr>
            <p:ph type="sldNum" sz="quarter" idx="11"/>
          </p:nvPr>
        </p:nvSpPr>
        <p:spPr>
          <a:noFill/>
        </p:spPr>
        <p:txBody>
          <a:bodyPr/>
          <a:lstStyle/>
          <a:p>
            <a:pPr defTabSz="1500188"/>
            <a:fld id="{16920073-C67A-4911-96AD-742A52A77404}" type="slidenum">
              <a:rPr lang="en-US" smtClean="0">
                <a:latin typeface="Arial" pitchFamily="34" charset="0"/>
              </a:rPr>
              <a:pPr defTabSz="1500188"/>
              <a:t>132</a:t>
            </a:fld>
            <a:endParaRPr lang="en-US" smtClean="0">
              <a:latin typeface="Arial" pitchFamily="34" charset="0"/>
            </a:endParaRPr>
          </a:p>
        </p:txBody>
      </p:sp>
      <p:sp>
        <p:nvSpPr>
          <p:cNvPr id="818178" name="Text Box 2"/>
          <p:cNvSpPr txBox="1">
            <a:spLocks noChangeArrowheads="1"/>
          </p:cNvSpPr>
          <p:nvPr/>
        </p:nvSpPr>
        <p:spPr bwMode="auto">
          <a:xfrm>
            <a:off x="1447800" y="533400"/>
            <a:ext cx="6088063" cy="762000"/>
          </a:xfrm>
          <a:prstGeom prst="rect">
            <a:avLst/>
          </a:prstGeom>
          <a:noFill/>
          <a:ln w="12700">
            <a:noFill/>
            <a:miter lim="800000"/>
            <a:headEnd type="none" w="sm" len="sm"/>
            <a:tailEnd type="none" w="sm" len="sm"/>
          </a:ln>
        </p:spPr>
        <p:txBody>
          <a:bodyPr wrap="none">
            <a:spAutoFit/>
          </a:bodyPr>
          <a:lstStyle/>
          <a:p>
            <a:r>
              <a:rPr lang="en-US" sz="4400" b="1">
                <a:solidFill>
                  <a:schemeClr val="accent2"/>
                </a:solidFill>
              </a:rPr>
              <a:t>How to use a lawyer…</a:t>
            </a:r>
          </a:p>
        </p:txBody>
      </p:sp>
      <p:sp>
        <p:nvSpPr>
          <p:cNvPr id="818180" name="Text Box 4"/>
          <p:cNvSpPr txBox="1">
            <a:spLocks noChangeArrowheads="1"/>
          </p:cNvSpPr>
          <p:nvPr/>
        </p:nvSpPr>
        <p:spPr bwMode="auto">
          <a:xfrm>
            <a:off x="1066800" y="4572000"/>
            <a:ext cx="7204216" cy="2554545"/>
          </a:xfrm>
          <a:prstGeom prst="rect">
            <a:avLst/>
          </a:prstGeom>
          <a:noFill/>
          <a:ln w="9525">
            <a:noFill/>
            <a:miter lim="800000"/>
            <a:headEnd/>
            <a:tailEnd/>
          </a:ln>
        </p:spPr>
        <p:txBody>
          <a:bodyPr wrap="none">
            <a:spAutoFit/>
          </a:bodyPr>
          <a:lstStyle/>
          <a:p>
            <a:r>
              <a:rPr lang="en-US" sz="3200" b="1" dirty="0" smtClean="0">
                <a:solidFill>
                  <a:srgbClr val="66FFFF"/>
                </a:solidFill>
              </a:rPr>
              <a:t>One </a:t>
            </a:r>
            <a:r>
              <a:rPr lang="en-US" sz="3200" b="1" dirty="0">
                <a:solidFill>
                  <a:srgbClr val="66FFFF"/>
                </a:solidFill>
              </a:rPr>
              <a:t>woman’s opinion…</a:t>
            </a:r>
            <a:endParaRPr lang="en-US" sz="3200" b="1" dirty="0">
              <a:solidFill>
                <a:schemeClr val="accent5">
                  <a:lumMod val="20000"/>
                  <a:lumOff val="80000"/>
                </a:schemeClr>
              </a:solidFill>
            </a:endParaRPr>
          </a:p>
          <a:p>
            <a:pPr>
              <a:buFontTx/>
              <a:buChar char="•"/>
            </a:pPr>
            <a:r>
              <a:rPr lang="en-US" sz="3200" b="1" dirty="0">
                <a:solidFill>
                  <a:schemeClr val="accent5">
                    <a:lumMod val="20000"/>
                    <a:lumOff val="80000"/>
                  </a:schemeClr>
                </a:solidFill>
              </a:rPr>
              <a:t>  Get CLEAR on what you want.</a:t>
            </a:r>
          </a:p>
          <a:p>
            <a:pPr>
              <a:buFontTx/>
              <a:buChar char="•"/>
            </a:pPr>
            <a:r>
              <a:rPr lang="en-US" sz="3200" b="1" dirty="0">
                <a:solidFill>
                  <a:schemeClr val="accent5">
                    <a:lumMod val="20000"/>
                    <a:lumOff val="80000"/>
                  </a:schemeClr>
                </a:solidFill>
              </a:rPr>
              <a:t>  What are the risks?</a:t>
            </a:r>
          </a:p>
          <a:p>
            <a:pPr>
              <a:buFontTx/>
              <a:buChar char="•"/>
            </a:pPr>
            <a:r>
              <a:rPr lang="en-US" sz="3200" b="1" dirty="0">
                <a:solidFill>
                  <a:schemeClr val="accent5">
                    <a:lumMod val="20000"/>
                    <a:lumOff val="80000"/>
                  </a:schemeClr>
                </a:solidFill>
              </a:rPr>
              <a:t>  How to structure the agreement?  </a:t>
            </a:r>
          </a:p>
          <a:p>
            <a:pPr>
              <a:buFontTx/>
              <a:buChar char="•"/>
            </a:pPr>
            <a:endParaRPr lang="en-US" sz="3200" b="1" dirty="0">
              <a:solidFill>
                <a:schemeClr val="accent5">
                  <a:lumMod val="20000"/>
                  <a:lumOff val="80000"/>
                </a:schemeClr>
              </a:solidFill>
            </a:endParaRPr>
          </a:p>
        </p:txBody>
      </p:sp>
      <p:pic>
        <p:nvPicPr>
          <p:cNvPr id="8198" name="Picture 5" descr="pe02446_[1]"/>
          <p:cNvPicPr>
            <a:picLocks noChangeAspect="1" noChangeArrowheads="1"/>
          </p:cNvPicPr>
          <p:nvPr/>
        </p:nvPicPr>
        <p:blipFill>
          <a:blip r:embed="rId4" cstate="print"/>
          <a:srcRect/>
          <a:stretch>
            <a:fillRect/>
          </a:stretch>
        </p:blipFill>
        <p:spPr bwMode="auto">
          <a:xfrm>
            <a:off x="4129088" y="3532188"/>
            <a:ext cx="884237" cy="706437"/>
          </a:xfrm>
          <a:prstGeom prst="rect">
            <a:avLst/>
          </a:prstGeom>
          <a:noFill/>
          <a:ln w="9525">
            <a:noFill/>
            <a:miter lim="800000"/>
            <a:headEnd/>
            <a:tailEnd/>
          </a:ln>
        </p:spPr>
      </p:pic>
      <p:pic>
        <p:nvPicPr>
          <p:cNvPr id="8199" name="Picture 6"/>
          <p:cNvPicPr>
            <a:picLocks noChangeAspect="1" noChangeArrowheads="1"/>
          </p:cNvPicPr>
          <p:nvPr/>
        </p:nvPicPr>
        <p:blipFill>
          <a:blip r:embed="rId5" cstate="print"/>
          <a:srcRect/>
          <a:stretch>
            <a:fillRect/>
          </a:stretch>
        </p:blipFill>
        <p:spPr bwMode="auto">
          <a:xfrm>
            <a:off x="2971800" y="762000"/>
            <a:ext cx="3101975" cy="3429000"/>
          </a:xfrm>
          <a:prstGeom prst="rect">
            <a:avLst/>
          </a:prstGeom>
          <a:solidFill>
            <a:schemeClr val="folHlink"/>
          </a:solid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18178">
                                            <p:txEl>
                                              <p:pRg st="0" end="0"/>
                                            </p:txEl>
                                          </p:spTgt>
                                        </p:tgtEl>
                                        <p:attrNameLst>
                                          <p:attrName>style.visibility</p:attrName>
                                        </p:attrNameLst>
                                      </p:cBhvr>
                                      <p:to>
                                        <p:strVal val="visible"/>
                                      </p:to>
                                    </p:set>
                                    <p:anim calcmode="lin" valueType="num">
                                      <p:cBhvr additive="base">
                                        <p:cTn id="7" dur="500" fill="hold"/>
                                        <p:tgtEl>
                                          <p:spTgt spid="81817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18178">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iterate type="lt">
                                    <p:tmPct val="5000"/>
                                  </p:iterate>
                                  <p:childTnLst>
                                    <p:set>
                                      <p:cBhvr>
                                        <p:cTn id="12" dur="1" fill="hold">
                                          <p:stCondLst>
                                            <p:cond delay="0"/>
                                          </p:stCondLst>
                                        </p:cTn>
                                        <p:tgtEl>
                                          <p:spTgt spid="818180"/>
                                        </p:tgtEl>
                                        <p:attrNameLst>
                                          <p:attrName>style.visibility</p:attrName>
                                        </p:attrNameLst>
                                      </p:cBhvr>
                                      <p:to>
                                        <p:strVal val="visible"/>
                                      </p:to>
                                    </p:set>
                                    <p:anim calcmode="lin" valueType="num">
                                      <p:cBhvr>
                                        <p:cTn id="13" dur="1000" fill="hold"/>
                                        <p:tgtEl>
                                          <p:spTgt spid="818180"/>
                                        </p:tgtEl>
                                        <p:attrNameLst>
                                          <p:attrName>ppt_w</p:attrName>
                                        </p:attrNameLst>
                                      </p:cBhvr>
                                      <p:tavLst>
                                        <p:tav tm="0">
                                          <p:val>
                                            <p:fltVal val="0"/>
                                          </p:val>
                                        </p:tav>
                                        <p:tav tm="100000">
                                          <p:val>
                                            <p:strVal val="#ppt_w"/>
                                          </p:val>
                                        </p:tav>
                                      </p:tavLst>
                                    </p:anim>
                                    <p:anim calcmode="lin" valueType="num">
                                      <p:cBhvr>
                                        <p:cTn id="14" dur="1000" fill="hold"/>
                                        <p:tgtEl>
                                          <p:spTgt spid="818180"/>
                                        </p:tgtEl>
                                        <p:attrNameLst>
                                          <p:attrName>ppt_h</p:attrName>
                                        </p:attrNameLst>
                                      </p:cBhvr>
                                      <p:tavLst>
                                        <p:tav tm="0">
                                          <p:val>
                                            <p:fltVal val="0"/>
                                          </p:val>
                                        </p:tav>
                                        <p:tav tm="100000">
                                          <p:val>
                                            <p:strVal val="#ppt_h"/>
                                          </p:val>
                                        </p:tav>
                                      </p:tavLst>
                                    </p:anim>
                                    <p:anim calcmode="lin" valueType="num">
                                      <p:cBhvr>
                                        <p:cTn id="15" dur="1000" fill="hold"/>
                                        <p:tgtEl>
                                          <p:spTgt spid="818180"/>
                                        </p:tgtEl>
                                        <p:attrNameLst>
                                          <p:attrName>style.rotation</p:attrName>
                                        </p:attrNameLst>
                                      </p:cBhvr>
                                      <p:tavLst>
                                        <p:tav tm="0">
                                          <p:val>
                                            <p:fltVal val="90"/>
                                          </p:val>
                                        </p:tav>
                                        <p:tav tm="100000">
                                          <p:val>
                                            <p:fltVal val="0"/>
                                          </p:val>
                                        </p:tav>
                                      </p:tavLst>
                                    </p:anim>
                                    <p:animEffect transition="in" filter="fade">
                                      <p:cBhvr>
                                        <p:cTn id="16" dur="1000"/>
                                        <p:tgtEl>
                                          <p:spTgt spid="818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8178" grpId="0" build="p" autoUpdateAnimBg="0"/>
      <p:bldP spid="818180" grpId="0"/>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oter Placeholder 3"/>
          <p:cNvSpPr>
            <a:spLocks noGrp="1"/>
          </p:cNvSpPr>
          <p:nvPr>
            <p:ph type="ftr" sz="quarter" idx="10"/>
          </p:nvPr>
        </p:nvSpPr>
        <p:spPr>
          <a:noFill/>
        </p:spPr>
        <p:txBody>
          <a:bodyPr/>
          <a:lstStyle/>
          <a:p>
            <a:pPr defTabSz="1611313"/>
            <a:r>
              <a:rPr lang="en-US" smtClean="0">
                <a:latin typeface="Arial" pitchFamily="34" charset="0"/>
              </a:rPr>
              <a:t>www.barebonesbiz.com</a:t>
            </a:r>
          </a:p>
        </p:txBody>
      </p:sp>
      <p:sp>
        <p:nvSpPr>
          <p:cNvPr id="9219" name="Slide Number Placeholder 4"/>
          <p:cNvSpPr>
            <a:spLocks noGrp="1"/>
          </p:cNvSpPr>
          <p:nvPr>
            <p:ph type="sldNum" sz="quarter" idx="11"/>
          </p:nvPr>
        </p:nvSpPr>
        <p:spPr>
          <a:noFill/>
        </p:spPr>
        <p:txBody>
          <a:bodyPr/>
          <a:lstStyle/>
          <a:p>
            <a:pPr defTabSz="1500188"/>
            <a:fld id="{6B11AA7E-DDEB-44BD-AD5C-3D9D3524E5B8}" type="slidenum">
              <a:rPr lang="en-US" smtClean="0">
                <a:latin typeface="Arial" pitchFamily="34" charset="0"/>
              </a:rPr>
              <a:pPr defTabSz="1500188"/>
              <a:t>133</a:t>
            </a:fld>
            <a:endParaRPr lang="en-US" smtClean="0">
              <a:latin typeface="Arial" pitchFamily="34" charset="0"/>
            </a:endParaRPr>
          </a:p>
        </p:txBody>
      </p:sp>
      <p:sp>
        <p:nvSpPr>
          <p:cNvPr id="801794" name="Rectangle 2"/>
          <p:cNvSpPr>
            <a:spLocks noGrp="1" noChangeArrowheads="1"/>
          </p:cNvSpPr>
          <p:nvPr>
            <p:ph type="ctrTitle"/>
          </p:nvPr>
        </p:nvSpPr>
        <p:spPr>
          <a:xfrm>
            <a:off x="1219200" y="533400"/>
            <a:ext cx="6172200" cy="1295400"/>
          </a:xfrm>
        </p:spPr>
        <p:txBody>
          <a:bodyPr/>
          <a:lstStyle/>
          <a:p>
            <a:pPr eaLnBrk="1" hangingPunct="1">
              <a:defRPr/>
            </a:pPr>
            <a:r>
              <a:rPr lang="en-US" sz="4800" dirty="0" smtClean="0">
                <a:solidFill>
                  <a:srgbClr val="66FFFF"/>
                </a:solidFill>
              </a:rPr>
              <a:t>Traditional Valuation</a:t>
            </a:r>
          </a:p>
        </p:txBody>
      </p:sp>
      <p:sp>
        <p:nvSpPr>
          <p:cNvPr id="801795" name="Rectangle 3"/>
          <p:cNvSpPr>
            <a:spLocks noGrp="1" noChangeArrowheads="1"/>
          </p:cNvSpPr>
          <p:nvPr>
            <p:ph type="subTitle" idx="1"/>
          </p:nvPr>
        </p:nvSpPr>
        <p:spPr>
          <a:xfrm>
            <a:off x="381000" y="2057400"/>
            <a:ext cx="6781800" cy="5394325"/>
          </a:xfrm>
        </p:spPr>
        <p:txBody>
          <a:bodyPr/>
          <a:lstStyle/>
          <a:p>
            <a:pPr algn="l" eaLnBrk="1" hangingPunct="1">
              <a:buFontTx/>
              <a:buChar char="•"/>
              <a:defRPr/>
            </a:pPr>
            <a:r>
              <a:rPr lang="en-US" sz="3200" dirty="0" smtClean="0">
                <a:solidFill>
                  <a:schemeClr val="accent5">
                    <a:lumMod val="20000"/>
                    <a:lumOff val="80000"/>
                  </a:schemeClr>
                </a:solidFill>
                <a:effectLst>
                  <a:outerShdw blurRad="38100" dist="38100" dir="2700000" algn="tl">
                    <a:srgbClr val="B2B2B2"/>
                  </a:outerShdw>
                </a:effectLst>
              </a:rPr>
              <a:t>  Earnings Approach</a:t>
            </a:r>
          </a:p>
          <a:p>
            <a:pPr algn="l" eaLnBrk="1" hangingPunct="1">
              <a:buFontTx/>
              <a:buChar char="•"/>
              <a:defRPr/>
            </a:pPr>
            <a:r>
              <a:rPr lang="en-US" sz="3200" dirty="0" smtClean="0">
                <a:solidFill>
                  <a:schemeClr val="accent5">
                    <a:lumMod val="20000"/>
                    <a:lumOff val="80000"/>
                  </a:schemeClr>
                </a:solidFill>
                <a:effectLst>
                  <a:outerShdw blurRad="38100" dist="38100" dir="2700000" algn="tl">
                    <a:srgbClr val="B2B2B2"/>
                  </a:outerShdw>
                </a:effectLst>
              </a:rPr>
              <a:t>  Asset Approach</a:t>
            </a:r>
          </a:p>
          <a:p>
            <a:pPr algn="l" eaLnBrk="1" hangingPunct="1">
              <a:buFontTx/>
              <a:buChar char="•"/>
              <a:defRPr/>
            </a:pPr>
            <a:r>
              <a:rPr lang="en-US" sz="3200" dirty="0" smtClean="0">
                <a:solidFill>
                  <a:schemeClr val="accent5">
                    <a:lumMod val="20000"/>
                    <a:lumOff val="80000"/>
                  </a:schemeClr>
                </a:solidFill>
                <a:effectLst>
                  <a:outerShdw blurRad="38100" dist="38100" dir="2700000" algn="tl">
                    <a:srgbClr val="B2B2B2"/>
                  </a:outerShdw>
                </a:effectLst>
              </a:rPr>
              <a:t>  Market Approach</a:t>
            </a:r>
          </a:p>
          <a:p>
            <a:pPr algn="l" eaLnBrk="1" hangingPunct="1">
              <a:buFontTx/>
              <a:buChar char="•"/>
              <a:defRPr/>
            </a:pPr>
            <a:r>
              <a:rPr lang="en-US" sz="3200" dirty="0" smtClean="0">
                <a:solidFill>
                  <a:schemeClr val="accent5">
                    <a:lumMod val="20000"/>
                    <a:lumOff val="80000"/>
                  </a:schemeClr>
                </a:solidFill>
                <a:effectLst>
                  <a:outerShdw blurRad="38100" dist="38100" dir="2700000" algn="tl">
                    <a:srgbClr val="B2B2B2"/>
                  </a:outerShdw>
                </a:effectLst>
              </a:rPr>
              <a:t>  </a:t>
            </a:r>
            <a:r>
              <a:rPr lang="en-US" sz="3200" dirty="0" smtClean="0">
                <a:solidFill>
                  <a:schemeClr val="accent5">
                    <a:lumMod val="20000"/>
                    <a:lumOff val="80000"/>
                  </a:schemeClr>
                </a:solidFill>
                <a:effectLst>
                  <a:outerShdw blurRad="38100" dist="38100" dir="2700000" algn="tl">
                    <a:srgbClr val="FFFFFF"/>
                  </a:outerShdw>
                </a:effectLst>
              </a:rPr>
              <a:t>Due Diligence</a:t>
            </a:r>
          </a:p>
          <a:p>
            <a:pPr marL="808038" lvl="1" algn="l" eaLnBrk="1" hangingPunct="1">
              <a:buFontTx/>
              <a:buChar char="–"/>
              <a:defRPr/>
            </a:pPr>
            <a:r>
              <a:rPr lang="en-US" sz="3200" dirty="0" smtClean="0">
                <a:solidFill>
                  <a:schemeClr val="accent5">
                    <a:lumMod val="20000"/>
                    <a:lumOff val="80000"/>
                  </a:schemeClr>
                </a:solidFill>
                <a:effectLst>
                  <a:outerShdw blurRad="38100" dist="38100" dir="2700000" algn="tl">
                    <a:srgbClr val="FFFFFF"/>
                  </a:outerShdw>
                </a:effectLst>
              </a:rPr>
              <a:t>  Do YOU believe?</a:t>
            </a:r>
          </a:p>
        </p:txBody>
      </p:sp>
      <p:pic>
        <p:nvPicPr>
          <p:cNvPr id="7" name="Picture 6" descr="truck.jpg"/>
          <p:cNvPicPr>
            <a:picLocks noChangeAspect="1"/>
          </p:cNvPicPr>
          <p:nvPr/>
        </p:nvPicPr>
        <p:blipFill>
          <a:blip r:embed="rId3" cstate="print"/>
          <a:stretch>
            <a:fillRect/>
          </a:stretch>
        </p:blipFill>
        <p:spPr>
          <a:xfrm>
            <a:off x="4876800" y="2362200"/>
            <a:ext cx="4032250" cy="270967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Footer Placeholder 3"/>
          <p:cNvSpPr>
            <a:spLocks noGrp="1"/>
          </p:cNvSpPr>
          <p:nvPr>
            <p:ph type="ftr" sz="quarter" idx="10"/>
          </p:nvPr>
        </p:nvSpPr>
        <p:spPr>
          <a:noFill/>
        </p:spPr>
        <p:txBody>
          <a:bodyPr/>
          <a:lstStyle/>
          <a:p>
            <a:pPr defTabSz="1611313"/>
            <a:r>
              <a:rPr lang="en-US" smtClean="0">
                <a:latin typeface="Arial" pitchFamily="34" charset="0"/>
              </a:rPr>
              <a:t>www.barebonesbiz.com</a:t>
            </a:r>
          </a:p>
        </p:txBody>
      </p:sp>
      <p:sp>
        <p:nvSpPr>
          <p:cNvPr id="10243" name="Slide Number Placeholder 4"/>
          <p:cNvSpPr>
            <a:spLocks noGrp="1"/>
          </p:cNvSpPr>
          <p:nvPr>
            <p:ph type="sldNum" sz="quarter" idx="11"/>
          </p:nvPr>
        </p:nvSpPr>
        <p:spPr>
          <a:noFill/>
        </p:spPr>
        <p:txBody>
          <a:bodyPr/>
          <a:lstStyle/>
          <a:p>
            <a:pPr defTabSz="1500188"/>
            <a:fld id="{818DFAA4-A24D-44D3-ABC7-5F67078B8EA5}" type="slidenum">
              <a:rPr lang="en-US" smtClean="0">
                <a:latin typeface="Arial" pitchFamily="34" charset="0"/>
              </a:rPr>
              <a:pPr defTabSz="1500188"/>
              <a:t>134</a:t>
            </a:fld>
            <a:endParaRPr lang="en-US" smtClean="0">
              <a:latin typeface="Arial" pitchFamily="34" charset="0"/>
            </a:endParaRPr>
          </a:p>
        </p:txBody>
      </p:sp>
      <p:sp>
        <p:nvSpPr>
          <p:cNvPr id="824322" name="Rectangle 2"/>
          <p:cNvSpPr>
            <a:spLocks noGrp="1" noChangeArrowheads="1"/>
          </p:cNvSpPr>
          <p:nvPr>
            <p:ph type="title"/>
          </p:nvPr>
        </p:nvSpPr>
        <p:spPr>
          <a:xfrm>
            <a:off x="533400" y="152400"/>
            <a:ext cx="8328025" cy="1295400"/>
          </a:xfrm>
        </p:spPr>
        <p:txBody>
          <a:bodyPr/>
          <a:lstStyle/>
          <a:p>
            <a:pPr eaLnBrk="1" hangingPunct="1">
              <a:defRPr/>
            </a:pPr>
            <a:r>
              <a:rPr lang="en-US" sz="4800" b="1" dirty="0" smtClean="0">
                <a:solidFill>
                  <a:srgbClr val="66FFFF"/>
                </a:solidFill>
              </a:rPr>
              <a:t>Traditional…</a:t>
            </a:r>
            <a:r>
              <a:rPr lang="en-US" b="1" dirty="0" smtClean="0">
                <a:solidFill>
                  <a:srgbClr val="66FFFF"/>
                </a:solidFill>
              </a:rPr>
              <a:t>  </a:t>
            </a:r>
          </a:p>
        </p:txBody>
      </p:sp>
      <p:sp>
        <p:nvSpPr>
          <p:cNvPr id="824323" name="Rectangle 3"/>
          <p:cNvSpPr>
            <a:spLocks noGrp="1" noChangeArrowheads="1"/>
          </p:cNvSpPr>
          <p:nvPr>
            <p:ph type="body" idx="1"/>
          </p:nvPr>
        </p:nvSpPr>
        <p:spPr>
          <a:xfrm>
            <a:off x="1600200" y="1447800"/>
            <a:ext cx="5257800" cy="5562600"/>
          </a:xfrm>
          <a:solidFill>
            <a:schemeClr val="accent2"/>
          </a:solidFill>
        </p:spPr>
        <p:txBody>
          <a:bodyPr/>
          <a:lstStyle/>
          <a:p>
            <a:pPr eaLnBrk="1" hangingPunct="1">
              <a:defRPr/>
            </a:pPr>
            <a:r>
              <a:rPr lang="en-US" sz="3200" b="1" dirty="0" smtClean="0">
                <a:solidFill>
                  <a:srgbClr val="00FF00"/>
                </a:solidFill>
              </a:rPr>
              <a:t>EBITDA  </a:t>
            </a:r>
          </a:p>
          <a:p>
            <a:pPr lvl="1" eaLnBrk="1" hangingPunct="1">
              <a:defRPr/>
            </a:pPr>
            <a:r>
              <a:rPr lang="en-US" sz="3200" b="1" dirty="0" smtClean="0">
                <a:solidFill>
                  <a:schemeClr val="accent5">
                    <a:lumMod val="20000"/>
                    <a:lumOff val="80000"/>
                  </a:schemeClr>
                </a:solidFill>
              </a:rPr>
              <a:t>Earnings</a:t>
            </a:r>
          </a:p>
          <a:p>
            <a:pPr lvl="1" eaLnBrk="1" hangingPunct="1">
              <a:defRPr/>
            </a:pPr>
            <a:r>
              <a:rPr lang="en-US" sz="3200" b="1" dirty="0" smtClean="0">
                <a:solidFill>
                  <a:schemeClr val="accent5">
                    <a:lumMod val="20000"/>
                    <a:lumOff val="80000"/>
                  </a:schemeClr>
                </a:solidFill>
              </a:rPr>
              <a:t>Before</a:t>
            </a:r>
          </a:p>
          <a:p>
            <a:pPr lvl="1" eaLnBrk="1" hangingPunct="1">
              <a:defRPr/>
            </a:pPr>
            <a:r>
              <a:rPr lang="en-US" sz="3200" b="1" dirty="0" smtClean="0">
                <a:solidFill>
                  <a:schemeClr val="accent5">
                    <a:lumMod val="20000"/>
                    <a:lumOff val="80000"/>
                  </a:schemeClr>
                </a:solidFill>
              </a:rPr>
              <a:t>Interest</a:t>
            </a:r>
          </a:p>
          <a:p>
            <a:pPr lvl="1" eaLnBrk="1" hangingPunct="1">
              <a:defRPr/>
            </a:pPr>
            <a:r>
              <a:rPr lang="en-US" sz="3200" b="1" dirty="0" smtClean="0">
                <a:solidFill>
                  <a:schemeClr val="accent5">
                    <a:lumMod val="20000"/>
                    <a:lumOff val="80000"/>
                  </a:schemeClr>
                </a:solidFill>
              </a:rPr>
              <a:t>Depreciation</a:t>
            </a:r>
          </a:p>
          <a:p>
            <a:pPr lvl="1" eaLnBrk="1" hangingPunct="1">
              <a:defRPr/>
            </a:pPr>
            <a:r>
              <a:rPr lang="en-US" sz="3200" b="1" dirty="0" smtClean="0">
                <a:solidFill>
                  <a:schemeClr val="accent5">
                    <a:lumMod val="20000"/>
                    <a:lumOff val="80000"/>
                  </a:schemeClr>
                </a:solidFill>
              </a:rPr>
              <a:t>Amortization  </a:t>
            </a:r>
            <a:endParaRPr lang="en-US" sz="3200" b="1" dirty="0" smtClean="0">
              <a:solidFill>
                <a:srgbClr val="FFFF00"/>
              </a:solidFill>
            </a:endParaRPr>
          </a:p>
          <a:p>
            <a:pPr lvl="1" eaLnBrk="1" hangingPunct="1">
              <a:defRPr/>
            </a:pPr>
            <a:r>
              <a:rPr lang="en-US" sz="3200" b="1" dirty="0" smtClean="0">
                <a:solidFill>
                  <a:srgbClr val="FFFF00"/>
                </a:solidFill>
              </a:rPr>
              <a:t>The MAIN thing is EARNINGS! </a:t>
            </a:r>
          </a:p>
        </p:txBody>
      </p:sp>
      <p:pic>
        <p:nvPicPr>
          <p:cNvPr id="87044" name="Picture 4" descr="http://f0.thejournal.ie/media/2011/04/cc-Steve-Punter-9-390x285.jpg"/>
          <p:cNvPicPr>
            <a:picLocks noChangeAspect="1" noChangeArrowheads="1"/>
          </p:cNvPicPr>
          <p:nvPr/>
        </p:nvPicPr>
        <p:blipFill>
          <a:blip r:embed="rId4" cstate="print"/>
          <a:srcRect/>
          <a:stretch>
            <a:fillRect/>
          </a:stretch>
        </p:blipFill>
        <p:spPr bwMode="auto">
          <a:xfrm>
            <a:off x="5029200" y="1828800"/>
            <a:ext cx="3714750" cy="2714626"/>
          </a:xfrm>
          <a:prstGeom prst="rect">
            <a:avLst/>
          </a:prstGeom>
          <a:noFill/>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24323">
                                            <p:txEl>
                                              <p:pRg st="0" end="0"/>
                                            </p:txEl>
                                          </p:spTgt>
                                        </p:tgtEl>
                                        <p:attrNameLst>
                                          <p:attrName>style.visibility</p:attrName>
                                        </p:attrNameLst>
                                      </p:cBhvr>
                                      <p:to>
                                        <p:strVal val="visible"/>
                                      </p:to>
                                    </p:set>
                                    <p:anim calcmode="lin" valueType="num">
                                      <p:cBhvr additive="base">
                                        <p:cTn id="7" dur="500" fill="hold"/>
                                        <p:tgtEl>
                                          <p:spTgt spid="82432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2432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par>
                                <p:cTn id="9" presetID="2" presetClass="entr" presetSubtype="8" fill="hold" grpId="0" nodeType="withEffect">
                                  <p:stCondLst>
                                    <p:cond delay="0"/>
                                  </p:stCondLst>
                                  <p:childTnLst>
                                    <p:set>
                                      <p:cBhvr>
                                        <p:cTn id="10" dur="1" fill="hold">
                                          <p:stCondLst>
                                            <p:cond delay="0"/>
                                          </p:stCondLst>
                                        </p:cTn>
                                        <p:tgtEl>
                                          <p:spTgt spid="824323">
                                            <p:txEl>
                                              <p:pRg st="1" end="1"/>
                                            </p:txEl>
                                          </p:spTgt>
                                        </p:tgtEl>
                                        <p:attrNameLst>
                                          <p:attrName>style.visibility</p:attrName>
                                        </p:attrNameLst>
                                      </p:cBhvr>
                                      <p:to>
                                        <p:strVal val="visible"/>
                                      </p:to>
                                    </p:set>
                                    <p:anim calcmode="lin" valueType="num">
                                      <p:cBhvr additive="base">
                                        <p:cTn id="11" dur="500" fill="hold"/>
                                        <p:tgtEl>
                                          <p:spTgt spid="82432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824323">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3" name="WHOOSH.WAV"/>
                                        </p:tgtEl>
                                      </p:cMediaNode>
                                    </p:audio>
                                  </p:subTnLst>
                                </p:cTn>
                              </p:par>
                              <p:par>
                                <p:cTn id="13" presetID="2" presetClass="entr" presetSubtype="8" fill="hold" grpId="0" nodeType="withEffect">
                                  <p:stCondLst>
                                    <p:cond delay="0"/>
                                  </p:stCondLst>
                                  <p:childTnLst>
                                    <p:set>
                                      <p:cBhvr>
                                        <p:cTn id="14" dur="1" fill="hold">
                                          <p:stCondLst>
                                            <p:cond delay="0"/>
                                          </p:stCondLst>
                                        </p:cTn>
                                        <p:tgtEl>
                                          <p:spTgt spid="824323">
                                            <p:txEl>
                                              <p:pRg st="2" end="2"/>
                                            </p:txEl>
                                          </p:spTgt>
                                        </p:tgtEl>
                                        <p:attrNameLst>
                                          <p:attrName>style.visibility</p:attrName>
                                        </p:attrNameLst>
                                      </p:cBhvr>
                                      <p:to>
                                        <p:strVal val="visible"/>
                                      </p:to>
                                    </p:set>
                                    <p:anim calcmode="lin" valueType="num">
                                      <p:cBhvr additive="base">
                                        <p:cTn id="15" dur="500" fill="hold"/>
                                        <p:tgtEl>
                                          <p:spTgt spid="82432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824323">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3" name="WHOOSH.WAV"/>
                                        </p:tgtEl>
                                      </p:cMediaNode>
                                    </p:audio>
                                  </p:subTnLst>
                                </p:cTn>
                              </p:par>
                              <p:par>
                                <p:cTn id="17" presetID="2" presetClass="entr" presetSubtype="8" fill="hold" grpId="0" nodeType="withEffect">
                                  <p:stCondLst>
                                    <p:cond delay="0"/>
                                  </p:stCondLst>
                                  <p:childTnLst>
                                    <p:set>
                                      <p:cBhvr>
                                        <p:cTn id="18" dur="1" fill="hold">
                                          <p:stCondLst>
                                            <p:cond delay="0"/>
                                          </p:stCondLst>
                                        </p:cTn>
                                        <p:tgtEl>
                                          <p:spTgt spid="824323">
                                            <p:txEl>
                                              <p:pRg st="3" end="3"/>
                                            </p:txEl>
                                          </p:spTgt>
                                        </p:tgtEl>
                                        <p:attrNameLst>
                                          <p:attrName>style.visibility</p:attrName>
                                        </p:attrNameLst>
                                      </p:cBhvr>
                                      <p:to>
                                        <p:strVal val="visible"/>
                                      </p:to>
                                    </p:set>
                                    <p:anim calcmode="lin" valueType="num">
                                      <p:cBhvr additive="base">
                                        <p:cTn id="19" dur="500" fill="hold"/>
                                        <p:tgtEl>
                                          <p:spTgt spid="82432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24323">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WAV"/>
                                        </p:tgtEl>
                                      </p:cMediaNode>
                                    </p:audio>
                                  </p:subTnLst>
                                </p:cTn>
                              </p:par>
                              <p:par>
                                <p:cTn id="21" presetID="2" presetClass="entr" presetSubtype="8" fill="hold" grpId="0" nodeType="withEffect">
                                  <p:stCondLst>
                                    <p:cond delay="0"/>
                                  </p:stCondLst>
                                  <p:childTnLst>
                                    <p:set>
                                      <p:cBhvr>
                                        <p:cTn id="22" dur="1" fill="hold">
                                          <p:stCondLst>
                                            <p:cond delay="0"/>
                                          </p:stCondLst>
                                        </p:cTn>
                                        <p:tgtEl>
                                          <p:spTgt spid="824323">
                                            <p:txEl>
                                              <p:pRg st="4" end="4"/>
                                            </p:txEl>
                                          </p:spTgt>
                                        </p:tgtEl>
                                        <p:attrNameLst>
                                          <p:attrName>style.visibility</p:attrName>
                                        </p:attrNameLst>
                                      </p:cBhvr>
                                      <p:to>
                                        <p:strVal val="visible"/>
                                      </p:to>
                                    </p:set>
                                    <p:anim calcmode="lin" valueType="num">
                                      <p:cBhvr additive="base">
                                        <p:cTn id="23" dur="500" fill="hold"/>
                                        <p:tgtEl>
                                          <p:spTgt spid="824323">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824323">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3" name="WHOOSH.WAV"/>
                                        </p:tgtEl>
                                      </p:cMediaNode>
                                    </p:audio>
                                  </p:subTnLst>
                                </p:cTn>
                              </p:par>
                              <p:par>
                                <p:cTn id="25" presetID="2" presetClass="entr" presetSubtype="8" fill="hold" grpId="0" nodeType="withEffect">
                                  <p:stCondLst>
                                    <p:cond delay="0"/>
                                  </p:stCondLst>
                                  <p:childTnLst>
                                    <p:set>
                                      <p:cBhvr>
                                        <p:cTn id="26" dur="1" fill="hold">
                                          <p:stCondLst>
                                            <p:cond delay="0"/>
                                          </p:stCondLst>
                                        </p:cTn>
                                        <p:tgtEl>
                                          <p:spTgt spid="824323">
                                            <p:txEl>
                                              <p:pRg st="5" end="5"/>
                                            </p:txEl>
                                          </p:spTgt>
                                        </p:tgtEl>
                                        <p:attrNameLst>
                                          <p:attrName>style.visibility</p:attrName>
                                        </p:attrNameLst>
                                      </p:cBhvr>
                                      <p:to>
                                        <p:strVal val="visible"/>
                                      </p:to>
                                    </p:set>
                                    <p:anim calcmode="lin" valueType="num">
                                      <p:cBhvr additive="base">
                                        <p:cTn id="27" dur="500" fill="hold"/>
                                        <p:tgtEl>
                                          <p:spTgt spid="824323">
                                            <p:txEl>
                                              <p:pRg st="5" end="5"/>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824323">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3" name="WHOOSH.WAV"/>
                                        </p:tgtEl>
                                      </p:cMediaNode>
                                    </p:audio>
                                  </p:subTnLst>
                                </p:cTn>
                              </p:par>
                              <p:par>
                                <p:cTn id="29" presetID="2" presetClass="entr" presetSubtype="8" fill="hold" grpId="0" nodeType="withEffect">
                                  <p:stCondLst>
                                    <p:cond delay="0"/>
                                  </p:stCondLst>
                                  <p:childTnLst>
                                    <p:set>
                                      <p:cBhvr>
                                        <p:cTn id="30" dur="1" fill="hold">
                                          <p:stCondLst>
                                            <p:cond delay="0"/>
                                          </p:stCondLst>
                                        </p:cTn>
                                        <p:tgtEl>
                                          <p:spTgt spid="824323">
                                            <p:txEl>
                                              <p:pRg st="6" end="6"/>
                                            </p:txEl>
                                          </p:spTgt>
                                        </p:tgtEl>
                                        <p:attrNameLst>
                                          <p:attrName>style.visibility</p:attrName>
                                        </p:attrNameLst>
                                      </p:cBhvr>
                                      <p:to>
                                        <p:strVal val="visible"/>
                                      </p:to>
                                    </p:set>
                                    <p:anim calcmode="lin" valueType="num">
                                      <p:cBhvr additive="base">
                                        <p:cTn id="31" dur="500" fill="hold"/>
                                        <p:tgtEl>
                                          <p:spTgt spid="824323">
                                            <p:txEl>
                                              <p:pRg st="6" end="6"/>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824323">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4323" grpId="0" build="p" autoUpdateAnimBg="0"/>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Footer Placeholder 2"/>
          <p:cNvSpPr>
            <a:spLocks noGrp="1"/>
          </p:cNvSpPr>
          <p:nvPr>
            <p:ph type="ftr" sz="quarter" idx="10"/>
          </p:nvPr>
        </p:nvSpPr>
        <p:spPr>
          <a:noFill/>
        </p:spPr>
        <p:txBody>
          <a:bodyPr/>
          <a:lstStyle/>
          <a:p>
            <a:pPr defTabSz="1611313"/>
            <a:r>
              <a:rPr lang="en-US" smtClean="0">
                <a:latin typeface="Arial" pitchFamily="34" charset="0"/>
              </a:rPr>
              <a:t>www.barebonesbiz.com</a:t>
            </a:r>
          </a:p>
        </p:txBody>
      </p:sp>
      <p:sp>
        <p:nvSpPr>
          <p:cNvPr id="11267" name="Slide Number Placeholder 3"/>
          <p:cNvSpPr>
            <a:spLocks noGrp="1"/>
          </p:cNvSpPr>
          <p:nvPr>
            <p:ph type="sldNum" sz="quarter" idx="11"/>
          </p:nvPr>
        </p:nvSpPr>
        <p:spPr>
          <a:noFill/>
        </p:spPr>
        <p:txBody>
          <a:bodyPr/>
          <a:lstStyle/>
          <a:p>
            <a:pPr defTabSz="1500188"/>
            <a:fld id="{D72BF5AF-2094-4673-A244-87559CAE30E0}" type="slidenum">
              <a:rPr lang="en-US" smtClean="0">
                <a:latin typeface="Arial" pitchFamily="34" charset="0"/>
              </a:rPr>
              <a:pPr defTabSz="1500188"/>
              <a:t>135</a:t>
            </a:fld>
            <a:endParaRPr lang="en-US" smtClean="0">
              <a:latin typeface="Arial" pitchFamily="34" charset="0"/>
            </a:endParaRPr>
          </a:p>
        </p:txBody>
      </p:sp>
      <p:sp>
        <p:nvSpPr>
          <p:cNvPr id="821250" name="Text Box 2"/>
          <p:cNvSpPr txBox="1">
            <a:spLocks noChangeArrowheads="1"/>
          </p:cNvSpPr>
          <p:nvPr/>
        </p:nvSpPr>
        <p:spPr bwMode="auto">
          <a:xfrm>
            <a:off x="914400" y="777875"/>
            <a:ext cx="7177088" cy="762000"/>
          </a:xfrm>
          <a:prstGeom prst="rect">
            <a:avLst/>
          </a:prstGeom>
          <a:noFill/>
          <a:ln w="9525">
            <a:noFill/>
            <a:miter lim="800000"/>
            <a:headEnd/>
            <a:tailEnd/>
          </a:ln>
          <a:effectLst/>
        </p:spPr>
        <p:txBody>
          <a:bodyPr wrap="none">
            <a:spAutoFit/>
          </a:bodyPr>
          <a:lstStyle/>
          <a:p>
            <a:pPr eaLnBrk="1" hangingPunct="1">
              <a:defRPr/>
            </a:pPr>
            <a:r>
              <a:rPr lang="en-US" sz="4400">
                <a:solidFill>
                  <a:srgbClr val="66FFFF"/>
                </a:solidFill>
                <a:effectLst>
                  <a:outerShdw blurRad="38100" dist="38100" dir="2700000" algn="tl">
                    <a:srgbClr val="FFFFFF"/>
                  </a:outerShdw>
                </a:effectLst>
                <a:latin typeface="Tahoma" pitchFamily="34" charset="0"/>
              </a:rPr>
              <a:t>EBITDA valuation example…</a:t>
            </a:r>
          </a:p>
        </p:txBody>
      </p:sp>
      <p:sp>
        <p:nvSpPr>
          <p:cNvPr id="821251" name="Rectangle 3"/>
          <p:cNvSpPr>
            <a:spLocks noChangeArrowheads="1"/>
          </p:cNvSpPr>
          <p:nvPr/>
        </p:nvSpPr>
        <p:spPr bwMode="auto">
          <a:xfrm>
            <a:off x="1219200" y="2057400"/>
            <a:ext cx="7772400" cy="2211388"/>
          </a:xfrm>
          <a:prstGeom prst="rect">
            <a:avLst/>
          </a:prstGeom>
          <a:noFill/>
          <a:ln w="9525">
            <a:noFill/>
            <a:miter lim="800000"/>
            <a:headEnd/>
            <a:tailEnd/>
          </a:ln>
        </p:spPr>
        <p:txBody>
          <a:bodyPr/>
          <a:lstStyle/>
          <a:p>
            <a:pPr marL="606425" indent="-606425" defTabSz="1611313" eaLnBrk="1" hangingPunct="1">
              <a:spcBef>
                <a:spcPct val="20000"/>
              </a:spcBef>
              <a:buFontTx/>
              <a:buChar char="•"/>
            </a:pPr>
            <a:r>
              <a:rPr lang="en-US" sz="3600" dirty="0">
                <a:solidFill>
                  <a:srgbClr val="CCFF99"/>
                </a:solidFill>
              </a:rPr>
              <a:t>$2,000,000 in Sales</a:t>
            </a:r>
          </a:p>
          <a:p>
            <a:pPr marL="606425" indent="-606425" defTabSz="1611313" eaLnBrk="1" hangingPunct="1">
              <a:spcBef>
                <a:spcPct val="20000"/>
              </a:spcBef>
              <a:buFontTx/>
              <a:buChar char="•"/>
            </a:pPr>
            <a:r>
              <a:rPr lang="en-US" sz="3600" dirty="0">
                <a:solidFill>
                  <a:srgbClr val="CCFF99"/>
                </a:solidFill>
              </a:rPr>
              <a:t>20% profit = $400,000</a:t>
            </a:r>
          </a:p>
          <a:p>
            <a:pPr marL="606425" indent="-606425" defTabSz="1611313" eaLnBrk="1" hangingPunct="1">
              <a:spcBef>
                <a:spcPct val="20000"/>
              </a:spcBef>
              <a:buFontTx/>
              <a:buChar char="•"/>
            </a:pPr>
            <a:r>
              <a:rPr lang="en-US" sz="3600" dirty="0">
                <a:solidFill>
                  <a:srgbClr val="CCFF99"/>
                </a:solidFill>
              </a:rPr>
              <a:t>X times earnings…</a:t>
            </a:r>
          </a:p>
          <a:p>
            <a:pPr marL="606425" indent="-606425" defTabSz="1611313" eaLnBrk="1" hangingPunct="1">
              <a:spcBef>
                <a:spcPct val="20000"/>
              </a:spcBef>
              <a:buFontTx/>
              <a:buChar char="•"/>
            </a:pPr>
            <a:r>
              <a:rPr lang="en-US" sz="3600" dirty="0">
                <a:solidFill>
                  <a:srgbClr val="CCFF99"/>
                </a:solidFill>
              </a:rPr>
              <a:t>$____________ = Selling Price</a:t>
            </a:r>
          </a:p>
          <a:p>
            <a:pPr marL="606425" indent="-606425" defTabSz="1611313" eaLnBrk="1" hangingPunct="1">
              <a:spcBef>
                <a:spcPct val="20000"/>
              </a:spcBef>
              <a:buFontTx/>
              <a:buChar char="•"/>
            </a:pPr>
            <a:r>
              <a:rPr lang="en-US" sz="3600" dirty="0">
                <a:solidFill>
                  <a:srgbClr val="CCFF99"/>
                </a:solidFill>
              </a:rPr>
              <a:t>Stock?  Cash?  </a:t>
            </a:r>
          </a:p>
          <a:p>
            <a:pPr marL="606425" indent="-606425" defTabSz="1611313" eaLnBrk="1" hangingPunct="1">
              <a:spcBef>
                <a:spcPct val="20000"/>
              </a:spcBef>
            </a:pPr>
            <a:r>
              <a:rPr lang="en-US" sz="3600" dirty="0">
                <a:solidFill>
                  <a:srgbClr val="CCFF99"/>
                </a:solidFill>
              </a:rPr>
              <a:t>		The moon…</a:t>
            </a:r>
          </a:p>
        </p:txBody>
      </p:sp>
      <p:pic>
        <p:nvPicPr>
          <p:cNvPr id="84994" name="Picture 2" descr="https://encrypted-tbn0.gstatic.com/images?q=tbn:ANd9GcRE1ZrH2iLe-iWQuJPVHlwJzFweReuoXF81rp2na_-2l_p_trrFVQ"/>
          <p:cNvPicPr>
            <a:picLocks noChangeAspect="1" noChangeArrowheads="1"/>
          </p:cNvPicPr>
          <p:nvPr/>
        </p:nvPicPr>
        <p:blipFill>
          <a:blip r:embed="rId4" cstate="print"/>
          <a:srcRect/>
          <a:stretch>
            <a:fillRect/>
          </a:stretch>
        </p:blipFill>
        <p:spPr bwMode="auto">
          <a:xfrm>
            <a:off x="5715000" y="4953000"/>
            <a:ext cx="2114550" cy="2162176"/>
          </a:xfrm>
          <a:prstGeom prst="rect">
            <a:avLst/>
          </a:prstGeom>
          <a:noFill/>
        </p:spPr>
      </p:pic>
    </p:spTree>
  </p:cSld>
  <p:clrMapOvr>
    <a:masterClrMapping/>
  </p:clrMapOvr>
  <p:transition xmlns:p14="http://schemas.microsoft.com/office/powerpoint/2010/main">
    <p:zoom/>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21251">
                                            <p:txEl>
                                              <p:pRg st="0" end="0"/>
                                            </p:txEl>
                                          </p:spTgt>
                                        </p:tgtEl>
                                        <p:attrNameLst>
                                          <p:attrName>style.visibility</p:attrName>
                                        </p:attrNameLst>
                                      </p:cBhvr>
                                      <p:to>
                                        <p:strVal val="visible"/>
                                      </p:to>
                                    </p:set>
                                    <p:anim calcmode="lin" valueType="num">
                                      <p:cBhvr additive="base">
                                        <p:cTn id="7" dur="500" fill="hold"/>
                                        <p:tgtEl>
                                          <p:spTgt spid="82125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2125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21251">
                                            <p:txEl>
                                              <p:pRg st="1" end="1"/>
                                            </p:txEl>
                                          </p:spTgt>
                                        </p:tgtEl>
                                        <p:attrNameLst>
                                          <p:attrName>style.visibility</p:attrName>
                                        </p:attrNameLst>
                                      </p:cBhvr>
                                      <p:to>
                                        <p:strVal val="visible"/>
                                      </p:to>
                                    </p:set>
                                    <p:anim calcmode="lin" valueType="num">
                                      <p:cBhvr additive="base">
                                        <p:cTn id="13" dur="500" fill="hold"/>
                                        <p:tgtEl>
                                          <p:spTgt spid="82125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21251">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21251">
                                            <p:txEl>
                                              <p:pRg st="2" end="2"/>
                                            </p:txEl>
                                          </p:spTgt>
                                        </p:tgtEl>
                                        <p:attrNameLst>
                                          <p:attrName>style.visibility</p:attrName>
                                        </p:attrNameLst>
                                      </p:cBhvr>
                                      <p:to>
                                        <p:strVal val="visible"/>
                                      </p:to>
                                    </p:set>
                                    <p:anim calcmode="lin" valueType="num">
                                      <p:cBhvr additive="base">
                                        <p:cTn id="19" dur="500" fill="hold"/>
                                        <p:tgtEl>
                                          <p:spTgt spid="82125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21251">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21251">
                                            <p:txEl>
                                              <p:pRg st="3" end="3"/>
                                            </p:txEl>
                                          </p:spTgt>
                                        </p:tgtEl>
                                        <p:attrNameLst>
                                          <p:attrName>style.visibility</p:attrName>
                                        </p:attrNameLst>
                                      </p:cBhvr>
                                      <p:to>
                                        <p:strVal val="visible"/>
                                      </p:to>
                                    </p:set>
                                    <p:anim calcmode="lin" valueType="num">
                                      <p:cBhvr additive="base">
                                        <p:cTn id="25" dur="500" fill="hold"/>
                                        <p:tgtEl>
                                          <p:spTgt spid="82125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821251">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821251">
                                            <p:txEl>
                                              <p:pRg st="4" end="4"/>
                                            </p:txEl>
                                          </p:spTgt>
                                        </p:tgtEl>
                                        <p:attrNameLst>
                                          <p:attrName>style.visibility</p:attrName>
                                        </p:attrNameLst>
                                      </p:cBhvr>
                                      <p:to>
                                        <p:strVal val="visible"/>
                                      </p:to>
                                    </p:set>
                                    <p:anim calcmode="lin" valueType="num">
                                      <p:cBhvr additive="base">
                                        <p:cTn id="31" dur="500" fill="hold"/>
                                        <p:tgtEl>
                                          <p:spTgt spid="821251">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821251">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WHOOSH.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821251">
                                            <p:txEl>
                                              <p:pRg st="5" end="5"/>
                                            </p:txEl>
                                          </p:spTgt>
                                        </p:tgtEl>
                                        <p:attrNameLst>
                                          <p:attrName>style.visibility</p:attrName>
                                        </p:attrNameLst>
                                      </p:cBhvr>
                                      <p:to>
                                        <p:strVal val="visible"/>
                                      </p:to>
                                    </p:set>
                                    <p:anim calcmode="lin" valueType="num">
                                      <p:cBhvr additive="base">
                                        <p:cTn id="37" dur="500" fill="hold"/>
                                        <p:tgtEl>
                                          <p:spTgt spid="821251">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821251">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1251" grpId="0" build="p" autoUpdateAnimBg="0"/>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Footer Placeholder 3"/>
          <p:cNvSpPr>
            <a:spLocks noGrp="1"/>
          </p:cNvSpPr>
          <p:nvPr>
            <p:ph type="ftr" sz="quarter" idx="10"/>
          </p:nvPr>
        </p:nvSpPr>
        <p:spPr>
          <a:noFill/>
        </p:spPr>
        <p:txBody>
          <a:bodyPr/>
          <a:lstStyle/>
          <a:p>
            <a:pPr defTabSz="1611313"/>
            <a:r>
              <a:rPr lang="en-US" smtClean="0">
                <a:latin typeface="Arial" pitchFamily="34" charset="0"/>
              </a:rPr>
              <a:t>www.barebonesbiz.com</a:t>
            </a:r>
          </a:p>
        </p:txBody>
      </p:sp>
      <p:sp>
        <p:nvSpPr>
          <p:cNvPr id="12291" name="Slide Number Placeholder 4"/>
          <p:cNvSpPr>
            <a:spLocks noGrp="1"/>
          </p:cNvSpPr>
          <p:nvPr>
            <p:ph type="sldNum" sz="quarter" idx="11"/>
          </p:nvPr>
        </p:nvSpPr>
        <p:spPr>
          <a:noFill/>
        </p:spPr>
        <p:txBody>
          <a:bodyPr/>
          <a:lstStyle/>
          <a:p>
            <a:pPr defTabSz="1500188"/>
            <a:fld id="{BCB0B4F7-0435-4004-839B-3AC6A61C5B7B}" type="slidenum">
              <a:rPr lang="en-US" smtClean="0">
                <a:latin typeface="Arial" pitchFamily="34" charset="0"/>
              </a:rPr>
              <a:pPr defTabSz="1500188"/>
              <a:t>136</a:t>
            </a:fld>
            <a:endParaRPr lang="en-US" smtClean="0">
              <a:latin typeface="Arial" pitchFamily="34" charset="0"/>
            </a:endParaRPr>
          </a:p>
        </p:txBody>
      </p:sp>
      <p:sp>
        <p:nvSpPr>
          <p:cNvPr id="825346" name="Rectangle 2"/>
          <p:cNvSpPr>
            <a:spLocks noGrp="1" noChangeArrowheads="1"/>
          </p:cNvSpPr>
          <p:nvPr>
            <p:ph type="title"/>
          </p:nvPr>
        </p:nvSpPr>
        <p:spPr>
          <a:xfrm>
            <a:off x="457200" y="457200"/>
            <a:ext cx="7794625" cy="1295400"/>
          </a:xfrm>
        </p:spPr>
        <p:txBody>
          <a:bodyPr/>
          <a:lstStyle/>
          <a:p>
            <a:pPr eaLnBrk="1" hangingPunct="1">
              <a:defRPr/>
            </a:pPr>
            <a:r>
              <a:rPr lang="en-US" b="1" dirty="0" smtClean="0">
                <a:solidFill>
                  <a:srgbClr val="CCFF99"/>
                </a:solidFill>
              </a:rPr>
              <a:t>First…BUYING</a:t>
            </a:r>
          </a:p>
        </p:txBody>
      </p:sp>
      <p:sp>
        <p:nvSpPr>
          <p:cNvPr id="825347" name="Rectangle 3"/>
          <p:cNvSpPr>
            <a:spLocks noGrp="1" noChangeArrowheads="1"/>
          </p:cNvSpPr>
          <p:nvPr>
            <p:ph type="body" idx="1"/>
          </p:nvPr>
        </p:nvSpPr>
        <p:spPr>
          <a:xfrm>
            <a:off x="990600" y="1752600"/>
            <a:ext cx="6742113" cy="1122363"/>
          </a:xfrm>
        </p:spPr>
        <p:txBody>
          <a:bodyPr/>
          <a:lstStyle/>
          <a:p>
            <a:pPr eaLnBrk="1" hangingPunct="1">
              <a:defRPr/>
            </a:pPr>
            <a:r>
              <a:rPr lang="en-US" sz="4400" dirty="0" smtClean="0">
                <a:solidFill>
                  <a:schemeClr val="hlink"/>
                </a:solidFill>
              </a:rPr>
              <a:t>Why?  Fast, cost effective way to grow…</a:t>
            </a:r>
            <a:endParaRPr lang="en-US" sz="4400" dirty="0" smtClean="0">
              <a:solidFill>
                <a:srgbClr val="CCFF99"/>
              </a:solidFill>
            </a:endParaRPr>
          </a:p>
          <a:p>
            <a:pPr lvl="1" eaLnBrk="1" hangingPunct="1">
              <a:defRPr/>
            </a:pPr>
            <a:r>
              <a:rPr lang="en-US" sz="3600" dirty="0" smtClean="0">
                <a:solidFill>
                  <a:srgbClr val="CCFF99"/>
                </a:solidFill>
              </a:rPr>
              <a:t>Assets</a:t>
            </a:r>
          </a:p>
          <a:p>
            <a:pPr lvl="1" eaLnBrk="1" hangingPunct="1">
              <a:defRPr/>
            </a:pPr>
            <a:r>
              <a:rPr lang="en-US" sz="3600" dirty="0" smtClean="0">
                <a:solidFill>
                  <a:srgbClr val="CCFF99"/>
                </a:solidFill>
              </a:rPr>
              <a:t>Human Resources</a:t>
            </a:r>
          </a:p>
          <a:p>
            <a:pPr lvl="1" eaLnBrk="1" hangingPunct="1">
              <a:defRPr/>
            </a:pPr>
            <a:r>
              <a:rPr lang="en-US" sz="3600" dirty="0" smtClean="0">
                <a:solidFill>
                  <a:srgbClr val="CCFF99"/>
                </a:solidFill>
              </a:rPr>
              <a:t>CALLS!!  </a:t>
            </a:r>
          </a:p>
        </p:txBody>
      </p:sp>
      <p:sp>
        <p:nvSpPr>
          <p:cNvPr id="825349" name="Text Box 5"/>
          <p:cNvSpPr txBox="1">
            <a:spLocks noChangeArrowheads="1"/>
          </p:cNvSpPr>
          <p:nvPr/>
        </p:nvSpPr>
        <p:spPr bwMode="auto">
          <a:xfrm>
            <a:off x="1676400" y="5867400"/>
            <a:ext cx="5314950" cy="1190625"/>
          </a:xfrm>
          <a:prstGeom prst="rect">
            <a:avLst/>
          </a:prstGeom>
          <a:noFill/>
          <a:ln w="9525">
            <a:noFill/>
            <a:miter lim="800000"/>
            <a:headEnd/>
            <a:tailEnd/>
          </a:ln>
        </p:spPr>
        <p:txBody>
          <a:bodyPr>
            <a:spAutoFit/>
          </a:bodyPr>
          <a:lstStyle/>
          <a:p>
            <a:pPr eaLnBrk="1" hangingPunct="1">
              <a:spcBef>
                <a:spcPct val="20000"/>
              </a:spcBef>
              <a:buClr>
                <a:schemeClr val="folHlink"/>
              </a:buClr>
              <a:buSzPct val="60000"/>
              <a:buFont typeface="Wingdings" pitchFamily="2" charset="2"/>
              <a:buNone/>
            </a:pPr>
            <a:r>
              <a:rPr lang="en-US" sz="3600" b="1" i="1">
                <a:solidFill>
                  <a:schemeClr val="hlink"/>
                </a:solidFill>
              </a:rPr>
              <a:t>What does a call cost?</a:t>
            </a:r>
          </a:p>
          <a:p>
            <a:endParaRPr lang="en-US" sz="3600" b="1" i="1">
              <a:solidFill>
                <a:schemeClr val="hlink"/>
              </a:solidFill>
            </a:endParaRPr>
          </a:p>
        </p:txBody>
      </p:sp>
      <p:sp>
        <p:nvSpPr>
          <p:cNvPr id="82946" name="AutoShape 2" descr="data:image/jpeg;base64,/9j/4AAQSkZJRgABAQAAAQABAAD/2wCEAAkGBwgHBgkIBwgKCgkLDRYPDQwMDRsUFRAWIB0iIiAdHx8kKDQsJCYxJx8fLT0tMTU3Ojo6Iys/RD84QzQ5OjcBCgoKDQwNGg8PGjclHyU3Nzc3Nzc3Nzc3Nzc3Nzc3Nzc3Nzc3Nzc3Nzc3Nzc3Nzc3Nzc3Nzc3Nzc3Nzc3Nzc3N//AABEIAIMAdQMBIgACEQEDEQH/xAAcAAACAwADAQAAAAAAAAAAAAAABwQFBgEDCAL/xABDEAABAwMCAwQHBQYEBQUAAAABAgMEAAURBiESMVEHE0FhFBUicYGRoSMyQlLBCDNisdHwFlRy8SRDk6KyNERjgpL/xAAbAQACAwEBAQAAAAAAAAAAAAAAAwIEBQYBB//EADERAAEDAgQDBQcFAAAAAAAAAAEAAgMEERIhMUEFUWETgZGh8BQiIzJxseEGM0LB8f/aAAwDAQACEQMRAD8AeNFFFCEUUVwo4ST5UIWN1trJ21S2rFp+H6x1FKRxMx8ew0n87hyMDY7Z+VVdy107oy0BvVU2Lc9Qvbt2+3t8PDkYCVHfbPiQPIHFQLkLhGu1xZ040mXrO64VJkqx3dpjHAQgq3AOANvE5VjAAqBGgWHs7kpJS5qXWsjK/aVkoUeaiTngG/3j7R38OQvQCcgtBYNRarTCN51u5aLFac5S040oPrzyG6vZPlgq8hQ72jybw76PoqxyLhn/AN7LBZYHmB95XyFZd23yblJ9c62mNy5CN24/KNGHRKTzPmfrzrva1za1S0wI80jb/lJ4Uj34pDpgNFpw8MkeAXZX29fZXy7DrObl+dqp2O+rkzCShttvyAKST7yarJOrNY6KdSrUUYXmzgjiltNht5seYGx/vJFRndU2uM5lUwpIP38Hn76vLxfpT1vUha4iApPJ/wBlJHnz+mKi2cFWJeFPbZtvvdbexXu3X+3N3C0yUSIzn4kndJ6KHMHyNWNeabVc5fZ9qFi7x5sWRb5TpRMiQiUthJ8Qkk7jcg+WPGvSESS1MisyY6+Nl5tLjah+JJGQflVhrg4XCx5YnxOwvFiu6iiivUtFFFFCEUUUUIRUS5F4RXPR3m2FY3ecwQ0PFWDscee1d6nWw4lsuJDigSlOdyBjJx8R86T/AGganlavu7uktOvqat7JKbpNRuFf/Gk9OYPX3A58JspNaXuDW6r6c1Z6xXJs2gQpiIHCqffHU5W6sjcozupZ/MeWNsDFQSu0aTjOhv7SS57bzjiuJ108+Jaz5muu5TYOk7U3AtyEoWBhKeZH8Suppc3a4F7iclqK8nPCTniPWqb5XPdhaumpaKKli7WXX14DzK+dVapmXxZCVlMZJ2AGAaoWVyYS230hTZWkqbUU/eTkpJHUZBGeoNMzs67MpmrHGrpfEriWYe020PZXIH8PRJ/N4+HUXvb/AKe9Dg2O5W+MhEGEDFU0hOEtg4KNumxHyq01ga21lhT1L5JseLTTa305LKWMWmyQBc5PHJu2M8UjdLJP5f7z7qoLpfZ1wfW4wFFKzu7+I+7pXOoFOyPRmGW1rbWOPCOZ/vNESE3E4EuFzidUA2wPaWtR2AAFUgbtDn5nYLpZGlkroKc4WD5nbm4vqdvNfEaxTbuppiG5IfeedShLasq5nc48uZ6AGvUkJ+LY7bDhyZCG2o7KGEuOqCQeEBI3O3hWR7OtJOWeP6yuLXBOdRhEfP7hJ8D/ABHx6cutWN41bp6MtUC8PtsqWMFqSQnI+PhVSStka4AevBYlc2nfL8DMAZnmeea2aXErGUqyK+xSOmPybUszezzUjK2EqPFbHpCHGj5IBPsnyBHPbHKpene3RgrEbVFtXFdSeFb0YFSQfNB9ofM1oU1SJm3HruWc+MsKc1FVtiv1qv8AFMmzzmZbQOFFtW6T0I5g++iraWrKsvrbVXqBmPEgR/Tb1PV3cGGk7qV+ZXRA8T/LmOhGro6m9RXbJNrs4LAUCMPOpGVkddylI880tdMXmRarBeO0vUSg/dJxMa2NuDb/AOozsnPTwQetCFJv0+4RXV6UtM8y9STkcd8u6lkmOjn3TfLhSOLAAxjPIFWw+q36NsAZipSjb2SobuK8VK6/7AV2aRsq7TBXImq7y5TFF6Y8rmVHfGfLPzzSz1td35t4y6tKmk4KUJOwGTgH+/GqshMjsAW/SwtpITPILnLz0/KLlcFyHu/fK1OOHZPNSif1pndnXZOXnEXnWLGScKj21e4SPAueB/0/PoLLsc0AmDEa1HfWQu5vgKituD/0zZGxx+Yg/AfGmuKbFEGKhXV76o22XCEBAASAABgADlVfqKzRb/ZJlqnDLMpsoJABKD4KGfEHBHuqyopqz0i19kWpI8oxWLxCNuA9mStB71I6cHLPxrWaR7PbJpSema7Idm3RSSEyJOMJ68A8D4ZyTz6mmBNbLkV1A5lJArBovLd8tpNuktuus8bYUdylfRQ94rB4pUvpzZoyO/fuVoRukqQGyPJtpmtFeeNsNPtKUkg8OUn++lL/AFrqLTwfTbNVRioOtd4h1TBUlQ3GxTuFDHMAeFQ9M9p8W5N+rbz/AMBKyEnvDlsqB8Fc0nyPzqN2t2kT9PIuDQCnYK+Ikb5bVsd/fg/OsoROFa1kwLQ7kd+YKYD8AltiR9li7xpC2y8yNI3iNNSrf0Nx1KXgOe3FjPuOD767+y6NptGqPQNaQFd64Upi9+VJQlzP3Vp8QfDO3zq47OeymBq6xIuz97eQCpTa47UcAtrB/MScjG/Ic62Z7CbK6lAk3u7OlAwnKkYA6AFJxXWwxvjGFzsX119dyznODswLJpxozEdhDMdltllAwhtCAlKR5AcqKj2O3rtVrjwFzH5ncJ4EvyCC4oDlxEDf30U5QSLuMe7jskmwZSEx3WtQFFyaSMHClAjrtxKQR1GPjc9qdvhs3zQtkb+yhM8QS1+EgcASD5nGM+dNuda40yLKYcbAEpOHFJGCSOR94wPkKVPbfmNqrSE5We6beWFHBwMKQefuz8q8doUyIXkaOqmXULXAeQh9DHGMKeV+AeJ9/wCtJ68RYK3n2bU2/KcQs4kcjn+I8s+VM7V8iI3Z1CVK7llagVcB9taRv7P038KWC7qqWsN25CIkVrZCUpySPj9SdzVFt9Quqf2ZHZyfy+hPdfQ9T3Zpr9lvabMkzWdPat4vS1kIiS1JwXD4JXjYnorx8d+bYulyiWm3yJ9weSzGjoK3Fq8AP5ny8a82aYZl3PWNghw0lcpqY3IdI/5baTlRV02/mB400e2GcZT1i0w3wn1hKD0kE5+xbOcEeZ/8flbjeXMxFc9WUzYagxRm+n+LS6Y19p7VExcO1SlqkIb7zu3Wi2VJ6jPOtRSH00yHe26MS4lAix3Hjtzy0U4/7s/CtHobtWf1JraRY3YTHoji3PQ32iQoJRkjjBJByBzGMedSa7ELpE8QikLAb2TUUMpIryw1bNTK11f/APCbbzsiHLeW6GVgZR3hAykn2vdvXqfO1YvSVnYsVy1beZCEsplTlL4s8mkI4ifmpZqLmBxzF0oEjRJDSell6y1xNt97ak2p91lySpCWuFSHMj8KhnGSdvrWjnaM1zo6M/GhoTfrI42tC2G8khJ54QfaSf8ATkVIR2m6xlRlakatFn9XMqUlCXEqLiUZAISriBPLGevhtTO7O9Xt6x0560WwmK428pl5viylKgAdifDhUk/Oh0cb24SLgKZD2e8crpZ/s63Zca6XawSQ4hTiBIbbWMcKknhWMdSCn/8AJp71XuWm3P3Fm5KiMma1nu5IGF4IwRkcxjwO3yqeOVMS1zRRRQhVOqrwuwaenXVuI7LVFaK+5bxlXn7hzPkDSMj2XWXa2Hr3Inx48JriEVjvPYS4OSQgHKTvupW+/iMU5NX60sOlWEi9yD3jqCURm0ca3B7uWPDcgUqeyBq5yNcTLjpiLIiaVecUXkSCOHGNkpxsVBR2xyHM9RGiyeu9O6pt5ir1BAdTEZbDfpDP2jQweZUM48s4NdVosd2nPMRLRZbg8t08Lb7zKkNI/iJIxjxr1XgYo2pZiaRbZXWcQmY4vHzHfdY7s90FC0fGW8pXpN2kJxJlqPPfPCkeCc/PAz4Yw02R677WrzNCkrZtTCIbRT+b8XxCu8Fb/tJ1gzo/TrstJQue99nEaO/Es+JH5RzPy8aWWkGXLFp2Vcr+93b0p1UuQtzmOIDGf4icnHU4okNm2CKJhfMHHQZlTLro+13We5OeMpuWsAd4y8UkYGNvhVfbNCIslwbuFivE2JMbCghwoQ5gEY5EYO1Wdod1PqhAcs9sbtkBYyidcCSpaeqWx/t51Yp0JqlCeP8AxmhbmP3arYjhJ94Vn6VFsU1k6eu4cHWIueih+kdoLP7jVzD2SNn4DY/kk1Gvt27RbjZp1teRZXWpTRaUpjiQvhOxxxHG4r7ks600/wAb94gxbpb0bret+e8QPzcBxn3Y+NWVrukK7RRKt8hDzR6c0noRzBqLnSM1TIIqKp/bKyGuFJtGlY9qjbBDIBx44GPqSTXUxNVF7FLdbIj2HbvcXEvcDg4ktpJKthuPup26Hoa1WposeRbHHJCggte0hRHj0+NLGUi2wXO/Xhpw5xwE55dKQybAS22ZWtNw1tQxkuIBrMiDl1yPkmD+z9fZirndNPuSHJENlnvo5WvPd8KgkhPQHiG3LbzpyWm5RrrBblxF8SFFSSDsUKScKSR4EEEH3Uhv2cmVnVd1fbBLKIPAVHHNTiSPok/Ktx2fNSYnaVrWFHfCrYl5D6m8Zw84OLI6H7wPuFXwuUda5smbRRRQopKdvmk5LjrGrI327MdCGZTC+SUhXskYweHKsHfxrR9iWorpf7JJE6BFiw4iktRFRWC2hQweIAZxtty60pe0rU1wvGtJFv1C84m12+apsRogx7CVEcQCjusj8R67dKeHZ5qrS97tyIGmf+GTEaGYbjfAttOefiDvzIJ5786ELSXa7QLNEVLusxiJHTt3jywkE9B1PkKV1/7aG5DpgaLtr0+UvZD7qCEDzCOZ+OBS7u89OtL5LvFzLpjrfKI7QX+5aHIDBxnHPzrbac0vb7I6ZVtefIebwoKUClY5g0gztBLRqFqx8JmMbJXEBrvFV1r0zKduB1FrGeqbcEjvOFasoZxvv4beAGAK0mjrIzqxDWorylTkPvFer4K/3fCk47xY/EokHAOwGKou0ia7E02W2yUIlPJYddAz3aDkk4+GPjTVsjURi0Q2LeoKiNMIQyR4pAwKbTjGcblR4vJ7O0QRZc+qkuOpawPHwFY/U2uzpy/W6DKgtvRpqgkKYeKn0Z2yWsbjPLB338ag6zVq+23qTK0+qK/FkttjuJIP2SxsVJOQPfv8KotOaNvUy/uagvz6Jk7H2YQPYbPIYJwNhyAq7YkZBYo7BrLnMpj3XVVhs8kxbndY0d8JCi2tW4B5E45Un9U6jtcTtAiP6PTHdalpQmd3GyJC1LPwBAwcgczvneu9z172brmz1vQ7lHlPAy0yU8DziznHtb559TzO3M1bXKxaXvumG9TrY/w/IcbLzb6FhBSvJwSBsrJ32HERSnsLgQVbpA2MiRhVre0MLtclMlWEBOc45Hw+NKG/XMMAxm20qcI3K05CR5da2MG8yLnohp668JkOuFLSkjBWEke0R86xOpJcZSPRwkLfSfvD8FY4aO3AIvZd6+Zw4W6Rr8OLnv0HVMj9mlsGVqB3PJDCce8r/pTG7OISkRrxdXCoqut0kPo4gQe6CihHPfGE5HkRS9/ZyUgxNRobwZJ7kj3YXj606bZEagW6NDYGGmGktp9wGK0lxSk0UUUIWU1jpnScm2zrlfrPEcS00p555Ke7cPCM/fTg5260oOyqdadMWy8asuxTHD6jEt7AJUpX4lBI5kboGfI01e1613m9aLkQLC0h11xxCnmyvhUttJyQnwJyBtkbA+NI/TPZvfr7aplylMSGYsOO6mOypJDrzickNoSeQ4ycnrkDfkIUawo4LUyMcwVfM1rrTqMwYiYzzBdCCeFQVg46VjmpTMW3NNOr7l1LfDwL9lQPLkahRLhcJU70SBHemuH7qI6C4ogbnAAJNZXZSukc5q+gGuoYKWKKU3FhpzstrrO7NXuxGJGS6hZdSpYUkfdGf1xVVp7tHvOmWmYb7CJMZtIQkglKsDr4H5A7c6qXLlJiZ9OhSI5TzDzKkY8K6/WNvfPEsDJ6Kx9KsQyzw6hZNdR8MrwDHIAeqY7XbXbHB3cq3SCk8yUJI/8AI1AufbUogot9vXgbAqIR/U/yrFd1b3t+I/EZr6Tb42fs3GwP9Ip3t9tQswfpXEfceD3/AJVfqLUdx1RIQZA4W0fcYazwg+JOeZq/vWpZd70vCscyOwhEXu8OoJ4jwJ4fduK6moDCRn7xqRHYjMvtuqjpWEKCuAnZWPCq768k5LZpv0v2bPesVp5iYzekLe0+z3LvdJ7ptKcYVjf50uL6qAlRZYjpXJJ3KM+z8uZpmq1JbpkZTM+I5gjdAwoH3Haqh6bZ2Un0SztIT4qcVj+X9aSJGh+O6vvo5n0/s+C3UgGw6XsAs72Z6sc0VqNMmW06IElPcyk8JyE5yFAeJB+hNepGJ8R5mM61JZW3KALCgsYdBHEOHrtvtXmVx2LOBb7tooxuACR9c1rrA8qT2EXr1k0TGiPOi3qCiFJwpJQc+SyenIir0E/aXBFrLluJ8MFFhc1+IO/pPWisX2PT5dy7PbZJnyXZMhRdSp11RUogOKAyTz2ArinrJW0IB50cIrmihCjyYMSWgolxmX0Hml1sKH1qsi6V07bbgi5w7VCiy20qAeabCMAjB5bcqn3Bc9ASYDTLu/tJcUUn4Vm7pZrlcV94qBHadzkqS8Tn4HahC1QVHf8AZC23PLINVszS2np2fTLJbncnJKoyMk5zzxWWXpi6pIxHQvzDif1NBjX+EnZM1CR+RRUPpmhClzeyjRUpSl+pgysnOWH3EY9wCsfSqSV2I6fUVKiXK7RieQ75C0jfoU5+tfb02fnhflScj8K3FfyqMtal5K1qUTzyc5rywKkHOboVVyuxpxpS/QtVtDGeFEiOM/EhX6VltUaOv+lYInSLhbpUcvJaww4rjyo4GxH61u8DpUO62yLdohizEqLfEFewopII5HNQMTDsrUVfUxkWkPil9cH/AESG68MFSBtnxNW+gdDSdeWO53OVO4Qz3keLGT7KVP8AdgpUs/lBUnqdvn13PQL7jBag3dZbJz3UpOf+4f0rR6UsY09bVREyFPKW4XFrxwjJAG3ltSoKcR65lX+LcYfWkCO7W2zHVY2BofVkWQuJFtXpi1EpDrMhCm0jbJJzt8cU5rPoNtXZ5a9L3VbiWkqS7NbQoEunjLhRxDkOIjcb4HxqkSpSFBaFFCxyUk4IrXaTuVxlvKafJdYSnPer5g9M+NPDQCSN1kvnkkY1jjk3RaKFFYhRWosRlDDDSQhttsYSlI5ACua7qKklIooooQiiiihCKKKKELqebbcGHEJWOihmo3qe2/5GP/0xXNFCFx6ntv8AkY//AExQbPbSCPQWMeSBRRQhdfqG1f5Jr61wqwWpQwYTfwJH60UUIXyNOWkEEQxt1Wo/rVi02hpAQ2hKEjYJSMAUUUIXZRRRQh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82948" name="Picture 4" descr="http://www.douglasbeaton.com/wp-content/uploads/2011/10/ringing_phone.gi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867400" y="2743200"/>
            <a:ext cx="2333625" cy="2613660"/>
          </a:xfrm>
          <a:prstGeom prst="rect">
            <a:avLst/>
          </a:prstGeom>
          <a:noFill/>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8" presetClass="entr" presetSubtype="0" accel="50000" fill="hold" grpId="0" nodeType="clickEffect">
                                  <p:stCondLst>
                                    <p:cond delay="0"/>
                                  </p:stCondLst>
                                  <p:childTnLst>
                                    <p:set>
                                      <p:cBhvr>
                                        <p:cTn id="6" dur="1" fill="hold">
                                          <p:stCondLst>
                                            <p:cond delay="0"/>
                                          </p:stCondLst>
                                        </p:cTn>
                                        <p:tgtEl>
                                          <p:spTgt spid="825347">
                                            <p:txEl>
                                              <p:pRg st="0" end="0"/>
                                            </p:txEl>
                                          </p:spTgt>
                                        </p:tgtEl>
                                        <p:attrNameLst>
                                          <p:attrName>style.visibility</p:attrName>
                                        </p:attrNameLst>
                                      </p:cBhvr>
                                      <p:to>
                                        <p:strVal val="visible"/>
                                      </p:to>
                                    </p:set>
                                    <p:anim calcmode="lin" valueType="num">
                                      <p:cBhvr>
                                        <p:cTn id="7" dur="1000" fill="hold"/>
                                        <p:tgtEl>
                                          <p:spTgt spid="825347">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825347">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825347">
                                            <p:txEl>
                                              <p:pRg st="0" end="0"/>
                                            </p:txEl>
                                          </p:spTgt>
                                        </p:tgtEl>
                                        <p:attrNameLst>
                                          <p:attrName>ppt_y</p:attrName>
                                        </p:attrNameLst>
                                      </p:cBhvr>
                                      <p:tavLst>
                                        <p:tav tm="0">
                                          <p:val>
                                            <p:strVal val="#ppt_y"/>
                                          </p:val>
                                        </p:tav>
                                        <p:tav tm="100000">
                                          <p:val>
                                            <p:strVal val="#ppt_y"/>
                                          </p:val>
                                        </p:tav>
                                      </p:tavLst>
                                    </p:anim>
                                    <p:animEffect transition="in" filter="fade">
                                      <p:cBhvr>
                                        <p:cTn id="10" dur="1000"/>
                                        <p:tgtEl>
                                          <p:spTgt spid="825347">
                                            <p:txEl>
                                              <p:pRg st="0" end="0"/>
                                            </p:txEl>
                                          </p:spTgt>
                                        </p:tgtEl>
                                      </p:cBhvr>
                                    </p:animEffect>
                                  </p:childTnLst>
                                </p:cTn>
                              </p:par>
                              <p:par>
                                <p:cTn id="11" presetID="48" presetClass="entr" presetSubtype="0" accel="50000" fill="hold" grpId="0" nodeType="withEffect">
                                  <p:stCondLst>
                                    <p:cond delay="0"/>
                                  </p:stCondLst>
                                  <p:childTnLst>
                                    <p:set>
                                      <p:cBhvr>
                                        <p:cTn id="12" dur="1" fill="hold">
                                          <p:stCondLst>
                                            <p:cond delay="0"/>
                                          </p:stCondLst>
                                        </p:cTn>
                                        <p:tgtEl>
                                          <p:spTgt spid="825347">
                                            <p:txEl>
                                              <p:pRg st="1" end="1"/>
                                            </p:txEl>
                                          </p:spTgt>
                                        </p:tgtEl>
                                        <p:attrNameLst>
                                          <p:attrName>style.visibility</p:attrName>
                                        </p:attrNameLst>
                                      </p:cBhvr>
                                      <p:to>
                                        <p:strVal val="visible"/>
                                      </p:to>
                                    </p:set>
                                    <p:anim calcmode="lin" valueType="num">
                                      <p:cBhvr>
                                        <p:cTn id="13" dur="1000" fill="hold"/>
                                        <p:tgtEl>
                                          <p:spTgt spid="825347">
                                            <p:txEl>
                                              <p:pRg st="1" end="1"/>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4" dur="1000" fill="hold"/>
                                        <p:tgtEl>
                                          <p:spTgt spid="825347">
                                            <p:txEl>
                                              <p:pRg st="1" end="1"/>
                                            </p:txEl>
                                          </p:spTgt>
                                        </p:tgtEl>
                                        <p:attrNameLst>
                                          <p:attrName>ppt_x</p:attrName>
                                        </p:attrNameLst>
                                      </p:cBhvr>
                                      <p:tavLst>
                                        <p:tav tm="0">
                                          <p:val>
                                            <p:fltVal val="-1"/>
                                          </p:val>
                                        </p:tav>
                                        <p:tav tm="50000">
                                          <p:val>
                                            <p:fltVal val="0.95"/>
                                          </p:val>
                                        </p:tav>
                                        <p:tav tm="100000">
                                          <p:val>
                                            <p:strVal val="#ppt_x"/>
                                          </p:val>
                                        </p:tav>
                                      </p:tavLst>
                                    </p:anim>
                                    <p:anim calcmode="lin" valueType="num">
                                      <p:cBhvr>
                                        <p:cTn id="15" dur="1000" fill="hold"/>
                                        <p:tgtEl>
                                          <p:spTgt spid="825347">
                                            <p:txEl>
                                              <p:pRg st="1" end="1"/>
                                            </p:txEl>
                                          </p:spTgt>
                                        </p:tgtEl>
                                        <p:attrNameLst>
                                          <p:attrName>ppt_y</p:attrName>
                                        </p:attrNameLst>
                                      </p:cBhvr>
                                      <p:tavLst>
                                        <p:tav tm="0">
                                          <p:val>
                                            <p:strVal val="#ppt_y"/>
                                          </p:val>
                                        </p:tav>
                                        <p:tav tm="100000">
                                          <p:val>
                                            <p:strVal val="#ppt_y"/>
                                          </p:val>
                                        </p:tav>
                                      </p:tavLst>
                                    </p:anim>
                                    <p:animEffect transition="in" filter="fade">
                                      <p:cBhvr>
                                        <p:cTn id="16" dur="1000"/>
                                        <p:tgtEl>
                                          <p:spTgt spid="825347">
                                            <p:txEl>
                                              <p:pRg st="1" end="1"/>
                                            </p:txEl>
                                          </p:spTgt>
                                        </p:tgtEl>
                                      </p:cBhvr>
                                    </p:animEffect>
                                  </p:childTnLst>
                                </p:cTn>
                              </p:par>
                              <p:par>
                                <p:cTn id="17" presetID="48" presetClass="entr" presetSubtype="0" accel="50000" fill="hold" grpId="0" nodeType="withEffect">
                                  <p:stCondLst>
                                    <p:cond delay="0"/>
                                  </p:stCondLst>
                                  <p:childTnLst>
                                    <p:set>
                                      <p:cBhvr>
                                        <p:cTn id="18" dur="1" fill="hold">
                                          <p:stCondLst>
                                            <p:cond delay="0"/>
                                          </p:stCondLst>
                                        </p:cTn>
                                        <p:tgtEl>
                                          <p:spTgt spid="825347">
                                            <p:txEl>
                                              <p:pRg st="2" end="2"/>
                                            </p:txEl>
                                          </p:spTgt>
                                        </p:tgtEl>
                                        <p:attrNameLst>
                                          <p:attrName>style.visibility</p:attrName>
                                        </p:attrNameLst>
                                      </p:cBhvr>
                                      <p:to>
                                        <p:strVal val="visible"/>
                                      </p:to>
                                    </p:set>
                                    <p:anim calcmode="lin" valueType="num">
                                      <p:cBhvr>
                                        <p:cTn id="19" dur="1000" fill="hold"/>
                                        <p:tgtEl>
                                          <p:spTgt spid="825347">
                                            <p:txEl>
                                              <p:pRg st="2" end="2"/>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0" dur="1000" fill="hold"/>
                                        <p:tgtEl>
                                          <p:spTgt spid="825347">
                                            <p:txEl>
                                              <p:pRg st="2" end="2"/>
                                            </p:txEl>
                                          </p:spTgt>
                                        </p:tgtEl>
                                        <p:attrNameLst>
                                          <p:attrName>ppt_x</p:attrName>
                                        </p:attrNameLst>
                                      </p:cBhvr>
                                      <p:tavLst>
                                        <p:tav tm="0">
                                          <p:val>
                                            <p:fltVal val="-1"/>
                                          </p:val>
                                        </p:tav>
                                        <p:tav tm="50000">
                                          <p:val>
                                            <p:fltVal val="0.95"/>
                                          </p:val>
                                        </p:tav>
                                        <p:tav tm="100000">
                                          <p:val>
                                            <p:strVal val="#ppt_x"/>
                                          </p:val>
                                        </p:tav>
                                      </p:tavLst>
                                    </p:anim>
                                    <p:anim calcmode="lin" valueType="num">
                                      <p:cBhvr>
                                        <p:cTn id="21" dur="1000" fill="hold"/>
                                        <p:tgtEl>
                                          <p:spTgt spid="825347">
                                            <p:txEl>
                                              <p:pRg st="2" end="2"/>
                                            </p:txEl>
                                          </p:spTgt>
                                        </p:tgtEl>
                                        <p:attrNameLst>
                                          <p:attrName>ppt_y</p:attrName>
                                        </p:attrNameLst>
                                      </p:cBhvr>
                                      <p:tavLst>
                                        <p:tav tm="0">
                                          <p:val>
                                            <p:strVal val="#ppt_y"/>
                                          </p:val>
                                        </p:tav>
                                        <p:tav tm="100000">
                                          <p:val>
                                            <p:strVal val="#ppt_y"/>
                                          </p:val>
                                        </p:tav>
                                      </p:tavLst>
                                    </p:anim>
                                    <p:animEffect transition="in" filter="fade">
                                      <p:cBhvr>
                                        <p:cTn id="22" dur="1000"/>
                                        <p:tgtEl>
                                          <p:spTgt spid="825347">
                                            <p:txEl>
                                              <p:pRg st="2" end="2"/>
                                            </p:txEl>
                                          </p:spTgt>
                                        </p:tgtEl>
                                      </p:cBhvr>
                                    </p:animEffect>
                                  </p:childTnLst>
                                </p:cTn>
                              </p:par>
                              <p:par>
                                <p:cTn id="23" presetID="48" presetClass="entr" presetSubtype="0" accel="50000" fill="hold" grpId="0" nodeType="withEffect">
                                  <p:stCondLst>
                                    <p:cond delay="0"/>
                                  </p:stCondLst>
                                  <p:childTnLst>
                                    <p:set>
                                      <p:cBhvr>
                                        <p:cTn id="24" dur="1" fill="hold">
                                          <p:stCondLst>
                                            <p:cond delay="0"/>
                                          </p:stCondLst>
                                        </p:cTn>
                                        <p:tgtEl>
                                          <p:spTgt spid="825347">
                                            <p:txEl>
                                              <p:pRg st="3" end="3"/>
                                            </p:txEl>
                                          </p:spTgt>
                                        </p:tgtEl>
                                        <p:attrNameLst>
                                          <p:attrName>style.visibility</p:attrName>
                                        </p:attrNameLst>
                                      </p:cBhvr>
                                      <p:to>
                                        <p:strVal val="visible"/>
                                      </p:to>
                                    </p:set>
                                    <p:anim calcmode="lin" valueType="num">
                                      <p:cBhvr>
                                        <p:cTn id="25" dur="1000" fill="hold"/>
                                        <p:tgtEl>
                                          <p:spTgt spid="825347">
                                            <p:txEl>
                                              <p:pRg st="3" end="3"/>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6" dur="1000" fill="hold"/>
                                        <p:tgtEl>
                                          <p:spTgt spid="825347">
                                            <p:txEl>
                                              <p:pRg st="3" end="3"/>
                                            </p:txEl>
                                          </p:spTgt>
                                        </p:tgtEl>
                                        <p:attrNameLst>
                                          <p:attrName>ppt_x</p:attrName>
                                        </p:attrNameLst>
                                      </p:cBhvr>
                                      <p:tavLst>
                                        <p:tav tm="0">
                                          <p:val>
                                            <p:fltVal val="-1"/>
                                          </p:val>
                                        </p:tav>
                                        <p:tav tm="50000">
                                          <p:val>
                                            <p:fltVal val="0.95"/>
                                          </p:val>
                                        </p:tav>
                                        <p:tav tm="100000">
                                          <p:val>
                                            <p:strVal val="#ppt_x"/>
                                          </p:val>
                                        </p:tav>
                                      </p:tavLst>
                                    </p:anim>
                                    <p:anim calcmode="lin" valueType="num">
                                      <p:cBhvr>
                                        <p:cTn id="27" dur="1000" fill="hold"/>
                                        <p:tgtEl>
                                          <p:spTgt spid="825347">
                                            <p:txEl>
                                              <p:pRg st="3" end="3"/>
                                            </p:txEl>
                                          </p:spTgt>
                                        </p:tgtEl>
                                        <p:attrNameLst>
                                          <p:attrName>ppt_y</p:attrName>
                                        </p:attrNameLst>
                                      </p:cBhvr>
                                      <p:tavLst>
                                        <p:tav tm="0">
                                          <p:val>
                                            <p:strVal val="#ppt_y"/>
                                          </p:val>
                                        </p:tav>
                                        <p:tav tm="100000">
                                          <p:val>
                                            <p:strVal val="#ppt_y"/>
                                          </p:val>
                                        </p:tav>
                                      </p:tavLst>
                                    </p:anim>
                                    <p:animEffect transition="in" filter="fade">
                                      <p:cBhvr>
                                        <p:cTn id="28" dur="1000"/>
                                        <p:tgtEl>
                                          <p:spTgt spid="825347">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5" presetClass="entr" presetSubtype="0" fill="hold" grpId="0" nodeType="clickEffect">
                                  <p:stCondLst>
                                    <p:cond delay="0"/>
                                  </p:stCondLst>
                                  <p:childTnLst>
                                    <p:set>
                                      <p:cBhvr>
                                        <p:cTn id="32" dur="1" fill="hold">
                                          <p:stCondLst>
                                            <p:cond delay="0"/>
                                          </p:stCondLst>
                                        </p:cTn>
                                        <p:tgtEl>
                                          <p:spTgt spid="825349"/>
                                        </p:tgtEl>
                                        <p:attrNameLst>
                                          <p:attrName>style.visibility</p:attrName>
                                        </p:attrNameLst>
                                      </p:cBhvr>
                                      <p:to>
                                        <p:strVal val="visible"/>
                                      </p:to>
                                    </p:set>
                                    <p:anim calcmode="lin" valueType="num">
                                      <p:cBhvr>
                                        <p:cTn id="33" dur="500" decel="50000" fill="hold">
                                          <p:stCondLst>
                                            <p:cond delay="0"/>
                                          </p:stCondLst>
                                        </p:cTn>
                                        <p:tgtEl>
                                          <p:spTgt spid="825349"/>
                                        </p:tgtEl>
                                        <p:attrNameLst>
                                          <p:attrName>style.rotation</p:attrName>
                                        </p:attrNameLst>
                                      </p:cBhvr>
                                      <p:tavLst>
                                        <p:tav tm="0">
                                          <p:val>
                                            <p:fltVal val="-90"/>
                                          </p:val>
                                        </p:tav>
                                        <p:tav tm="100000">
                                          <p:val>
                                            <p:fltVal val="0"/>
                                          </p:val>
                                        </p:tav>
                                      </p:tavLst>
                                    </p:anim>
                                    <p:anim calcmode="lin" valueType="num">
                                      <p:cBhvr>
                                        <p:cTn id="34" dur="500" decel="50000" fill="hold">
                                          <p:stCondLst>
                                            <p:cond delay="0"/>
                                          </p:stCondLst>
                                        </p:cTn>
                                        <p:tgtEl>
                                          <p:spTgt spid="825349"/>
                                        </p:tgtEl>
                                        <p:attrNameLst>
                                          <p:attrName>ppt_w</p:attrName>
                                        </p:attrNameLst>
                                      </p:cBhvr>
                                      <p:tavLst>
                                        <p:tav tm="0">
                                          <p:val>
                                            <p:strVal val="#ppt_w"/>
                                          </p:val>
                                        </p:tav>
                                        <p:tav tm="100000">
                                          <p:val>
                                            <p:strVal val="#ppt_w*.05"/>
                                          </p:val>
                                        </p:tav>
                                      </p:tavLst>
                                    </p:anim>
                                    <p:anim calcmode="lin" valueType="num">
                                      <p:cBhvr>
                                        <p:cTn id="35" dur="500" accel="50000" fill="hold">
                                          <p:stCondLst>
                                            <p:cond delay="500"/>
                                          </p:stCondLst>
                                        </p:cTn>
                                        <p:tgtEl>
                                          <p:spTgt spid="825349"/>
                                        </p:tgtEl>
                                        <p:attrNameLst>
                                          <p:attrName>ppt_w</p:attrName>
                                        </p:attrNameLst>
                                      </p:cBhvr>
                                      <p:tavLst>
                                        <p:tav tm="0">
                                          <p:val>
                                            <p:strVal val="#ppt_w*.05"/>
                                          </p:val>
                                        </p:tav>
                                        <p:tav tm="100000">
                                          <p:val>
                                            <p:strVal val="#ppt_w"/>
                                          </p:val>
                                        </p:tav>
                                      </p:tavLst>
                                    </p:anim>
                                    <p:anim calcmode="lin" valueType="num">
                                      <p:cBhvr>
                                        <p:cTn id="36" dur="1000" fill="hold"/>
                                        <p:tgtEl>
                                          <p:spTgt spid="825349"/>
                                        </p:tgtEl>
                                        <p:attrNameLst>
                                          <p:attrName>ppt_h</p:attrName>
                                        </p:attrNameLst>
                                      </p:cBhvr>
                                      <p:tavLst>
                                        <p:tav tm="0">
                                          <p:val>
                                            <p:strVal val="#ppt_h"/>
                                          </p:val>
                                        </p:tav>
                                        <p:tav tm="100000">
                                          <p:val>
                                            <p:strVal val="#ppt_h"/>
                                          </p:val>
                                        </p:tav>
                                      </p:tavLst>
                                    </p:anim>
                                    <p:anim calcmode="lin" valueType="num">
                                      <p:cBhvr>
                                        <p:cTn id="37" dur="500" decel="50000" fill="hold">
                                          <p:stCondLst>
                                            <p:cond delay="0"/>
                                          </p:stCondLst>
                                        </p:cTn>
                                        <p:tgtEl>
                                          <p:spTgt spid="825349"/>
                                        </p:tgtEl>
                                        <p:attrNameLst>
                                          <p:attrName>ppt_x</p:attrName>
                                        </p:attrNameLst>
                                      </p:cBhvr>
                                      <p:tavLst>
                                        <p:tav tm="0">
                                          <p:val>
                                            <p:strVal val="#ppt_x+.4"/>
                                          </p:val>
                                        </p:tav>
                                        <p:tav tm="100000">
                                          <p:val>
                                            <p:strVal val="#ppt_x"/>
                                          </p:val>
                                        </p:tav>
                                      </p:tavLst>
                                    </p:anim>
                                    <p:anim calcmode="lin" valueType="num">
                                      <p:cBhvr>
                                        <p:cTn id="38" dur="500" decel="50000" fill="hold">
                                          <p:stCondLst>
                                            <p:cond delay="0"/>
                                          </p:stCondLst>
                                        </p:cTn>
                                        <p:tgtEl>
                                          <p:spTgt spid="825349"/>
                                        </p:tgtEl>
                                        <p:attrNameLst>
                                          <p:attrName>ppt_y</p:attrName>
                                        </p:attrNameLst>
                                      </p:cBhvr>
                                      <p:tavLst>
                                        <p:tav tm="0">
                                          <p:val>
                                            <p:strVal val="#ppt_y-.2"/>
                                          </p:val>
                                        </p:tav>
                                        <p:tav tm="100000">
                                          <p:val>
                                            <p:strVal val="#ppt_y+.1"/>
                                          </p:val>
                                        </p:tav>
                                      </p:tavLst>
                                    </p:anim>
                                    <p:anim calcmode="lin" valueType="num">
                                      <p:cBhvr>
                                        <p:cTn id="39" dur="500" accel="50000" fill="hold">
                                          <p:stCondLst>
                                            <p:cond delay="500"/>
                                          </p:stCondLst>
                                        </p:cTn>
                                        <p:tgtEl>
                                          <p:spTgt spid="825349"/>
                                        </p:tgtEl>
                                        <p:attrNameLst>
                                          <p:attrName>ppt_y</p:attrName>
                                        </p:attrNameLst>
                                      </p:cBhvr>
                                      <p:tavLst>
                                        <p:tav tm="0">
                                          <p:val>
                                            <p:strVal val="#ppt_y+.1"/>
                                          </p:val>
                                        </p:tav>
                                        <p:tav tm="100000">
                                          <p:val>
                                            <p:strVal val="#ppt_y"/>
                                          </p:val>
                                        </p:tav>
                                      </p:tavLst>
                                    </p:anim>
                                    <p:animEffect transition="in" filter="fade">
                                      <p:cBhvr>
                                        <p:cTn id="40" dur="1000" decel="50000">
                                          <p:stCondLst>
                                            <p:cond delay="0"/>
                                          </p:stCondLst>
                                        </p:cTn>
                                        <p:tgtEl>
                                          <p:spTgt spid="8253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5347" grpId="0" build="p"/>
      <p:bldP spid="825349" grpId="0"/>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ooter Placeholder 2"/>
          <p:cNvSpPr>
            <a:spLocks noGrp="1"/>
          </p:cNvSpPr>
          <p:nvPr>
            <p:ph type="ftr" sz="quarter" idx="10"/>
          </p:nvPr>
        </p:nvSpPr>
        <p:spPr>
          <a:noFill/>
        </p:spPr>
        <p:txBody>
          <a:bodyPr/>
          <a:lstStyle/>
          <a:p>
            <a:pPr defTabSz="1611313"/>
            <a:r>
              <a:rPr lang="en-US" smtClean="0">
                <a:latin typeface="Arial" pitchFamily="34" charset="0"/>
              </a:rPr>
              <a:t>www.barebonesbiz.com</a:t>
            </a:r>
          </a:p>
        </p:txBody>
      </p:sp>
      <p:sp>
        <p:nvSpPr>
          <p:cNvPr id="13315" name="Slide Number Placeholder 3"/>
          <p:cNvSpPr>
            <a:spLocks noGrp="1"/>
          </p:cNvSpPr>
          <p:nvPr>
            <p:ph type="sldNum" sz="quarter" idx="11"/>
          </p:nvPr>
        </p:nvSpPr>
        <p:spPr>
          <a:noFill/>
        </p:spPr>
        <p:txBody>
          <a:bodyPr/>
          <a:lstStyle/>
          <a:p>
            <a:pPr defTabSz="1500188"/>
            <a:fld id="{4B4EA62E-374B-4FE5-B20B-C645EA898323}" type="slidenum">
              <a:rPr lang="en-US" smtClean="0">
                <a:latin typeface="Arial" pitchFamily="34" charset="0"/>
              </a:rPr>
              <a:pPr defTabSz="1500188"/>
              <a:t>137</a:t>
            </a:fld>
            <a:endParaRPr lang="en-US" smtClean="0">
              <a:latin typeface="Arial" pitchFamily="34" charset="0"/>
            </a:endParaRPr>
          </a:p>
        </p:txBody>
      </p:sp>
      <p:sp>
        <p:nvSpPr>
          <p:cNvPr id="828418" name="Rectangle 2"/>
          <p:cNvSpPr>
            <a:spLocks noGrp="1" noChangeArrowheads="1"/>
          </p:cNvSpPr>
          <p:nvPr>
            <p:ph type="title"/>
          </p:nvPr>
        </p:nvSpPr>
        <p:spPr>
          <a:xfrm>
            <a:off x="914400" y="609600"/>
            <a:ext cx="7280275" cy="1665288"/>
          </a:xfrm>
        </p:spPr>
        <p:txBody>
          <a:bodyPr/>
          <a:lstStyle/>
          <a:p>
            <a:pPr eaLnBrk="1" hangingPunct="1">
              <a:defRPr/>
            </a:pPr>
            <a:r>
              <a:rPr lang="en-US" sz="4800" b="1" dirty="0" smtClean="0">
                <a:solidFill>
                  <a:srgbClr val="66FFFF"/>
                </a:solidFill>
              </a:rPr>
              <a:t>Street Smart approaches</a:t>
            </a:r>
          </a:p>
        </p:txBody>
      </p:sp>
      <p:pic>
        <p:nvPicPr>
          <p:cNvPr id="13317" name="Picture 4" descr="j0367908[1]"/>
          <p:cNvPicPr>
            <a:picLocks noChangeAspect="1" noChangeArrowheads="1"/>
          </p:cNvPicPr>
          <p:nvPr/>
        </p:nvPicPr>
        <p:blipFill>
          <a:blip r:embed="rId3" cstate="print"/>
          <a:srcRect/>
          <a:stretch>
            <a:fillRect/>
          </a:stretch>
        </p:blipFill>
        <p:spPr bwMode="auto">
          <a:xfrm>
            <a:off x="6096000" y="4572000"/>
            <a:ext cx="2438400" cy="2433638"/>
          </a:xfrm>
          <a:prstGeom prst="rect">
            <a:avLst/>
          </a:prstGeom>
          <a:noFill/>
          <a:ln w="9525">
            <a:noFill/>
            <a:miter lim="800000"/>
            <a:headEnd/>
            <a:tailEnd/>
          </a:ln>
        </p:spPr>
      </p:pic>
      <p:sp>
        <p:nvSpPr>
          <p:cNvPr id="13318" name="Text Box 5"/>
          <p:cNvSpPr txBox="1">
            <a:spLocks noChangeArrowheads="1"/>
          </p:cNvSpPr>
          <p:nvPr/>
        </p:nvSpPr>
        <p:spPr bwMode="auto">
          <a:xfrm>
            <a:off x="914400" y="2286000"/>
            <a:ext cx="8343619" cy="3054032"/>
          </a:xfrm>
          <a:prstGeom prst="rect">
            <a:avLst/>
          </a:prstGeom>
          <a:noFill/>
          <a:ln w="9525">
            <a:noFill/>
            <a:miter lim="800000"/>
            <a:headEnd/>
            <a:tailEnd/>
          </a:ln>
        </p:spPr>
        <p:txBody>
          <a:bodyPr wrap="none" lIns="98419" tIns="49208" rIns="98419" bIns="49208">
            <a:spAutoFit/>
          </a:bodyPr>
          <a:lstStyle/>
          <a:p>
            <a:pPr>
              <a:buFontTx/>
              <a:buChar char="•"/>
            </a:pPr>
            <a:r>
              <a:rPr lang="en-US" sz="3200" dirty="0">
                <a:solidFill>
                  <a:srgbClr val="CCFF99"/>
                </a:solidFill>
              </a:rPr>
              <a:t>  From mild to WILD</a:t>
            </a:r>
          </a:p>
          <a:p>
            <a:pPr>
              <a:buFontTx/>
              <a:buChar char="•"/>
            </a:pPr>
            <a:r>
              <a:rPr lang="en-US" sz="3200" dirty="0">
                <a:solidFill>
                  <a:srgbClr val="CCFF99"/>
                </a:solidFill>
              </a:rPr>
              <a:t>  Just the Number</a:t>
            </a:r>
          </a:p>
          <a:p>
            <a:pPr lvl="1">
              <a:buFontTx/>
              <a:buChar char="•"/>
            </a:pPr>
            <a:r>
              <a:rPr lang="en-US" sz="3200" dirty="0">
                <a:solidFill>
                  <a:srgbClr val="CCFF99"/>
                </a:solidFill>
              </a:rPr>
              <a:t>  What could you do $$ with those calls?  </a:t>
            </a:r>
          </a:p>
          <a:p>
            <a:pPr>
              <a:buFontTx/>
              <a:buChar char="•"/>
            </a:pPr>
            <a:r>
              <a:rPr lang="en-US" sz="3200" dirty="0">
                <a:solidFill>
                  <a:srgbClr val="CCFF99"/>
                </a:solidFill>
              </a:rPr>
              <a:t>  One burned-out-man shop</a:t>
            </a:r>
          </a:p>
          <a:p>
            <a:pPr>
              <a:buFontTx/>
              <a:buChar char="•"/>
            </a:pPr>
            <a:r>
              <a:rPr lang="en-US" sz="3200" dirty="0">
                <a:solidFill>
                  <a:srgbClr val="CCFF99"/>
                </a:solidFill>
              </a:rPr>
              <a:t>  Small shop with big dreams</a:t>
            </a:r>
          </a:p>
          <a:p>
            <a:pPr>
              <a:buFontTx/>
              <a:buChar char="•"/>
            </a:pPr>
            <a:r>
              <a:rPr lang="en-US" sz="3200" dirty="0">
                <a:solidFill>
                  <a:srgbClr val="CCFF99"/>
                </a:solidFill>
              </a:rPr>
              <a:t>  Full blown next location</a:t>
            </a:r>
          </a:p>
        </p:txBody>
      </p:sp>
    </p:spTree>
  </p:cSld>
  <p:clrMapOvr>
    <a:masterClrMapping/>
  </p:clrMapOvr>
  <p:timing>
    <p:tnLst>
      <p:par>
        <p:cTn xmlns:p14="http://schemas.microsoft.com/office/powerpoint/2010/mai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Footer Placeholder 3"/>
          <p:cNvSpPr>
            <a:spLocks noGrp="1"/>
          </p:cNvSpPr>
          <p:nvPr>
            <p:ph type="ftr" sz="quarter" idx="10"/>
          </p:nvPr>
        </p:nvSpPr>
        <p:spPr>
          <a:noFill/>
        </p:spPr>
        <p:txBody>
          <a:bodyPr/>
          <a:lstStyle/>
          <a:p>
            <a:pPr defTabSz="1611313"/>
            <a:r>
              <a:rPr lang="en-US" smtClean="0">
                <a:latin typeface="Arial" pitchFamily="34" charset="0"/>
              </a:rPr>
              <a:t>www.barebonesbiz.com</a:t>
            </a:r>
          </a:p>
        </p:txBody>
      </p:sp>
      <p:sp>
        <p:nvSpPr>
          <p:cNvPr id="14339" name="Slide Number Placeholder 4"/>
          <p:cNvSpPr>
            <a:spLocks noGrp="1"/>
          </p:cNvSpPr>
          <p:nvPr>
            <p:ph type="sldNum" sz="quarter" idx="11"/>
          </p:nvPr>
        </p:nvSpPr>
        <p:spPr>
          <a:noFill/>
        </p:spPr>
        <p:txBody>
          <a:bodyPr/>
          <a:lstStyle/>
          <a:p>
            <a:pPr defTabSz="1500188"/>
            <a:fld id="{9BFA0447-435C-471C-87E8-34F5765F2221}" type="slidenum">
              <a:rPr lang="en-US" smtClean="0">
                <a:latin typeface="Arial" pitchFamily="34" charset="0"/>
              </a:rPr>
              <a:pPr defTabSz="1500188"/>
              <a:t>138</a:t>
            </a:fld>
            <a:endParaRPr lang="en-US" smtClean="0">
              <a:latin typeface="Arial" pitchFamily="34" charset="0"/>
            </a:endParaRPr>
          </a:p>
        </p:txBody>
      </p:sp>
      <p:sp>
        <p:nvSpPr>
          <p:cNvPr id="838658" name="Rectangle 2"/>
          <p:cNvSpPr>
            <a:spLocks noGrp="1" noChangeArrowheads="1"/>
          </p:cNvSpPr>
          <p:nvPr>
            <p:ph type="title"/>
          </p:nvPr>
        </p:nvSpPr>
        <p:spPr>
          <a:xfrm>
            <a:off x="838200" y="152401"/>
            <a:ext cx="6781800" cy="1447800"/>
          </a:xfrm>
        </p:spPr>
        <p:txBody>
          <a:bodyPr/>
          <a:lstStyle/>
          <a:p>
            <a:pPr eaLnBrk="1" hangingPunct="1">
              <a:defRPr/>
            </a:pPr>
            <a:r>
              <a:rPr lang="en-US" sz="5400" b="1" dirty="0" smtClean="0">
                <a:solidFill>
                  <a:srgbClr val="00FF00"/>
                </a:solidFill>
              </a:rPr>
              <a:t>The Process…</a:t>
            </a:r>
          </a:p>
        </p:txBody>
      </p:sp>
      <p:sp>
        <p:nvSpPr>
          <p:cNvPr id="14341" name="Text Box 4"/>
          <p:cNvSpPr txBox="1">
            <a:spLocks noChangeArrowheads="1"/>
          </p:cNvSpPr>
          <p:nvPr/>
        </p:nvSpPr>
        <p:spPr bwMode="auto">
          <a:xfrm>
            <a:off x="1447800" y="1524000"/>
            <a:ext cx="6705600" cy="5509200"/>
          </a:xfrm>
          <a:prstGeom prst="rect">
            <a:avLst/>
          </a:prstGeom>
          <a:noFill/>
          <a:ln w="9525">
            <a:noFill/>
            <a:miter lim="800000"/>
            <a:headEnd/>
            <a:tailEnd/>
          </a:ln>
        </p:spPr>
        <p:txBody>
          <a:bodyPr>
            <a:spAutoFit/>
          </a:bodyPr>
          <a:lstStyle/>
          <a:p>
            <a:pPr eaLnBrk="1" hangingPunct="1">
              <a:buFontTx/>
              <a:buChar char="•"/>
            </a:pPr>
            <a:r>
              <a:rPr lang="en-US" sz="3200" dirty="0">
                <a:solidFill>
                  <a:srgbClr val="FFC000"/>
                </a:solidFill>
              </a:rPr>
              <a:t>  The Lead List</a:t>
            </a:r>
          </a:p>
          <a:p>
            <a:pPr lvl="1" eaLnBrk="1" hangingPunct="1">
              <a:buFontTx/>
              <a:buChar char="•"/>
            </a:pPr>
            <a:r>
              <a:rPr lang="en-US" sz="3200" dirty="0">
                <a:solidFill>
                  <a:srgbClr val="CCFF99"/>
                </a:solidFill>
              </a:rPr>
              <a:t>  The Rule of 5</a:t>
            </a:r>
          </a:p>
          <a:p>
            <a:pPr eaLnBrk="1" hangingPunct="1">
              <a:buFontTx/>
              <a:buChar char="•"/>
            </a:pPr>
            <a:r>
              <a:rPr lang="en-US" sz="3200" dirty="0">
                <a:solidFill>
                  <a:srgbClr val="FFC000"/>
                </a:solidFill>
              </a:rPr>
              <a:t>  The Lunch Meeting</a:t>
            </a:r>
          </a:p>
          <a:p>
            <a:pPr lvl="1" eaLnBrk="1" hangingPunct="1">
              <a:buFontTx/>
              <a:buChar char="•"/>
            </a:pPr>
            <a:r>
              <a:rPr lang="en-US" sz="3200" dirty="0">
                <a:solidFill>
                  <a:srgbClr val="CCFF99"/>
                </a:solidFill>
              </a:rPr>
              <a:t>  What’s needed and wanted?  	 </a:t>
            </a:r>
          </a:p>
          <a:p>
            <a:pPr eaLnBrk="1" hangingPunct="1">
              <a:buFontTx/>
              <a:buChar char="•"/>
            </a:pPr>
            <a:r>
              <a:rPr lang="en-US" sz="3200" dirty="0">
                <a:solidFill>
                  <a:srgbClr val="FFC000"/>
                </a:solidFill>
              </a:rPr>
              <a:t>  The Shop Visit</a:t>
            </a:r>
          </a:p>
          <a:p>
            <a:pPr lvl="1" eaLnBrk="1" hangingPunct="1">
              <a:buFontTx/>
              <a:buChar char="•"/>
            </a:pPr>
            <a:r>
              <a:rPr lang="en-US" sz="3200" dirty="0">
                <a:solidFill>
                  <a:srgbClr val="CCFF99"/>
                </a:solidFill>
              </a:rPr>
              <a:t>  Stay focused on what you want</a:t>
            </a:r>
          </a:p>
          <a:p>
            <a:pPr eaLnBrk="1" hangingPunct="1">
              <a:buFontTx/>
              <a:buChar char="•"/>
            </a:pPr>
            <a:r>
              <a:rPr lang="en-US" sz="3200" dirty="0">
                <a:solidFill>
                  <a:srgbClr val="CCFF99"/>
                </a:solidFill>
              </a:rPr>
              <a:t>  </a:t>
            </a:r>
            <a:r>
              <a:rPr lang="en-US" sz="3200" dirty="0">
                <a:solidFill>
                  <a:srgbClr val="FFC000"/>
                </a:solidFill>
              </a:rPr>
              <a:t>The Offer</a:t>
            </a:r>
          </a:p>
          <a:p>
            <a:pPr lvl="1" eaLnBrk="1" hangingPunct="1">
              <a:buFontTx/>
              <a:buChar char="•"/>
            </a:pPr>
            <a:r>
              <a:rPr lang="en-US" sz="3200" dirty="0">
                <a:solidFill>
                  <a:srgbClr val="CCFF99"/>
                </a:solidFill>
              </a:rPr>
              <a:t>  “Here’s what I </a:t>
            </a:r>
            <a:r>
              <a:rPr lang="en-US" sz="3200" i="1" dirty="0">
                <a:solidFill>
                  <a:srgbClr val="CCFF99"/>
                </a:solidFill>
              </a:rPr>
              <a:t>can</a:t>
            </a:r>
            <a:r>
              <a:rPr lang="en-US" sz="3200" dirty="0">
                <a:solidFill>
                  <a:srgbClr val="CCFF99"/>
                </a:solidFill>
              </a:rPr>
              <a:t> do…”  </a:t>
            </a:r>
          </a:p>
          <a:p>
            <a:pPr eaLnBrk="1" hangingPunct="1">
              <a:buFontTx/>
              <a:buChar char="•"/>
            </a:pPr>
            <a:r>
              <a:rPr lang="en-US" sz="3200" dirty="0">
                <a:solidFill>
                  <a:srgbClr val="FFC000"/>
                </a:solidFill>
              </a:rPr>
              <a:t>  The Legal Stuff</a:t>
            </a:r>
          </a:p>
          <a:p>
            <a:pPr lvl="1" eaLnBrk="1" hangingPunct="1">
              <a:buFontTx/>
              <a:buChar char="•"/>
            </a:pPr>
            <a:r>
              <a:rPr lang="en-US" sz="3200" dirty="0">
                <a:solidFill>
                  <a:srgbClr val="CCFF99"/>
                </a:solidFill>
              </a:rPr>
              <a:t>  Two people in a room  </a:t>
            </a:r>
          </a:p>
          <a:p>
            <a:pPr lvl="1" eaLnBrk="1" hangingPunct="1">
              <a:buFontTx/>
              <a:buChar char="•"/>
            </a:pPr>
            <a:r>
              <a:rPr lang="en-US" sz="3200" dirty="0">
                <a:solidFill>
                  <a:srgbClr val="CCFF99"/>
                </a:solidFill>
              </a:rPr>
              <a:t>  Salami slicing  </a:t>
            </a:r>
          </a:p>
        </p:txBody>
      </p:sp>
    </p:spTree>
  </p:cSld>
  <p:clrMapOvr>
    <a:masterClrMapping/>
  </p:clrMapOvr>
  <p:timing>
    <p:tnLst>
      <p:par>
        <p:cTn xmlns:p14="http://schemas.microsoft.com/office/powerpoint/2010/mai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oter Placeholder 4"/>
          <p:cNvSpPr>
            <a:spLocks noGrp="1"/>
          </p:cNvSpPr>
          <p:nvPr>
            <p:ph type="ftr" sz="quarter" idx="10"/>
          </p:nvPr>
        </p:nvSpPr>
        <p:spPr>
          <a:noFill/>
        </p:spPr>
        <p:txBody>
          <a:bodyPr/>
          <a:lstStyle/>
          <a:p>
            <a:pPr defTabSz="1611313"/>
            <a:r>
              <a:rPr lang="en-US" smtClean="0">
                <a:latin typeface="Arial" pitchFamily="34" charset="0"/>
              </a:rPr>
              <a:t>www.barebonesbiz.com</a:t>
            </a:r>
          </a:p>
        </p:txBody>
      </p:sp>
      <p:sp>
        <p:nvSpPr>
          <p:cNvPr id="15363" name="Slide Number Placeholder 5"/>
          <p:cNvSpPr>
            <a:spLocks noGrp="1"/>
          </p:cNvSpPr>
          <p:nvPr>
            <p:ph type="sldNum" sz="quarter" idx="11"/>
          </p:nvPr>
        </p:nvSpPr>
        <p:spPr>
          <a:noFill/>
        </p:spPr>
        <p:txBody>
          <a:bodyPr/>
          <a:lstStyle/>
          <a:p>
            <a:pPr defTabSz="1500188"/>
            <a:fld id="{981D7FC7-6A04-40D3-9EC9-0DDA6C03BF84}" type="slidenum">
              <a:rPr lang="en-US" smtClean="0">
                <a:latin typeface="Arial" pitchFamily="34" charset="0"/>
              </a:rPr>
              <a:pPr defTabSz="1500188"/>
              <a:t>139</a:t>
            </a:fld>
            <a:endParaRPr lang="en-US" smtClean="0">
              <a:latin typeface="Arial" pitchFamily="34" charset="0"/>
            </a:endParaRPr>
          </a:p>
        </p:txBody>
      </p:sp>
      <p:sp>
        <p:nvSpPr>
          <p:cNvPr id="799746" name="Rectangle 2"/>
          <p:cNvSpPr>
            <a:spLocks noGrp="1" noChangeArrowheads="1"/>
          </p:cNvSpPr>
          <p:nvPr>
            <p:ph type="title"/>
          </p:nvPr>
        </p:nvSpPr>
        <p:spPr>
          <a:xfrm>
            <a:off x="0" y="0"/>
            <a:ext cx="9144000" cy="1984375"/>
          </a:xfrm>
        </p:spPr>
        <p:txBody>
          <a:bodyPr/>
          <a:lstStyle/>
          <a:p>
            <a:pPr eaLnBrk="1" hangingPunct="1">
              <a:defRPr/>
            </a:pPr>
            <a:r>
              <a:rPr lang="en-US" sz="4400" b="1" dirty="0" smtClean="0">
                <a:solidFill>
                  <a:schemeClr val="hlink"/>
                </a:solidFill>
              </a:rPr>
              <a:t>The good news about hard times</a:t>
            </a:r>
          </a:p>
        </p:txBody>
      </p:sp>
      <p:sp>
        <p:nvSpPr>
          <p:cNvPr id="799747" name="Rectangle 3"/>
          <p:cNvSpPr>
            <a:spLocks noGrp="1" noChangeArrowheads="1"/>
          </p:cNvSpPr>
          <p:nvPr>
            <p:ph type="body" sz="half" idx="1"/>
          </p:nvPr>
        </p:nvSpPr>
        <p:spPr>
          <a:xfrm>
            <a:off x="762000" y="1676400"/>
            <a:ext cx="4481513" cy="4664075"/>
          </a:xfrm>
        </p:spPr>
        <p:txBody>
          <a:bodyPr/>
          <a:lstStyle/>
          <a:p>
            <a:pPr eaLnBrk="1" hangingPunct="1">
              <a:defRPr/>
            </a:pPr>
            <a:r>
              <a:rPr lang="en-US" sz="3300" dirty="0" smtClean="0">
                <a:solidFill>
                  <a:srgbClr val="CCFF99"/>
                </a:solidFill>
              </a:rPr>
              <a:t>Go upstream</a:t>
            </a:r>
          </a:p>
          <a:p>
            <a:pPr eaLnBrk="1" hangingPunct="1">
              <a:defRPr/>
            </a:pPr>
            <a:r>
              <a:rPr lang="en-US" sz="3300" dirty="0" smtClean="0">
                <a:solidFill>
                  <a:srgbClr val="CCFF99"/>
                </a:solidFill>
              </a:rPr>
              <a:t>Win – win – win </a:t>
            </a:r>
          </a:p>
          <a:p>
            <a:pPr eaLnBrk="1" hangingPunct="1">
              <a:defRPr/>
            </a:pPr>
            <a:r>
              <a:rPr lang="en-US" sz="3300" dirty="0" smtClean="0">
                <a:solidFill>
                  <a:srgbClr val="CCFF99"/>
                </a:solidFill>
              </a:rPr>
              <a:t>Help him get what he wants…even if you can’t give it.  </a:t>
            </a:r>
          </a:p>
          <a:p>
            <a:pPr eaLnBrk="1" hangingPunct="1">
              <a:defRPr/>
            </a:pPr>
            <a:r>
              <a:rPr lang="en-US" sz="3300" dirty="0" smtClean="0">
                <a:solidFill>
                  <a:srgbClr val="CCFF99"/>
                </a:solidFill>
              </a:rPr>
              <a:t>PRACTICE!</a:t>
            </a:r>
          </a:p>
          <a:p>
            <a:pPr eaLnBrk="1" hangingPunct="1">
              <a:buFontTx/>
              <a:buNone/>
              <a:defRPr/>
            </a:pPr>
            <a:r>
              <a:rPr lang="en-US" i="1" dirty="0" smtClean="0">
                <a:solidFill>
                  <a:schemeClr val="folHlink"/>
                </a:solidFill>
              </a:rPr>
              <a:t>Let’s make a deal…</a:t>
            </a:r>
          </a:p>
        </p:txBody>
      </p:sp>
      <p:sp>
        <p:nvSpPr>
          <p:cNvPr id="15367" name="Text Box 7"/>
          <p:cNvSpPr txBox="1">
            <a:spLocks noChangeArrowheads="1"/>
          </p:cNvSpPr>
          <p:nvPr/>
        </p:nvSpPr>
        <p:spPr bwMode="auto">
          <a:xfrm>
            <a:off x="2895600" y="5334000"/>
            <a:ext cx="3460750" cy="1438275"/>
          </a:xfrm>
          <a:prstGeom prst="rect">
            <a:avLst/>
          </a:prstGeom>
          <a:noFill/>
          <a:ln w="9525">
            <a:noFill/>
            <a:miter lim="800000"/>
            <a:headEnd/>
            <a:tailEnd/>
          </a:ln>
        </p:spPr>
        <p:txBody>
          <a:bodyPr wrap="none" lIns="98419" tIns="49208" rIns="98419" bIns="49208">
            <a:spAutoFit/>
          </a:bodyPr>
          <a:lstStyle/>
          <a:p>
            <a:pPr algn="ctr"/>
            <a:endParaRPr lang="en-US" sz="4400">
              <a:solidFill>
                <a:srgbClr val="66FFFF"/>
              </a:solidFill>
            </a:endParaRPr>
          </a:p>
          <a:p>
            <a:pPr algn="ctr"/>
            <a:r>
              <a:rPr lang="en-US" sz="4400">
                <a:solidFill>
                  <a:srgbClr val="66FFFF"/>
                </a:solidFill>
              </a:rPr>
              <a:t>ROLE PLAY!</a:t>
            </a:r>
          </a:p>
        </p:txBody>
      </p:sp>
      <p:pic>
        <p:nvPicPr>
          <p:cNvPr id="76802" name="Picture 2" descr="https://encrypted-tbn1.gstatic.com/images?q=tbn:ANd9GcT2GoIDjfD23pqJDJMhIZtU-ewL80Byi4icrnBqFS6u4bq16DXF5g"/>
          <p:cNvPicPr>
            <a:picLocks noChangeAspect="1" noChangeArrowheads="1"/>
          </p:cNvPicPr>
          <p:nvPr/>
        </p:nvPicPr>
        <p:blipFill>
          <a:blip r:embed="rId3" cstate="print"/>
          <a:srcRect/>
          <a:stretch>
            <a:fillRect/>
          </a:stretch>
        </p:blipFill>
        <p:spPr bwMode="auto">
          <a:xfrm>
            <a:off x="5638800" y="1905000"/>
            <a:ext cx="3048000" cy="3048000"/>
          </a:xfrm>
          <a:prstGeom prst="rect">
            <a:avLst/>
          </a:prstGeom>
          <a:noFill/>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799747">
                                            <p:txEl>
                                              <p:pRg st="0" end="0"/>
                                            </p:txEl>
                                          </p:spTgt>
                                        </p:tgtEl>
                                        <p:attrNameLst>
                                          <p:attrName>style.visibility</p:attrName>
                                        </p:attrNameLst>
                                      </p:cBhvr>
                                      <p:to>
                                        <p:strVal val="visible"/>
                                      </p:to>
                                    </p:set>
                                    <p:animEffect transition="in" filter="fade">
                                      <p:cBhvr>
                                        <p:cTn id="7" dur="2000"/>
                                        <p:tgtEl>
                                          <p:spTgt spid="799747">
                                            <p:txEl>
                                              <p:pRg st="0" end="0"/>
                                            </p:txEl>
                                          </p:spTgt>
                                        </p:tgtEl>
                                      </p:cBhvr>
                                    </p:animEffect>
                                    <p:anim calcmode="lin" valueType="num">
                                      <p:cBhvr>
                                        <p:cTn id="8" dur="2000" fill="hold"/>
                                        <p:tgtEl>
                                          <p:spTgt spid="799747">
                                            <p:txEl>
                                              <p:pRg st="0" end="0"/>
                                            </p:txEl>
                                          </p:spTgt>
                                        </p:tgtEl>
                                        <p:attrNameLst>
                                          <p:attrName>style.rotation</p:attrName>
                                        </p:attrNameLst>
                                      </p:cBhvr>
                                      <p:tavLst>
                                        <p:tav tm="0">
                                          <p:val>
                                            <p:fltVal val="720"/>
                                          </p:val>
                                        </p:tav>
                                        <p:tav tm="100000">
                                          <p:val>
                                            <p:fltVal val="0"/>
                                          </p:val>
                                        </p:tav>
                                      </p:tavLst>
                                    </p:anim>
                                    <p:anim calcmode="lin" valueType="num">
                                      <p:cBhvr>
                                        <p:cTn id="9" dur="2000" fill="hold"/>
                                        <p:tgtEl>
                                          <p:spTgt spid="799747">
                                            <p:txEl>
                                              <p:pRg st="0" end="0"/>
                                            </p:txEl>
                                          </p:spTgt>
                                        </p:tgtEl>
                                        <p:attrNameLst>
                                          <p:attrName>ppt_h</p:attrName>
                                        </p:attrNameLst>
                                      </p:cBhvr>
                                      <p:tavLst>
                                        <p:tav tm="0">
                                          <p:val>
                                            <p:fltVal val="0"/>
                                          </p:val>
                                        </p:tav>
                                        <p:tav tm="100000">
                                          <p:val>
                                            <p:strVal val="#ppt_h"/>
                                          </p:val>
                                        </p:tav>
                                      </p:tavLst>
                                    </p:anim>
                                    <p:anim calcmode="lin" valueType="num">
                                      <p:cBhvr>
                                        <p:cTn id="10" dur="2000" fill="hold"/>
                                        <p:tgtEl>
                                          <p:spTgt spid="799747">
                                            <p:txEl>
                                              <p:pRg st="0" end="0"/>
                                            </p:txEl>
                                          </p:spTgt>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35" presetClass="entr" presetSubtype="0" fill="hold" grpId="0" nodeType="clickEffect">
                                  <p:stCondLst>
                                    <p:cond delay="0"/>
                                  </p:stCondLst>
                                  <p:childTnLst>
                                    <p:set>
                                      <p:cBhvr>
                                        <p:cTn id="14" dur="1" fill="hold">
                                          <p:stCondLst>
                                            <p:cond delay="0"/>
                                          </p:stCondLst>
                                        </p:cTn>
                                        <p:tgtEl>
                                          <p:spTgt spid="799747">
                                            <p:txEl>
                                              <p:pRg st="1" end="1"/>
                                            </p:txEl>
                                          </p:spTgt>
                                        </p:tgtEl>
                                        <p:attrNameLst>
                                          <p:attrName>style.visibility</p:attrName>
                                        </p:attrNameLst>
                                      </p:cBhvr>
                                      <p:to>
                                        <p:strVal val="visible"/>
                                      </p:to>
                                    </p:set>
                                    <p:animEffect transition="in" filter="fade">
                                      <p:cBhvr>
                                        <p:cTn id="15" dur="2000"/>
                                        <p:tgtEl>
                                          <p:spTgt spid="799747">
                                            <p:txEl>
                                              <p:pRg st="1" end="1"/>
                                            </p:txEl>
                                          </p:spTgt>
                                        </p:tgtEl>
                                      </p:cBhvr>
                                    </p:animEffect>
                                    <p:anim calcmode="lin" valueType="num">
                                      <p:cBhvr>
                                        <p:cTn id="16" dur="2000" fill="hold"/>
                                        <p:tgtEl>
                                          <p:spTgt spid="799747">
                                            <p:txEl>
                                              <p:pRg st="1" end="1"/>
                                            </p:txEl>
                                          </p:spTgt>
                                        </p:tgtEl>
                                        <p:attrNameLst>
                                          <p:attrName>style.rotation</p:attrName>
                                        </p:attrNameLst>
                                      </p:cBhvr>
                                      <p:tavLst>
                                        <p:tav tm="0">
                                          <p:val>
                                            <p:fltVal val="720"/>
                                          </p:val>
                                        </p:tav>
                                        <p:tav tm="100000">
                                          <p:val>
                                            <p:fltVal val="0"/>
                                          </p:val>
                                        </p:tav>
                                      </p:tavLst>
                                    </p:anim>
                                    <p:anim calcmode="lin" valueType="num">
                                      <p:cBhvr>
                                        <p:cTn id="17" dur="2000" fill="hold"/>
                                        <p:tgtEl>
                                          <p:spTgt spid="799747">
                                            <p:txEl>
                                              <p:pRg st="1" end="1"/>
                                            </p:txEl>
                                          </p:spTgt>
                                        </p:tgtEl>
                                        <p:attrNameLst>
                                          <p:attrName>ppt_h</p:attrName>
                                        </p:attrNameLst>
                                      </p:cBhvr>
                                      <p:tavLst>
                                        <p:tav tm="0">
                                          <p:val>
                                            <p:fltVal val="0"/>
                                          </p:val>
                                        </p:tav>
                                        <p:tav tm="100000">
                                          <p:val>
                                            <p:strVal val="#ppt_h"/>
                                          </p:val>
                                        </p:tav>
                                      </p:tavLst>
                                    </p:anim>
                                    <p:anim calcmode="lin" valueType="num">
                                      <p:cBhvr>
                                        <p:cTn id="18" dur="2000" fill="hold"/>
                                        <p:tgtEl>
                                          <p:spTgt spid="799747">
                                            <p:txEl>
                                              <p:pRg st="1" end="1"/>
                                            </p:txEl>
                                          </p:spTgt>
                                        </p:tgtEl>
                                        <p:attrNameLst>
                                          <p:attrName>ppt_w</p:attrName>
                                        </p:attrNameLst>
                                      </p:cBhvr>
                                      <p:tavLst>
                                        <p:tav tm="0">
                                          <p:val>
                                            <p:fltVal val="0"/>
                                          </p:val>
                                        </p:tav>
                                        <p:tav tm="100000">
                                          <p:val>
                                            <p:strVal val="#ppt_w"/>
                                          </p:val>
                                        </p:tav>
                                      </p:tavLst>
                                    </p:anim>
                                  </p:childTnLst>
                                </p:cTn>
                              </p:par>
                            </p:childTnLst>
                          </p:cTn>
                        </p:par>
                      </p:childTnLst>
                    </p:cTn>
                  </p:par>
                  <p:par>
                    <p:cTn id="19" fill="hold">
                      <p:stCondLst>
                        <p:cond delay="indefinite"/>
                      </p:stCondLst>
                      <p:childTnLst>
                        <p:par>
                          <p:cTn id="20" fill="hold">
                            <p:stCondLst>
                              <p:cond delay="0"/>
                            </p:stCondLst>
                            <p:childTnLst>
                              <p:par>
                                <p:cTn id="21" presetID="35" presetClass="entr" presetSubtype="0" fill="hold" grpId="0" nodeType="clickEffect">
                                  <p:stCondLst>
                                    <p:cond delay="0"/>
                                  </p:stCondLst>
                                  <p:childTnLst>
                                    <p:set>
                                      <p:cBhvr>
                                        <p:cTn id="22" dur="1" fill="hold">
                                          <p:stCondLst>
                                            <p:cond delay="0"/>
                                          </p:stCondLst>
                                        </p:cTn>
                                        <p:tgtEl>
                                          <p:spTgt spid="799747">
                                            <p:txEl>
                                              <p:pRg st="2" end="2"/>
                                            </p:txEl>
                                          </p:spTgt>
                                        </p:tgtEl>
                                        <p:attrNameLst>
                                          <p:attrName>style.visibility</p:attrName>
                                        </p:attrNameLst>
                                      </p:cBhvr>
                                      <p:to>
                                        <p:strVal val="visible"/>
                                      </p:to>
                                    </p:set>
                                    <p:animEffect transition="in" filter="fade">
                                      <p:cBhvr>
                                        <p:cTn id="23" dur="2000"/>
                                        <p:tgtEl>
                                          <p:spTgt spid="799747">
                                            <p:txEl>
                                              <p:pRg st="2" end="2"/>
                                            </p:txEl>
                                          </p:spTgt>
                                        </p:tgtEl>
                                      </p:cBhvr>
                                    </p:animEffect>
                                    <p:anim calcmode="lin" valueType="num">
                                      <p:cBhvr>
                                        <p:cTn id="24" dur="2000" fill="hold"/>
                                        <p:tgtEl>
                                          <p:spTgt spid="799747">
                                            <p:txEl>
                                              <p:pRg st="2" end="2"/>
                                            </p:txEl>
                                          </p:spTgt>
                                        </p:tgtEl>
                                        <p:attrNameLst>
                                          <p:attrName>style.rotation</p:attrName>
                                        </p:attrNameLst>
                                      </p:cBhvr>
                                      <p:tavLst>
                                        <p:tav tm="0">
                                          <p:val>
                                            <p:fltVal val="720"/>
                                          </p:val>
                                        </p:tav>
                                        <p:tav tm="100000">
                                          <p:val>
                                            <p:fltVal val="0"/>
                                          </p:val>
                                        </p:tav>
                                      </p:tavLst>
                                    </p:anim>
                                    <p:anim calcmode="lin" valueType="num">
                                      <p:cBhvr>
                                        <p:cTn id="25" dur="2000" fill="hold"/>
                                        <p:tgtEl>
                                          <p:spTgt spid="799747">
                                            <p:txEl>
                                              <p:pRg st="2" end="2"/>
                                            </p:txEl>
                                          </p:spTgt>
                                        </p:tgtEl>
                                        <p:attrNameLst>
                                          <p:attrName>ppt_h</p:attrName>
                                        </p:attrNameLst>
                                      </p:cBhvr>
                                      <p:tavLst>
                                        <p:tav tm="0">
                                          <p:val>
                                            <p:fltVal val="0"/>
                                          </p:val>
                                        </p:tav>
                                        <p:tav tm="100000">
                                          <p:val>
                                            <p:strVal val="#ppt_h"/>
                                          </p:val>
                                        </p:tav>
                                      </p:tavLst>
                                    </p:anim>
                                    <p:anim calcmode="lin" valueType="num">
                                      <p:cBhvr>
                                        <p:cTn id="26" dur="2000" fill="hold"/>
                                        <p:tgtEl>
                                          <p:spTgt spid="799747">
                                            <p:txEl>
                                              <p:pRg st="2" end="2"/>
                                            </p:txEl>
                                          </p:spTgt>
                                        </p:tgtEl>
                                        <p:attrNameLst>
                                          <p:attrName>ppt_w</p:attrName>
                                        </p:attrNameLst>
                                      </p:cBhvr>
                                      <p:tavLst>
                                        <p:tav tm="0">
                                          <p:val>
                                            <p:fltVal val="0"/>
                                          </p:val>
                                        </p:tav>
                                        <p:tav tm="100000">
                                          <p:val>
                                            <p:strVal val="#ppt_w"/>
                                          </p:val>
                                        </p:tav>
                                      </p:tavLst>
                                    </p:anim>
                                  </p:childTnLst>
                                </p:cTn>
                              </p:par>
                            </p:childTnLst>
                          </p:cTn>
                        </p:par>
                      </p:childTnLst>
                    </p:cTn>
                  </p:par>
                  <p:par>
                    <p:cTn id="27" fill="hold">
                      <p:stCondLst>
                        <p:cond delay="indefinite"/>
                      </p:stCondLst>
                      <p:childTnLst>
                        <p:par>
                          <p:cTn id="28" fill="hold">
                            <p:stCondLst>
                              <p:cond delay="0"/>
                            </p:stCondLst>
                            <p:childTnLst>
                              <p:par>
                                <p:cTn id="29" presetID="35" presetClass="entr" presetSubtype="0" fill="hold" grpId="0" nodeType="clickEffect">
                                  <p:stCondLst>
                                    <p:cond delay="0"/>
                                  </p:stCondLst>
                                  <p:childTnLst>
                                    <p:set>
                                      <p:cBhvr>
                                        <p:cTn id="30" dur="1" fill="hold">
                                          <p:stCondLst>
                                            <p:cond delay="0"/>
                                          </p:stCondLst>
                                        </p:cTn>
                                        <p:tgtEl>
                                          <p:spTgt spid="799747">
                                            <p:txEl>
                                              <p:pRg st="3" end="3"/>
                                            </p:txEl>
                                          </p:spTgt>
                                        </p:tgtEl>
                                        <p:attrNameLst>
                                          <p:attrName>style.visibility</p:attrName>
                                        </p:attrNameLst>
                                      </p:cBhvr>
                                      <p:to>
                                        <p:strVal val="visible"/>
                                      </p:to>
                                    </p:set>
                                    <p:animEffect transition="in" filter="fade">
                                      <p:cBhvr>
                                        <p:cTn id="31" dur="2000"/>
                                        <p:tgtEl>
                                          <p:spTgt spid="799747">
                                            <p:txEl>
                                              <p:pRg st="3" end="3"/>
                                            </p:txEl>
                                          </p:spTgt>
                                        </p:tgtEl>
                                      </p:cBhvr>
                                    </p:animEffect>
                                    <p:anim calcmode="lin" valueType="num">
                                      <p:cBhvr>
                                        <p:cTn id="32" dur="2000" fill="hold"/>
                                        <p:tgtEl>
                                          <p:spTgt spid="799747">
                                            <p:txEl>
                                              <p:pRg st="3" end="3"/>
                                            </p:txEl>
                                          </p:spTgt>
                                        </p:tgtEl>
                                        <p:attrNameLst>
                                          <p:attrName>style.rotation</p:attrName>
                                        </p:attrNameLst>
                                      </p:cBhvr>
                                      <p:tavLst>
                                        <p:tav tm="0">
                                          <p:val>
                                            <p:fltVal val="720"/>
                                          </p:val>
                                        </p:tav>
                                        <p:tav tm="100000">
                                          <p:val>
                                            <p:fltVal val="0"/>
                                          </p:val>
                                        </p:tav>
                                      </p:tavLst>
                                    </p:anim>
                                    <p:anim calcmode="lin" valueType="num">
                                      <p:cBhvr>
                                        <p:cTn id="33" dur="2000" fill="hold"/>
                                        <p:tgtEl>
                                          <p:spTgt spid="799747">
                                            <p:txEl>
                                              <p:pRg st="3" end="3"/>
                                            </p:txEl>
                                          </p:spTgt>
                                        </p:tgtEl>
                                        <p:attrNameLst>
                                          <p:attrName>ppt_h</p:attrName>
                                        </p:attrNameLst>
                                      </p:cBhvr>
                                      <p:tavLst>
                                        <p:tav tm="0">
                                          <p:val>
                                            <p:fltVal val="0"/>
                                          </p:val>
                                        </p:tav>
                                        <p:tav tm="100000">
                                          <p:val>
                                            <p:strVal val="#ppt_h"/>
                                          </p:val>
                                        </p:tav>
                                      </p:tavLst>
                                    </p:anim>
                                    <p:anim calcmode="lin" valueType="num">
                                      <p:cBhvr>
                                        <p:cTn id="34" dur="2000" fill="hold"/>
                                        <p:tgtEl>
                                          <p:spTgt spid="799747">
                                            <p:txEl>
                                              <p:pRg st="3" end="3"/>
                                            </p:txEl>
                                          </p:spTgt>
                                        </p:tgtEl>
                                        <p:attrNameLst>
                                          <p:attrName>ppt_w</p:attrName>
                                        </p:attrNameLst>
                                      </p:cBhvr>
                                      <p:tavLst>
                                        <p:tav tm="0">
                                          <p:val>
                                            <p:fltVal val="0"/>
                                          </p:val>
                                        </p:tav>
                                        <p:tav tm="100000">
                                          <p:val>
                                            <p:strVal val="#ppt_w"/>
                                          </p:val>
                                        </p:tav>
                                      </p:tavLst>
                                    </p:anim>
                                  </p:childTnLst>
                                </p:cTn>
                              </p:par>
                            </p:childTnLst>
                          </p:cTn>
                        </p:par>
                      </p:childTnLst>
                    </p:cTn>
                  </p:par>
                  <p:par>
                    <p:cTn id="35" fill="hold">
                      <p:stCondLst>
                        <p:cond delay="indefinite"/>
                      </p:stCondLst>
                      <p:childTnLst>
                        <p:par>
                          <p:cTn id="36" fill="hold">
                            <p:stCondLst>
                              <p:cond delay="0"/>
                            </p:stCondLst>
                            <p:childTnLst>
                              <p:par>
                                <p:cTn id="37" presetID="35" presetClass="entr" presetSubtype="0" fill="hold" grpId="0" nodeType="clickEffect">
                                  <p:stCondLst>
                                    <p:cond delay="0"/>
                                  </p:stCondLst>
                                  <p:childTnLst>
                                    <p:set>
                                      <p:cBhvr>
                                        <p:cTn id="38" dur="1" fill="hold">
                                          <p:stCondLst>
                                            <p:cond delay="0"/>
                                          </p:stCondLst>
                                        </p:cTn>
                                        <p:tgtEl>
                                          <p:spTgt spid="799747">
                                            <p:txEl>
                                              <p:pRg st="4" end="4"/>
                                            </p:txEl>
                                          </p:spTgt>
                                        </p:tgtEl>
                                        <p:attrNameLst>
                                          <p:attrName>style.visibility</p:attrName>
                                        </p:attrNameLst>
                                      </p:cBhvr>
                                      <p:to>
                                        <p:strVal val="visible"/>
                                      </p:to>
                                    </p:set>
                                    <p:animEffect transition="in" filter="fade">
                                      <p:cBhvr>
                                        <p:cTn id="39" dur="2000"/>
                                        <p:tgtEl>
                                          <p:spTgt spid="799747">
                                            <p:txEl>
                                              <p:pRg st="4" end="4"/>
                                            </p:txEl>
                                          </p:spTgt>
                                        </p:tgtEl>
                                      </p:cBhvr>
                                    </p:animEffect>
                                    <p:anim calcmode="lin" valueType="num">
                                      <p:cBhvr>
                                        <p:cTn id="40" dur="2000" fill="hold"/>
                                        <p:tgtEl>
                                          <p:spTgt spid="799747">
                                            <p:txEl>
                                              <p:pRg st="4" end="4"/>
                                            </p:txEl>
                                          </p:spTgt>
                                        </p:tgtEl>
                                        <p:attrNameLst>
                                          <p:attrName>style.rotation</p:attrName>
                                        </p:attrNameLst>
                                      </p:cBhvr>
                                      <p:tavLst>
                                        <p:tav tm="0">
                                          <p:val>
                                            <p:fltVal val="720"/>
                                          </p:val>
                                        </p:tav>
                                        <p:tav tm="100000">
                                          <p:val>
                                            <p:fltVal val="0"/>
                                          </p:val>
                                        </p:tav>
                                      </p:tavLst>
                                    </p:anim>
                                    <p:anim calcmode="lin" valueType="num">
                                      <p:cBhvr>
                                        <p:cTn id="41" dur="2000" fill="hold"/>
                                        <p:tgtEl>
                                          <p:spTgt spid="799747">
                                            <p:txEl>
                                              <p:pRg st="4" end="4"/>
                                            </p:txEl>
                                          </p:spTgt>
                                        </p:tgtEl>
                                        <p:attrNameLst>
                                          <p:attrName>ppt_h</p:attrName>
                                        </p:attrNameLst>
                                      </p:cBhvr>
                                      <p:tavLst>
                                        <p:tav tm="0">
                                          <p:val>
                                            <p:fltVal val="0"/>
                                          </p:val>
                                        </p:tav>
                                        <p:tav tm="100000">
                                          <p:val>
                                            <p:strVal val="#ppt_h"/>
                                          </p:val>
                                        </p:tav>
                                      </p:tavLst>
                                    </p:anim>
                                    <p:anim calcmode="lin" valueType="num">
                                      <p:cBhvr>
                                        <p:cTn id="42" dur="2000" fill="hold"/>
                                        <p:tgtEl>
                                          <p:spTgt spid="799747">
                                            <p:txEl>
                                              <p:pRg st="4" end="4"/>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9747"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3"/>
          <p:cNvSpPr>
            <a:spLocks noGrp="1"/>
          </p:cNvSpPr>
          <p:nvPr>
            <p:ph type="sldNum" sz="quarter" idx="12"/>
          </p:nvPr>
        </p:nvSpPr>
        <p:spPr>
          <a:xfrm>
            <a:off x="6781427" y="7167563"/>
            <a:ext cx="1905000" cy="519112"/>
          </a:xfrm>
          <a:noFill/>
        </p:spPr>
        <p:txBody>
          <a:bodyPr/>
          <a:lstStyle/>
          <a:p>
            <a:fld id="{FEE95526-7AA3-4B66-84A5-849D0CA6CDFF}" type="slidenum">
              <a:rPr lang="en-US" smtClean="0"/>
              <a:pPr/>
              <a:t>14</a:t>
            </a:fld>
            <a:endParaRPr lang="en-US" smtClean="0"/>
          </a:p>
        </p:txBody>
      </p:sp>
      <p:sp>
        <p:nvSpPr>
          <p:cNvPr id="71682" name="Text Box 2"/>
          <p:cNvSpPr txBox="1">
            <a:spLocks noChangeArrowheads="1"/>
          </p:cNvSpPr>
          <p:nvPr/>
        </p:nvSpPr>
        <p:spPr bwMode="auto">
          <a:xfrm>
            <a:off x="1255059" y="1066801"/>
            <a:ext cx="6549839" cy="769441"/>
          </a:xfrm>
          <a:prstGeom prst="rect">
            <a:avLst/>
          </a:prstGeom>
          <a:solidFill>
            <a:srgbClr val="FFC000"/>
          </a:solidFill>
          <a:ln w="9525">
            <a:noFill/>
            <a:miter lim="800000"/>
            <a:headEnd/>
            <a:tailEnd/>
          </a:ln>
          <a:effectLst/>
        </p:spPr>
        <p:txBody>
          <a:bodyPr>
            <a:spAutoFit/>
          </a:bodyPr>
          <a:lstStyle/>
          <a:p>
            <a:pPr algn="ctr">
              <a:defRPr/>
            </a:pPr>
            <a:r>
              <a:rPr lang="en-US" sz="4400" dirty="0" smtClean="0">
                <a:ln w="18415" cmpd="sng">
                  <a:solidFill>
                    <a:srgbClr val="FFFFFF"/>
                  </a:solidFill>
                  <a:prstDash val="solid"/>
                </a:ln>
                <a:solidFill>
                  <a:srgbClr val="7030A0"/>
                </a:solidFill>
                <a:effectLst>
                  <a:outerShdw blurRad="38100" dist="38100" dir="2700000" algn="tl">
                    <a:srgbClr val="000000">
                      <a:alpha val="43137"/>
                    </a:srgbClr>
                  </a:outerShdw>
                </a:effectLst>
                <a:latin typeface="Arial" pitchFamily="34" charset="0"/>
              </a:rPr>
              <a:t>Bean </a:t>
            </a:r>
            <a:r>
              <a:rPr lang="en-US" sz="4400" dirty="0">
                <a:ln w="18415" cmpd="sng">
                  <a:solidFill>
                    <a:srgbClr val="FFFFFF"/>
                  </a:solidFill>
                  <a:prstDash val="solid"/>
                </a:ln>
                <a:solidFill>
                  <a:srgbClr val="7030A0"/>
                </a:solidFill>
                <a:effectLst>
                  <a:outerShdw blurRad="38100" dist="38100" dir="2700000" algn="tl">
                    <a:srgbClr val="000000">
                      <a:alpha val="43137"/>
                    </a:srgbClr>
                  </a:outerShdw>
                </a:effectLst>
                <a:latin typeface="Arial" pitchFamily="34" charset="0"/>
              </a:rPr>
              <a:t>Team Meeting</a:t>
            </a:r>
          </a:p>
        </p:txBody>
      </p:sp>
      <p:pic>
        <p:nvPicPr>
          <p:cNvPr id="4098" name="Picture 2" descr="http://www.accountingtraining.co.nz/wp-content/uploads/2009/06/accounting_for_non_accountants.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28800" y="2209800"/>
            <a:ext cx="5286751" cy="5281588"/>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oter Placeholder 3"/>
          <p:cNvSpPr>
            <a:spLocks noGrp="1"/>
          </p:cNvSpPr>
          <p:nvPr>
            <p:ph type="ftr" sz="quarter" idx="10"/>
          </p:nvPr>
        </p:nvSpPr>
        <p:spPr>
          <a:noFill/>
        </p:spPr>
        <p:txBody>
          <a:bodyPr/>
          <a:lstStyle/>
          <a:p>
            <a:pPr defTabSz="1611313"/>
            <a:r>
              <a:rPr lang="en-US" smtClean="0">
                <a:latin typeface="Arial" pitchFamily="34" charset="0"/>
              </a:rPr>
              <a:t>www.barebonesbiz.com</a:t>
            </a:r>
          </a:p>
        </p:txBody>
      </p:sp>
      <p:sp>
        <p:nvSpPr>
          <p:cNvPr id="16387" name="Slide Number Placeholder 4"/>
          <p:cNvSpPr>
            <a:spLocks noGrp="1"/>
          </p:cNvSpPr>
          <p:nvPr>
            <p:ph type="sldNum" sz="quarter" idx="11"/>
          </p:nvPr>
        </p:nvSpPr>
        <p:spPr>
          <a:noFill/>
        </p:spPr>
        <p:txBody>
          <a:bodyPr/>
          <a:lstStyle/>
          <a:p>
            <a:pPr defTabSz="1500188"/>
            <a:fld id="{EC4BB736-7D60-425A-B17A-1B61FCB11A88}" type="slidenum">
              <a:rPr lang="en-US" smtClean="0">
                <a:latin typeface="Arial" pitchFamily="34" charset="0"/>
              </a:rPr>
              <a:pPr defTabSz="1500188"/>
              <a:t>140</a:t>
            </a:fld>
            <a:endParaRPr lang="en-US" smtClean="0">
              <a:latin typeface="Arial" pitchFamily="34" charset="0"/>
            </a:endParaRPr>
          </a:p>
        </p:txBody>
      </p:sp>
      <p:sp>
        <p:nvSpPr>
          <p:cNvPr id="843778" name="Rectangle 2"/>
          <p:cNvSpPr>
            <a:spLocks noGrp="1" noChangeArrowheads="1"/>
          </p:cNvSpPr>
          <p:nvPr>
            <p:ph type="title"/>
          </p:nvPr>
        </p:nvSpPr>
        <p:spPr>
          <a:xfrm>
            <a:off x="0" y="609600"/>
            <a:ext cx="8890000" cy="1524000"/>
          </a:xfrm>
        </p:spPr>
        <p:txBody>
          <a:bodyPr/>
          <a:lstStyle/>
          <a:p>
            <a:pPr eaLnBrk="1" hangingPunct="1">
              <a:defRPr/>
            </a:pPr>
            <a:r>
              <a:rPr lang="en-US" sz="4400" b="1" smtClean="0">
                <a:solidFill>
                  <a:srgbClr val="66FFFF"/>
                </a:solidFill>
              </a:rPr>
              <a:t>Let’s crunch some numbers…</a:t>
            </a:r>
          </a:p>
        </p:txBody>
      </p:sp>
      <p:sp>
        <p:nvSpPr>
          <p:cNvPr id="843779" name="Rectangle 3"/>
          <p:cNvSpPr>
            <a:spLocks noGrp="1" noChangeArrowheads="1"/>
          </p:cNvSpPr>
          <p:nvPr>
            <p:ph type="body" idx="1"/>
          </p:nvPr>
        </p:nvSpPr>
        <p:spPr>
          <a:xfrm>
            <a:off x="914400" y="2209800"/>
            <a:ext cx="6172200" cy="4076700"/>
          </a:xfrm>
        </p:spPr>
        <p:txBody>
          <a:bodyPr/>
          <a:lstStyle/>
          <a:p>
            <a:pPr eaLnBrk="1" hangingPunct="1">
              <a:lnSpc>
                <a:spcPct val="90000"/>
              </a:lnSpc>
              <a:defRPr/>
            </a:pPr>
            <a:r>
              <a:rPr lang="en-US" sz="3200" dirty="0" smtClean="0">
                <a:solidFill>
                  <a:srgbClr val="CCFF99"/>
                </a:solidFill>
              </a:rPr>
              <a:t>3 calls per day at YOUR average sale?</a:t>
            </a:r>
          </a:p>
          <a:p>
            <a:pPr eaLnBrk="1" hangingPunct="1">
              <a:lnSpc>
                <a:spcPct val="90000"/>
              </a:lnSpc>
              <a:defRPr/>
            </a:pPr>
            <a:r>
              <a:rPr lang="en-US" sz="3200" dirty="0" smtClean="0">
                <a:solidFill>
                  <a:srgbClr val="CCFF99"/>
                </a:solidFill>
              </a:rPr>
              <a:t>Economies of Scale?</a:t>
            </a:r>
          </a:p>
          <a:p>
            <a:pPr eaLnBrk="1" hangingPunct="1">
              <a:lnSpc>
                <a:spcPct val="90000"/>
              </a:lnSpc>
              <a:defRPr/>
            </a:pPr>
            <a:r>
              <a:rPr lang="en-US" sz="3200" dirty="0" smtClean="0">
                <a:solidFill>
                  <a:srgbClr val="CCFF99"/>
                </a:solidFill>
              </a:rPr>
              <a:t>Recruiting, hiring wins?</a:t>
            </a:r>
          </a:p>
          <a:p>
            <a:pPr eaLnBrk="1" hangingPunct="1">
              <a:lnSpc>
                <a:spcPct val="90000"/>
              </a:lnSpc>
              <a:defRPr/>
            </a:pPr>
            <a:r>
              <a:rPr lang="en-US" sz="3200" dirty="0" smtClean="0">
                <a:solidFill>
                  <a:srgbClr val="CCFF99"/>
                </a:solidFill>
              </a:rPr>
              <a:t>Marketing costs for the same calls?</a:t>
            </a:r>
          </a:p>
        </p:txBody>
      </p:sp>
      <p:pic>
        <p:nvPicPr>
          <p:cNvPr id="16390" name="Picture 5" descr="j0230347"/>
          <p:cNvPicPr>
            <a:picLocks noChangeAspect="1" noChangeArrowheads="1"/>
          </p:cNvPicPr>
          <p:nvPr/>
        </p:nvPicPr>
        <p:blipFill>
          <a:blip r:embed="rId3" cstate="print"/>
          <a:srcRect/>
          <a:stretch>
            <a:fillRect/>
          </a:stretch>
        </p:blipFill>
        <p:spPr bwMode="auto">
          <a:xfrm>
            <a:off x="6096000" y="3276600"/>
            <a:ext cx="2674938" cy="32004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ooter Placeholder 2"/>
          <p:cNvSpPr>
            <a:spLocks noGrp="1"/>
          </p:cNvSpPr>
          <p:nvPr>
            <p:ph type="ftr" sz="quarter" idx="10"/>
          </p:nvPr>
        </p:nvSpPr>
        <p:spPr>
          <a:noFill/>
        </p:spPr>
        <p:txBody>
          <a:bodyPr/>
          <a:lstStyle/>
          <a:p>
            <a:pPr defTabSz="1611313"/>
            <a:r>
              <a:rPr lang="en-US" smtClean="0">
                <a:latin typeface="Arial" pitchFamily="34" charset="0"/>
              </a:rPr>
              <a:t>www.barebonesbiz.com</a:t>
            </a:r>
          </a:p>
        </p:txBody>
      </p:sp>
      <p:sp>
        <p:nvSpPr>
          <p:cNvPr id="17411" name="Slide Number Placeholder 3"/>
          <p:cNvSpPr>
            <a:spLocks noGrp="1"/>
          </p:cNvSpPr>
          <p:nvPr>
            <p:ph type="sldNum" sz="quarter" idx="11"/>
          </p:nvPr>
        </p:nvSpPr>
        <p:spPr>
          <a:noFill/>
        </p:spPr>
        <p:txBody>
          <a:bodyPr/>
          <a:lstStyle/>
          <a:p>
            <a:pPr defTabSz="1500188"/>
            <a:fld id="{57A84DAA-840C-4E4E-99BB-FA5BBC4380A2}" type="slidenum">
              <a:rPr lang="en-US" smtClean="0">
                <a:latin typeface="Arial" pitchFamily="34" charset="0"/>
              </a:rPr>
              <a:pPr defTabSz="1500188"/>
              <a:t>141</a:t>
            </a:fld>
            <a:endParaRPr lang="en-US" smtClean="0">
              <a:latin typeface="Arial" pitchFamily="34" charset="0"/>
            </a:endParaRPr>
          </a:p>
        </p:txBody>
      </p:sp>
      <p:sp>
        <p:nvSpPr>
          <p:cNvPr id="822274" name="Text Box 2"/>
          <p:cNvSpPr txBox="1">
            <a:spLocks noChangeArrowheads="1"/>
          </p:cNvSpPr>
          <p:nvPr/>
        </p:nvSpPr>
        <p:spPr bwMode="auto">
          <a:xfrm>
            <a:off x="838200" y="304800"/>
            <a:ext cx="7010400" cy="1311275"/>
          </a:xfrm>
          <a:prstGeom prst="rect">
            <a:avLst/>
          </a:prstGeom>
          <a:noFill/>
          <a:ln w="9525">
            <a:noFill/>
            <a:miter lim="800000"/>
            <a:headEnd/>
            <a:tailEnd/>
          </a:ln>
          <a:effectLst/>
        </p:spPr>
        <p:txBody>
          <a:bodyPr>
            <a:spAutoFit/>
          </a:bodyPr>
          <a:lstStyle/>
          <a:p>
            <a:pPr algn="ctr" eaLnBrk="1" hangingPunct="1">
              <a:defRPr/>
            </a:pPr>
            <a:r>
              <a:rPr lang="en-US" sz="4000" dirty="0">
                <a:solidFill>
                  <a:srgbClr val="CCFF99"/>
                </a:solidFill>
                <a:effectLst>
                  <a:outerShdw blurRad="38100" dist="38100" dir="2700000" algn="tl">
                    <a:srgbClr val="FFFFFF"/>
                  </a:outerShdw>
                </a:effectLst>
                <a:latin typeface="Tahoma" pitchFamily="34" charset="0"/>
              </a:rPr>
              <a:t>Moving forward as a </a:t>
            </a:r>
          </a:p>
          <a:p>
            <a:pPr algn="ctr" eaLnBrk="1" hangingPunct="1">
              <a:defRPr/>
            </a:pPr>
            <a:r>
              <a:rPr lang="en-US" sz="4000" dirty="0">
                <a:solidFill>
                  <a:srgbClr val="CCFF99"/>
                </a:solidFill>
                <a:effectLst>
                  <a:outerShdw blurRad="38100" dist="38100" dir="2700000" algn="tl">
                    <a:srgbClr val="FFFFFF"/>
                  </a:outerShdw>
                </a:effectLst>
                <a:latin typeface="Tahoma" pitchFamily="34" charset="0"/>
              </a:rPr>
              <a:t>MERGED company?</a:t>
            </a:r>
            <a:r>
              <a:rPr lang="en-US" sz="4000" dirty="0">
                <a:solidFill>
                  <a:srgbClr val="CCFF99"/>
                </a:solidFill>
                <a:effectLst>
                  <a:outerShdw blurRad="38100" dist="38100" dir="2700000" algn="tl">
                    <a:srgbClr val="B2B2B2"/>
                  </a:outerShdw>
                </a:effectLst>
                <a:latin typeface="Tahoma" pitchFamily="34" charset="0"/>
              </a:rPr>
              <a:t>  </a:t>
            </a:r>
          </a:p>
        </p:txBody>
      </p:sp>
      <p:sp>
        <p:nvSpPr>
          <p:cNvPr id="822275" name="Text Box 3"/>
          <p:cNvSpPr txBox="1">
            <a:spLocks noChangeArrowheads="1"/>
          </p:cNvSpPr>
          <p:nvPr/>
        </p:nvSpPr>
        <p:spPr bwMode="auto">
          <a:xfrm>
            <a:off x="1371600" y="1981200"/>
            <a:ext cx="6858000" cy="3911840"/>
          </a:xfrm>
          <a:prstGeom prst="rect">
            <a:avLst/>
          </a:prstGeom>
          <a:noFill/>
          <a:ln w="9525">
            <a:noFill/>
            <a:miter lim="800000"/>
            <a:headEnd/>
            <a:tailEnd/>
          </a:ln>
        </p:spPr>
        <p:txBody>
          <a:bodyPr>
            <a:spAutoFit/>
          </a:bodyPr>
          <a:lstStyle/>
          <a:p>
            <a:pPr eaLnBrk="1" hangingPunct="1">
              <a:lnSpc>
                <a:spcPct val="65000"/>
              </a:lnSpc>
              <a:spcBef>
                <a:spcPct val="50000"/>
              </a:spcBef>
              <a:buFontTx/>
              <a:buChar char="•"/>
            </a:pPr>
            <a:r>
              <a:rPr lang="en-US" sz="2800" dirty="0">
                <a:solidFill>
                  <a:schemeClr val="folHlink"/>
                </a:solidFill>
                <a:latin typeface="Tahoma" pitchFamily="34" charset="0"/>
              </a:rPr>
              <a:t>  </a:t>
            </a:r>
            <a:r>
              <a:rPr lang="en-US" sz="2800" dirty="0">
                <a:solidFill>
                  <a:schemeClr val="accent5">
                    <a:lumMod val="40000"/>
                    <a:lumOff val="60000"/>
                  </a:schemeClr>
                </a:solidFill>
                <a:latin typeface="Tahoma" pitchFamily="34" charset="0"/>
              </a:rPr>
              <a:t>The Boundaries of the Game</a:t>
            </a:r>
          </a:p>
          <a:p>
            <a:pPr lvl="2" eaLnBrk="1" hangingPunct="1">
              <a:lnSpc>
                <a:spcPct val="65000"/>
              </a:lnSpc>
              <a:spcBef>
                <a:spcPct val="50000"/>
              </a:spcBef>
              <a:buFontTx/>
              <a:buChar char="•"/>
            </a:pPr>
            <a:r>
              <a:rPr lang="en-US" sz="2800" dirty="0">
                <a:solidFill>
                  <a:schemeClr val="accent5">
                    <a:lumMod val="40000"/>
                    <a:lumOff val="60000"/>
                  </a:schemeClr>
                </a:solidFill>
                <a:latin typeface="Tahoma" pitchFamily="34" charset="0"/>
              </a:rPr>
              <a:t>  </a:t>
            </a:r>
            <a:r>
              <a:rPr lang="en-US" sz="2800" dirty="0" smtClean="0">
                <a:solidFill>
                  <a:schemeClr val="accent5">
                    <a:lumMod val="40000"/>
                    <a:lumOff val="60000"/>
                  </a:schemeClr>
                </a:solidFill>
                <a:latin typeface="Tahoma" pitchFamily="34" charset="0"/>
              </a:rPr>
              <a:t>The Biz Plan</a:t>
            </a:r>
          </a:p>
          <a:p>
            <a:pPr lvl="2" eaLnBrk="1" hangingPunct="1">
              <a:lnSpc>
                <a:spcPct val="65000"/>
              </a:lnSpc>
              <a:spcBef>
                <a:spcPct val="50000"/>
              </a:spcBef>
              <a:buFontTx/>
              <a:buChar char="•"/>
            </a:pPr>
            <a:r>
              <a:rPr lang="en-US" sz="2800" dirty="0" smtClean="0">
                <a:solidFill>
                  <a:schemeClr val="accent5">
                    <a:lumMod val="40000"/>
                    <a:lumOff val="60000"/>
                  </a:schemeClr>
                </a:solidFill>
                <a:latin typeface="Tahoma" pitchFamily="34" charset="0"/>
              </a:rPr>
              <a:t>  Organizational Chart</a:t>
            </a:r>
          </a:p>
          <a:p>
            <a:pPr lvl="2" eaLnBrk="1" hangingPunct="1">
              <a:lnSpc>
                <a:spcPct val="65000"/>
              </a:lnSpc>
              <a:spcBef>
                <a:spcPct val="50000"/>
              </a:spcBef>
              <a:buFontTx/>
              <a:buChar char="•"/>
            </a:pPr>
            <a:r>
              <a:rPr lang="en-US" sz="2800" dirty="0" smtClean="0">
                <a:solidFill>
                  <a:schemeClr val="accent5">
                    <a:lumMod val="40000"/>
                    <a:lumOff val="60000"/>
                  </a:schemeClr>
                </a:solidFill>
                <a:latin typeface="Tahoma" pitchFamily="34" charset="0"/>
              </a:rPr>
              <a:t>  The Manuals</a:t>
            </a:r>
            <a:endParaRPr lang="en-US" sz="2800" dirty="0">
              <a:solidFill>
                <a:schemeClr val="accent5">
                  <a:lumMod val="40000"/>
                  <a:lumOff val="60000"/>
                </a:schemeClr>
              </a:solidFill>
              <a:latin typeface="Tahoma" pitchFamily="34" charset="0"/>
            </a:endParaRPr>
          </a:p>
          <a:p>
            <a:pPr lvl="2" eaLnBrk="1" hangingPunct="1">
              <a:lnSpc>
                <a:spcPct val="65000"/>
              </a:lnSpc>
              <a:spcBef>
                <a:spcPct val="50000"/>
              </a:spcBef>
              <a:buFontTx/>
              <a:buChar char="•"/>
            </a:pPr>
            <a:r>
              <a:rPr lang="en-US" sz="2800" dirty="0">
                <a:solidFill>
                  <a:schemeClr val="accent5">
                    <a:lumMod val="40000"/>
                    <a:lumOff val="60000"/>
                  </a:schemeClr>
                </a:solidFill>
                <a:latin typeface="Tahoma" pitchFamily="34" charset="0"/>
              </a:rPr>
              <a:t>  The Budget</a:t>
            </a:r>
          </a:p>
          <a:p>
            <a:pPr eaLnBrk="1" hangingPunct="1">
              <a:lnSpc>
                <a:spcPct val="65000"/>
              </a:lnSpc>
              <a:spcBef>
                <a:spcPct val="50000"/>
              </a:spcBef>
              <a:buFontTx/>
              <a:buChar char="•"/>
            </a:pPr>
            <a:r>
              <a:rPr lang="en-US" sz="2800" dirty="0">
                <a:solidFill>
                  <a:schemeClr val="accent5">
                    <a:lumMod val="40000"/>
                    <a:lumOff val="60000"/>
                  </a:schemeClr>
                </a:solidFill>
                <a:latin typeface="Tahoma" pitchFamily="34" charset="0"/>
              </a:rPr>
              <a:t>  Fly the FLAGS</a:t>
            </a:r>
          </a:p>
          <a:p>
            <a:pPr lvl="2" eaLnBrk="1" hangingPunct="1">
              <a:lnSpc>
                <a:spcPct val="65000"/>
              </a:lnSpc>
              <a:spcBef>
                <a:spcPct val="50000"/>
              </a:spcBef>
            </a:pPr>
            <a:r>
              <a:rPr lang="en-US" sz="2800" dirty="0">
                <a:solidFill>
                  <a:schemeClr val="accent5">
                    <a:lumMod val="40000"/>
                    <a:lumOff val="60000"/>
                  </a:schemeClr>
                </a:solidFill>
                <a:latin typeface="Tahoma" pitchFamily="34" charset="0"/>
                <a:hlinkClick r:id="rId3"/>
              </a:rPr>
              <a:t>www.flagpages.com</a:t>
            </a:r>
            <a:r>
              <a:rPr lang="en-US" sz="2800" dirty="0">
                <a:solidFill>
                  <a:schemeClr val="accent5">
                    <a:lumMod val="40000"/>
                    <a:lumOff val="60000"/>
                  </a:schemeClr>
                </a:solidFill>
                <a:latin typeface="Tahoma" pitchFamily="34" charset="0"/>
              </a:rPr>
              <a:t> </a:t>
            </a:r>
          </a:p>
          <a:p>
            <a:pPr eaLnBrk="1" hangingPunct="1">
              <a:lnSpc>
                <a:spcPct val="65000"/>
              </a:lnSpc>
              <a:spcBef>
                <a:spcPct val="50000"/>
              </a:spcBef>
              <a:buFontTx/>
              <a:buChar char="•"/>
            </a:pPr>
            <a:r>
              <a:rPr lang="en-US" sz="2800" dirty="0">
                <a:solidFill>
                  <a:schemeClr val="accent5">
                    <a:lumMod val="40000"/>
                    <a:lumOff val="60000"/>
                  </a:schemeClr>
                </a:solidFill>
                <a:latin typeface="Tahoma" pitchFamily="34" charset="0"/>
              </a:rPr>
              <a:t>  Prepared for TOTAL Turnover?</a:t>
            </a:r>
            <a:r>
              <a:rPr lang="en-US" sz="3200" dirty="0">
                <a:solidFill>
                  <a:schemeClr val="accent5">
                    <a:lumMod val="40000"/>
                    <a:lumOff val="60000"/>
                  </a:schemeClr>
                </a:solidFill>
                <a:latin typeface="Tahoma" pitchFamily="34" charset="0"/>
              </a:rPr>
              <a:t>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822274"/>
                                        </p:tgtEl>
                                        <p:attrNameLst>
                                          <p:attrName>style.visibility</p:attrName>
                                        </p:attrNameLst>
                                      </p:cBhvr>
                                      <p:to>
                                        <p:strVal val="visible"/>
                                      </p:to>
                                    </p:set>
                                    <p:animEffect transition="in" filter="fade">
                                      <p:cBhvr>
                                        <p:cTn id="7" dur="1000"/>
                                        <p:tgtEl>
                                          <p:spTgt spid="822274"/>
                                        </p:tgtEl>
                                      </p:cBhvr>
                                    </p:animEffect>
                                    <p:anim calcmode="lin" valueType="num">
                                      <p:cBhvr>
                                        <p:cTn id="8" dur="1000" fill="hold"/>
                                        <p:tgtEl>
                                          <p:spTgt spid="822274"/>
                                        </p:tgtEl>
                                        <p:attrNameLst>
                                          <p:attrName>ppt_x</p:attrName>
                                        </p:attrNameLst>
                                      </p:cBhvr>
                                      <p:tavLst>
                                        <p:tav tm="0">
                                          <p:val>
                                            <p:strVal val="#ppt_x"/>
                                          </p:val>
                                        </p:tav>
                                        <p:tav tm="100000">
                                          <p:val>
                                            <p:strVal val="#ppt_x"/>
                                          </p:val>
                                        </p:tav>
                                      </p:tavLst>
                                    </p:anim>
                                    <p:anim calcmode="lin" valueType="num">
                                      <p:cBhvr>
                                        <p:cTn id="9" dur="1000" fill="hold"/>
                                        <p:tgtEl>
                                          <p:spTgt spid="82227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822275"/>
                                        </p:tgtEl>
                                        <p:attrNameLst>
                                          <p:attrName>style.visibility</p:attrName>
                                        </p:attrNameLst>
                                      </p:cBhvr>
                                      <p:to>
                                        <p:strVal val="visible"/>
                                      </p:to>
                                    </p:set>
                                    <p:anim calcmode="lin" valueType="num">
                                      <p:cBhvr additive="base">
                                        <p:cTn id="14" dur="500" fill="hold"/>
                                        <p:tgtEl>
                                          <p:spTgt spid="822275"/>
                                        </p:tgtEl>
                                        <p:attrNameLst>
                                          <p:attrName>ppt_x</p:attrName>
                                        </p:attrNameLst>
                                      </p:cBhvr>
                                      <p:tavLst>
                                        <p:tav tm="0">
                                          <p:val>
                                            <p:strVal val="#ppt_x"/>
                                          </p:val>
                                        </p:tav>
                                        <p:tav tm="100000">
                                          <p:val>
                                            <p:strVal val="#ppt_x"/>
                                          </p:val>
                                        </p:tav>
                                      </p:tavLst>
                                    </p:anim>
                                    <p:anim calcmode="lin" valueType="num">
                                      <p:cBhvr additive="base">
                                        <p:cTn id="15" dur="500" fill="hold"/>
                                        <p:tgtEl>
                                          <p:spTgt spid="8222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2274" grpId="0"/>
      <p:bldP spid="822275" grpId="0"/>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ooter Placeholder 3"/>
          <p:cNvSpPr>
            <a:spLocks noGrp="1"/>
          </p:cNvSpPr>
          <p:nvPr>
            <p:ph type="ftr" sz="quarter" idx="10"/>
          </p:nvPr>
        </p:nvSpPr>
        <p:spPr>
          <a:noFill/>
        </p:spPr>
        <p:txBody>
          <a:bodyPr/>
          <a:lstStyle/>
          <a:p>
            <a:pPr defTabSz="1611313"/>
            <a:r>
              <a:rPr lang="en-US" smtClean="0">
                <a:latin typeface="Arial" pitchFamily="34" charset="0"/>
              </a:rPr>
              <a:t>www.barebonesbiz.com</a:t>
            </a:r>
          </a:p>
        </p:txBody>
      </p:sp>
      <p:sp>
        <p:nvSpPr>
          <p:cNvPr id="18435" name="Slide Number Placeholder 4"/>
          <p:cNvSpPr>
            <a:spLocks noGrp="1"/>
          </p:cNvSpPr>
          <p:nvPr>
            <p:ph type="sldNum" sz="quarter" idx="11"/>
          </p:nvPr>
        </p:nvSpPr>
        <p:spPr>
          <a:noFill/>
        </p:spPr>
        <p:txBody>
          <a:bodyPr/>
          <a:lstStyle/>
          <a:p>
            <a:pPr defTabSz="1500188"/>
            <a:fld id="{4DA798A9-B98E-4E47-BE9B-9F1A0A996676}" type="slidenum">
              <a:rPr lang="en-US" smtClean="0">
                <a:latin typeface="Arial" pitchFamily="34" charset="0"/>
              </a:rPr>
              <a:pPr defTabSz="1500188"/>
              <a:t>142</a:t>
            </a:fld>
            <a:endParaRPr lang="en-US" smtClean="0">
              <a:latin typeface="Arial" pitchFamily="34" charset="0"/>
            </a:endParaRPr>
          </a:p>
        </p:txBody>
      </p:sp>
      <p:sp>
        <p:nvSpPr>
          <p:cNvPr id="840706" name="Rectangle 2"/>
          <p:cNvSpPr>
            <a:spLocks noGrp="1" noChangeArrowheads="1"/>
          </p:cNvSpPr>
          <p:nvPr>
            <p:ph type="title"/>
          </p:nvPr>
        </p:nvSpPr>
        <p:spPr>
          <a:xfrm>
            <a:off x="457200" y="228600"/>
            <a:ext cx="7794625" cy="1295400"/>
          </a:xfrm>
        </p:spPr>
        <p:txBody>
          <a:bodyPr/>
          <a:lstStyle/>
          <a:p>
            <a:pPr eaLnBrk="1" hangingPunct="1">
              <a:defRPr/>
            </a:pPr>
            <a:r>
              <a:rPr lang="en-US" sz="5400" b="1" dirty="0" smtClean="0">
                <a:solidFill>
                  <a:srgbClr val="00FF00"/>
                </a:solidFill>
              </a:rPr>
              <a:t>Now…SELLING</a:t>
            </a:r>
          </a:p>
        </p:txBody>
      </p:sp>
      <p:sp>
        <p:nvSpPr>
          <p:cNvPr id="840707" name="Rectangle 3"/>
          <p:cNvSpPr>
            <a:spLocks noGrp="1" noChangeArrowheads="1"/>
          </p:cNvSpPr>
          <p:nvPr>
            <p:ph type="body" idx="1"/>
          </p:nvPr>
        </p:nvSpPr>
        <p:spPr>
          <a:xfrm>
            <a:off x="609600" y="1752600"/>
            <a:ext cx="6742113" cy="1122363"/>
          </a:xfrm>
        </p:spPr>
        <p:txBody>
          <a:bodyPr/>
          <a:lstStyle/>
          <a:p>
            <a:pPr eaLnBrk="1" hangingPunct="1">
              <a:defRPr/>
            </a:pPr>
            <a:r>
              <a:rPr lang="en-US" sz="4400" dirty="0" smtClean="0">
                <a:solidFill>
                  <a:srgbClr val="CCFF99"/>
                </a:solidFill>
              </a:rPr>
              <a:t>To WHOM?</a:t>
            </a:r>
          </a:p>
          <a:p>
            <a:pPr lvl="1" eaLnBrk="1" hangingPunct="1">
              <a:defRPr/>
            </a:pPr>
            <a:r>
              <a:rPr lang="en-US" sz="4400" dirty="0" smtClean="0">
                <a:solidFill>
                  <a:srgbClr val="CCFF99"/>
                </a:solidFill>
              </a:rPr>
              <a:t>Family</a:t>
            </a:r>
          </a:p>
          <a:p>
            <a:pPr lvl="1" eaLnBrk="1" hangingPunct="1">
              <a:defRPr/>
            </a:pPr>
            <a:r>
              <a:rPr lang="en-US" sz="4400" dirty="0" smtClean="0">
                <a:solidFill>
                  <a:srgbClr val="CCFF99"/>
                </a:solidFill>
              </a:rPr>
              <a:t>Employees</a:t>
            </a:r>
          </a:p>
          <a:p>
            <a:pPr lvl="1" eaLnBrk="1" hangingPunct="1">
              <a:defRPr/>
            </a:pPr>
            <a:r>
              <a:rPr lang="en-US" sz="4400" dirty="0" smtClean="0">
                <a:solidFill>
                  <a:srgbClr val="CCFF99"/>
                </a:solidFill>
              </a:rPr>
              <a:t>“Big Guys”</a:t>
            </a:r>
          </a:p>
        </p:txBody>
      </p:sp>
      <p:sp>
        <p:nvSpPr>
          <p:cNvPr id="840708" name="Text Box 4"/>
          <p:cNvSpPr txBox="1">
            <a:spLocks noChangeArrowheads="1"/>
          </p:cNvSpPr>
          <p:nvPr/>
        </p:nvSpPr>
        <p:spPr bwMode="auto">
          <a:xfrm>
            <a:off x="1066800" y="5867400"/>
            <a:ext cx="7086600" cy="1323439"/>
          </a:xfrm>
          <a:prstGeom prst="rect">
            <a:avLst/>
          </a:prstGeom>
          <a:noFill/>
          <a:ln w="9525">
            <a:noFill/>
            <a:miter lim="800000"/>
            <a:headEnd/>
            <a:tailEnd/>
          </a:ln>
        </p:spPr>
        <p:txBody>
          <a:bodyPr wrap="square">
            <a:spAutoFit/>
          </a:bodyPr>
          <a:lstStyle/>
          <a:p>
            <a:pPr eaLnBrk="1" hangingPunct="1">
              <a:spcBef>
                <a:spcPct val="20000"/>
              </a:spcBef>
              <a:buClr>
                <a:schemeClr val="folHlink"/>
              </a:buClr>
              <a:buSzPct val="60000"/>
              <a:buFont typeface="Wingdings" pitchFamily="2" charset="2"/>
              <a:buNone/>
            </a:pPr>
            <a:r>
              <a:rPr lang="en-US" sz="4400" b="1" i="1" dirty="0">
                <a:solidFill>
                  <a:schemeClr val="hlink"/>
                </a:solidFill>
              </a:rPr>
              <a:t>Earnings buys OPTIONS!</a:t>
            </a:r>
          </a:p>
          <a:p>
            <a:endParaRPr lang="en-US" sz="3600" b="1" i="1" dirty="0">
              <a:solidFill>
                <a:schemeClr val="hlink"/>
              </a:solidFill>
            </a:endParaRPr>
          </a:p>
        </p:txBody>
      </p:sp>
      <p:pic>
        <p:nvPicPr>
          <p:cNvPr id="8" name="Picture 7" descr="Benjamin-Franklin-WC-9301234-1-402.jpg"/>
          <p:cNvPicPr>
            <a:picLocks noChangeAspect="1"/>
          </p:cNvPicPr>
          <p:nvPr/>
        </p:nvPicPr>
        <p:blipFill>
          <a:blip r:embed="rId3" cstate="print"/>
          <a:stretch>
            <a:fillRect/>
          </a:stretch>
        </p:blipFill>
        <p:spPr>
          <a:xfrm>
            <a:off x="4800600" y="1600200"/>
            <a:ext cx="3829050" cy="3829050"/>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8" presetClass="entr" presetSubtype="0" accel="50000" fill="hold" grpId="0" nodeType="clickEffect">
                                  <p:stCondLst>
                                    <p:cond delay="0"/>
                                  </p:stCondLst>
                                  <p:childTnLst>
                                    <p:set>
                                      <p:cBhvr>
                                        <p:cTn id="6" dur="1" fill="hold">
                                          <p:stCondLst>
                                            <p:cond delay="0"/>
                                          </p:stCondLst>
                                        </p:cTn>
                                        <p:tgtEl>
                                          <p:spTgt spid="840707">
                                            <p:txEl>
                                              <p:pRg st="0" end="0"/>
                                            </p:txEl>
                                          </p:spTgt>
                                        </p:tgtEl>
                                        <p:attrNameLst>
                                          <p:attrName>style.visibility</p:attrName>
                                        </p:attrNameLst>
                                      </p:cBhvr>
                                      <p:to>
                                        <p:strVal val="visible"/>
                                      </p:to>
                                    </p:set>
                                    <p:anim calcmode="lin" valueType="num">
                                      <p:cBhvr>
                                        <p:cTn id="7" dur="1000" fill="hold"/>
                                        <p:tgtEl>
                                          <p:spTgt spid="840707">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840707">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840707">
                                            <p:txEl>
                                              <p:pRg st="0" end="0"/>
                                            </p:txEl>
                                          </p:spTgt>
                                        </p:tgtEl>
                                        <p:attrNameLst>
                                          <p:attrName>ppt_y</p:attrName>
                                        </p:attrNameLst>
                                      </p:cBhvr>
                                      <p:tavLst>
                                        <p:tav tm="0">
                                          <p:val>
                                            <p:strVal val="#ppt_y"/>
                                          </p:val>
                                        </p:tav>
                                        <p:tav tm="100000">
                                          <p:val>
                                            <p:strVal val="#ppt_y"/>
                                          </p:val>
                                        </p:tav>
                                      </p:tavLst>
                                    </p:anim>
                                    <p:animEffect transition="in" filter="fade">
                                      <p:cBhvr>
                                        <p:cTn id="10" dur="1000"/>
                                        <p:tgtEl>
                                          <p:spTgt spid="840707">
                                            <p:txEl>
                                              <p:pRg st="0" end="0"/>
                                            </p:txEl>
                                          </p:spTgt>
                                        </p:tgtEl>
                                      </p:cBhvr>
                                    </p:animEffect>
                                  </p:childTnLst>
                                </p:cTn>
                              </p:par>
                              <p:par>
                                <p:cTn id="11" presetID="48" presetClass="entr" presetSubtype="0" accel="50000" fill="hold" grpId="0" nodeType="withEffect">
                                  <p:stCondLst>
                                    <p:cond delay="0"/>
                                  </p:stCondLst>
                                  <p:childTnLst>
                                    <p:set>
                                      <p:cBhvr>
                                        <p:cTn id="12" dur="1" fill="hold">
                                          <p:stCondLst>
                                            <p:cond delay="0"/>
                                          </p:stCondLst>
                                        </p:cTn>
                                        <p:tgtEl>
                                          <p:spTgt spid="840707">
                                            <p:txEl>
                                              <p:pRg st="1" end="1"/>
                                            </p:txEl>
                                          </p:spTgt>
                                        </p:tgtEl>
                                        <p:attrNameLst>
                                          <p:attrName>style.visibility</p:attrName>
                                        </p:attrNameLst>
                                      </p:cBhvr>
                                      <p:to>
                                        <p:strVal val="visible"/>
                                      </p:to>
                                    </p:set>
                                    <p:anim calcmode="lin" valueType="num">
                                      <p:cBhvr>
                                        <p:cTn id="13" dur="1000" fill="hold"/>
                                        <p:tgtEl>
                                          <p:spTgt spid="840707">
                                            <p:txEl>
                                              <p:pRg st="1" end="1"/>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4" dur="1000" fill="hold"/>
                                        <p:tgtEl>
                                          <p:spTgt spid="840707">
                                            <p:txEl>
                                              <p:pRg st="1" end="1"/>
                                            </p:txEl>
                                          </p:spTgt>
                                        </p:tgtEl>
                                        <p:attrNameLst>
                                          <p:attrName>ppt_x</p:attrName>
                                        </p:attrNameLst>
                                      </p:cBhvr>
                                      <p:tavLst>
                                        <p:tav tm="0">
                                          <p:val>
                                            <p:fltVal val="-1"/>
                                          </p:val>
                                        </p:tav>
                                        <p:tav tm="50000">
                                          <p:val>
                                            <p:fltVal val="0.95"/>
                                          </p:val>
                                        </p:tav>
                                        <p:tav tm="100000">
                                          <p:val>
                                            <p:strVal val="#ppt_x"/>
                                          </p:val>
                                        </p:tav>
                                      </p:tavLst>
                                    </p:anim>
                                    <p:anim calcmode="lin" valueType="num">
                                      <p:cBhvr>
                                        <p:cTn id="15" dur="1000" fill="hold"/>
                                        <p:tgtEl>
                                          <p:spTgt spid="840707">
                                            <p:txEl>
                                              <p:pRg st="1" end="1"/>
                                            </p:txEl>
                                          </p:spTgt>
                                        </p:tgtEl>
                                        <p:attrNameLst>
                                          <p:attrName>ppt_y</p:attrName>
                                        </p:attrNameLst>
                                      </p:cBhvr>
                                      <p:tavLst>
                                        <p:tav tm="0">
                                          <p:val>
                                            <p:strVal val="#ppt_y"/>
                                          </p:val>
                                        </p:tav>
                                        <p:tav tm="100000">
                                          <p:val>
                                            <p:strVal val="#ppt_y"/>
                                          </p:val>
                                        </p:tav>
                                      </p:tavLst>
                                    </p:anim>
                                    <p:animEffect transition="in" filter="fade">
                                      <p:cBhvr>
                                        <p:cTn id="16" dur="1000"/>
                                        <p:tgtEl>
                                          <p:spTgt spid="840707">
                                            <p:txEl>
                                              <p:pRg st="1" end="1"/>
                                            </p:txEl>
                                          </p:spTgt>
                                        </p:tgtEl>
                                      </p:cBhvr>
                                    </p:animEffect>
                                  </p:childTnLst>
                                </p:cTn>
                              </p:par>
                              <p:par>
                                <p:cTn id="17" presetID="48" presetClass="entr" presetSubtype="0" accel="50000" fill="hold" grpId="0" nodeType="withEffect">
                                  <p:stCondLst>
                                    <p:cond delay="0"/>
                                  </p:stCondLst>
                                  <p:childTnLst>
                                    <p:set>
                                      <p:cBhvr>
                                        <p:cTn id="18" dur="1" fill="hold">
                                          <p:stCondLst>
                                            <p:cond delay="0"/>
                                          </p:stCondLst>
                                        </p:cTn>
                                        <p:tgtEl>
                                          <p:spTgt spid="840707">
                                            <p:txEl>
                                              <p:pRg st="2" end="2"/>
                                            </p:txEl>
                                          </p:spTgt>
                                        </p:tgtEl>
                                        <p:attrNameLst>
                                          <p:attrName>style.visibility</p:attrName>
                                        </p:attrNameLst>
                                      </p:cBhvr>
                                      <p:to>
                                        <p:strVal val="visible"/>
                                      </p:to>
                                    </p:set>
                                    <p:anim calcmode="lin" valueType="num">
                                      <p:cBhvr>
                                        <p:cTn id="19" dur="1000" fill="hold"/>
                                        <p:tgtEl>
                                          <p:spTgt spid="840707">
                                            <p:txEl>
                                              <p:pRg st="2" end="2"/>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0" dur="1000" fill="hold"/>
                                        <p:tgtEl>
                                          <p:spTgt spid="840707">
                                            <p:txEl>
                                              <p:pRg st="2" end="2"/>
                                            </p:txEl>
                                          </p:spTgt>
                                        </p:tgtEl>
                                        <p:attrNameLst>
                                          <p:attrName>ppt_x</p:attrName>
                                        </p:attrNameLst>
                                      </p:cBhvr>
                                      <p:tavLst>
                                        <p:tav tm="0">
                                          <p:val>
                                            <p:fltVal val="-1"/>
                                          </p:val>
                                        </p:tav>
                                        <p:tav tm="50000">
                                          <p:val>
                                            <p:fltVal val="0.95"/>
                                          </p:val>
                                        </p:tav>
                                        <p:tav tm="100000">
                                          <p:val>
                                            <p:strVal val="#ppt_x"/>
                                          </p:val>
                                        </p:tav>
                                      </p:tavLst>
                                    </p:anim>
                                    <p:anim calcmode="lin" valueType="num">
                                      <p:cBhvr>
                                        <p:cTn id="21" dur="1000" fill="hold"/>
                                        <p:tgtEl>
                                          <p:spTgt spid="840707">
                                            <p:txEl>
                                              <p:pRg st="2" end="2"/>
                                            </p:txEl>
                                          </p:spTgt>
                                        </p:tgtEl>
                                        <p:attrNameLst>
                                          <p:attrName>ppt_y</p:attrName>
                                        </p:attrNameLst>
                                      </p:cBhvr>
                                      <p:tavLst>
                                        <p:tav tm="0">
                                          <p:val>
                                            <p:strVal val="#ppt_y"/>
                                          </p:val>
                                        </p:tav>
                                        <p:tav tm="100000">
                                          <p:val>
                                            <p:strVal val="#ppt_y"/>
                                          </p:val>
                                        </p:tav>
                                      </p:tavLst>
                                    </p:anim>
                                    <p:animEffect transition="in" filter="fade">
                                      <p:cBhvr>
                                        <p:cTn id="22" dur="1000"/>
                                        <p:tgtEl>
                                          <p:spTgt spid="840707">
                                            <p:txEl>
                                              <p:pRg st="2" end="2"/>
                                            </p:txEl>
                                          </p:spTgt>
                                        </p:tgtEl>
                                      </p:cBhvr>
                                    </p:animEffect>
                                  </p:childTnLst>
                                </p:cTn>
                              </p:par>
                              <p:par>
                                <p:cTn id="23" presetID="48" presetClass="entr" presetSubtype="0" accel="50000" fill="hold" grpId="0" nodeType="withEffect">
                                  <p:stCondLst>
                                    <p:cond delay="0"/>
                                  </p:stCondLst>
                                  <p:childTnLst>
                                    <p:set>
                                      <p:cBhvr>
                                        <p:cTn id="24" dur="1" fill="hold">
                                          <p:stCondLst>
                                            <p:cond delay="0"/>
                                          </p:stCondLst>
                                        </p:cTn>
                                        <p:tgtEl>
                                          <p:spTgt spid="840707">
                                            <p:txEl>
                                              <p:pRg st="3" end="3"/>
                                            </p:txEl>
                                          </p:spTgt>
                                        </p:tgtEl>
                                        <p:attrNameLst>
                                          <p:attrName>style.visibility</p:attrName>
                                        </p:attrNameLst>
                                      </p:cBhvr>
                                      <p:to>
                                        <p:strVal val="visible"/>
                                      </p:to>
                                    </p:set>
                                    <p:anim calcmode="lin" valueType="num">
                                      <p:cBhvr>
                                        <p:cTn id="25" dur="1000" fill="hold"/>
                                        <p:tgtEl>
                                          <p:spTgt spid="840707">
                                            <p:txEl>
                                              <p:pRg st="3" end="3"/>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6" dur="1000" fill="hold"/>
                                        <p:tgtEl>
                                          <p:spTgt spid="840707">
                                            <p:txEl>
                                              <p:pRg st="3" end="3"/>
                                            </p:txEl>
                                          </p:spTgt>
                                        </p:tgtEl>
                                        <p:attrNameLst>
                                          <p:attrName>ppt_x</p:attrName>
                                        </p:attrNameLst>
                                      </p:cBhvr>
                                      <p:tavLst>
                                        <p:tav tm="0">
                                          <p:val>
                                            <p:fltVal val="-1"/>
                                          </p:val>
                                        </p:tav>
                                        <p:tav tm="50000">
                                          <p:val>
                                            <p:fltVal val="0.95"/>
                                          </p:val>
                                        </p:tav>
                                        <p:tav tm="100000">
                                          <p:val>
                                            <p:strVal val="#ppt_x"/>
                                          </p:val>
                                        </p:tav>
                                      </p:tavLst>
                                    </p:anim>
                                    <p:anim calcmode="lin" valueType="num">
                                      <p:cBhvr>
                                        <p:cTn id="27" dur="1000" fill="hold"/>
                                        <p:tgtEl>
                                          <p:spTgt spid="840707">
                                            <p:txEl>
                                              <p:pRg st="3" end="3"/>
                                            </p:txEl>
                                          </p:spTgt>
                                        </p:tgtEl>
                                        <p:attrNameLst>
                                          <p:attrName>ppt_y</p:attrName>
                                        </p:attrNameLst>
                                      </p:cBhvr>
                                      <p:tavLst>
                                        <p:tav tm="0">
                                          <p:val>
                                            <p:strVal val="#ppt_y"/>
                                          </p:val>
                                        </p:tav>
                                        <p:tav tm="100000">
                                          <p:val>
                                            <p:strVal val="#ppt_y"/>
                                          </p:val>
                                        </p:tav>
                                      </p:tavLst>
                                    </p:anim>
                                    <p:animEffect transition="in" filter="fade">
                                      <p:cBhvr>
                                        <p:cTn id="28" dur="1000"/>
                                        <p:tgtEl>
                                          <p:spTgt spid="840707">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5" presetClass="entr" presetSubtype="0" fill="hold" grpId="0" nodeType="clickEffect">
                                  <p:stCondLst>
                                    <p:cond delay="0"/>
                                  </p:stCondLst>
                                  <p:childTnLst>
                                    <p:set>
                                      <p:cBhvr>
                                        <p:cTn id="32" dur="1" fill="hold">
                                          <p:stCondLst>
                                            <p:cond delay="0"/>
                                          </p:stCondLst>
                                        </p:cTn>
                                        <p:tgtEl>
                                          <p:spTgt spid="840708"/>
                                        </p:tgtEl>
                                        <p:attrNameLst>
                                          <p:attrName>style.visibility</p:attrName>
                                        </p:attrNameLst>
                                      </p:cBhvr>
                                      <p:to>
                                        <p:strVal val="visible"/>
                                      </p:to>
                                    </p:set>
                                    <p:anim calcmode="lin" valueType="num">
                                      <p:cBhvr>
                                        <p:cTn id="33" dur="500" decel="50000" fill="hold">
                                          <p:stCondLst>
                                            <p:cond delay="0"/>
                                          </p:stCondLst>
                                        </p:cTn>
                                        <p:tgtEl>
                                          <p:spTgt spid="840708"/>
                                        </p:tgtEl>
                                        <p:attrNameLst>
                                          <p:attrName>style.rotation</p:attrName>
                                        </p:attrNameLst>
                                      </p:cBhvr>
                                      <p:tavLst>
                                        <p:tav tm="0">
                                          <p:val>
                                            <p:fltVal val="-90"/>
                                          </p:val>
                                        </p:tav>
                                        <p:tav tm="100000">
                                          <p:val>
                                            <p:fltVal val="0"/>
                                          </p:val>
                                        </p:tav>
                                      </p:tavLst>
                                    </p:anim>
                                    <p:anim calcmode="lin" valueType="num">
                                      <p:cBhvr>
                                        <p:cTn id="34" dur="500" decel="50000" fill="hold">
                                          <p:stCondLst>
                                            <p:cond delay="0"/>
                                          </p:stCondLst>
                                        </p:cTn>
                                        <p:tgtEl>
                                          <p:spTgt spid="840708"/>
                                        </p:tgtEl>
                                        <p:attrNameLst>
                                          <p:attrName>ppt_w</p:attrName>
                                        </p:attrNameLst>
                                      </p:cBhvr>
                                      <p:tavLst>
                                        <p:tav tm="0">
                                          <p:val>
                                            <p:strVal val="#ppt_w"/>
                                          </p:val>
                                        </p:tav>
                                        <p:tav tm="100000">
                                          <p:val>
                                            <p:strVal val="#ppt_w*.05"/>
                                          </p:val>
                                        </p:tav>
                                      </p:tavLst>
                                    </p:anim>
                                    <p:anim calcmode="lin" valueType="num">
                                      <p:cBhvr>
                                        <p:cTn id="35" dur="500" accel="50000" fill="hold">
                                          <p:stCondLst>
                                            <p:cond delay="500"/>
                                          </p:stCondLst>
                                        </p:cTn>
                                        <p:tgtEl>
                                          <p:spTgt spid="840708"/>
                                        </p:tgtEl>
                                        <p:attrNameLst>
                                          <p:attrName>ppt_w</p:attrName>
                                        </p:attrNameLst>
                                      </p:cBhvr>
                                      <p:tavLst>
                                        <p:tav tm="0">
                                          <p:val>
                                            <p:strVal val="#ppt_w*.05"/>
                                          </p:val>
                                        </p:tav>
                                        <p:tav tm="100000">
                                          <p:val>
                                            <p:strVal val="#ppt_w"/>
                                          </p:val>
                                        </p:tav>
                                      </p:tavLst>
                                    </p:anim>
                                    <p:anim calcmode="lin" valueType="num">
                                      <p:cBhvr>
                                        <p:cTn id="36" dur="1000" fill="hold"/>
                                        <p:tgtEl>
                                          <p:spTgt spid="840708"/>
                                        </p:tgtEl>
                                        <p:attrNameLst>
                                          <p:attrName>ppt_h</p:attrName>
                                        </p:attrNameLst>
                                      </p:cBhvr>
                                      <p:tavLst>
                                        <p:tav tm="0">
                                          <p:val>
                                            <p:strVal val="#ppt_h"/>
                                          </p:val>
                                        </p:tav>
                                        <p:tav tm="100000">
                                          <p:val>
                                            <p:strVal val="#ppt_h"/>
                                          </p:val>
                                        </p:tav>
                                      </p:tavLst>
                                    </p:anim>
                                    <p:anim calcmode="lin" valueType="num">
                                      <p:cBhvr>
                                        <p:cTn id="37" dur="500" decel="50000" fill="hold">
                                          <p:stCondLst>
                                            <p:cond delay="0"/>
                                          </p:stCondLst>
                                        </p:cTn>
                                        <p:tgtEl>
                                          <p:spTgt spid="840708"/>
                                        </p:tgtEl>
                                        <p:attrNameLst>
                                          <p:attrName>ppt_x</p:attrName>
                                        </p:attrNameLst>
                                      </p:cBhvr>
                                      <p:tavLst>
                                        <p:tav tm="0">
                                          <p:val>
                                            <p:strVal val="#ppt_x+.4"/>
                                          </p:val>
                                        </p:tav>
                                        <p:tav tm="100000">
                                          <p:val>
                                            <p:strVal val="#ppt_x"/>
                                          </p:val>
                                        </p:tav>
                                      </p:tavLst>
                                    </p:anim>
                                    <p:anim calcmode="lin" valueType="num">
                                      <p:cBhvr>
                                        <p:cTn id="38" dur="500" decel="50000" fill="hold">
                                          <p:stCondLst>
                                            <p:cond delay="0"/>
                                          </p:stCondLst>
                                        </p:cTn>
                                        <p:tgtEl>
                                          <p:spTgt spid="840708"/>
                                        </p:tgtEl>
                                        <p:attrNameLst>
                                          <p:attrName>ppt_y</p:attrName>
                                        </p:attrNameLst>
                                      </p:cBhvr>
                                      <p:tavLst>
                                        <p:tav tm="0">
                                          <p:val>
                                            <p:strVal val="#ppt_y-.2"/>
                                          </p:val>
                                        </p:tav>
                                        <p:tav tm="100000">
                                          <p:val>
                                            <p:strVal val="#ppt_y+.1"/>
                                          </p:val>
                                        </p:tav>
                                      </p:tavLst>
                                    </p:anim>
                                    <p:anim calcmode="lin" valueType="num">
                                      <p:cBhvr>
                                        <p:cTn id="39" dur="500" accel="50000" fill="hold">
                                          <p:stCondLst>
                                            <p:cond delay="500"/>
                                          </p:stCondLst>
                                        </p:cTn>
                                        <p:tgtEl>
                                          <p:spTgt spid="840708"/>
                                        </p:tgtEl>
                                        <p:attrNameLst>
                                          <p:attrName>ppt_y</p:attrName>
                                        </p:attrNameLst>
                                      </p:cBhvr>
                                      <p:tavLst>
                                        <p:tav tm="0">
                                          <p:val>
                                            <p:strVal val="#ppt_y+.1"/>
                                          </p:val>
                                        </p:tav>
                                        <p:tav tm="100000">
                                          <p:val>
                                            <p:strVal val="#ppt_y"/>
                                          </p:val>
                                        </p:tav>
                                      </p:tavLst>
                                    </p:anim>
                                    <p:animEffect transition="in" filter="fade">
                                      <p:cBhvr>
                                        <p:cTn id="40" dur="1000" decel="50000">
                                          <p:stCondLst>
                                            <p:cond delay="0"/>
                                          </p:stCondLst>
                                        </p:cTn>
                                        <p:tgtEl>
                                          <p:spTgt spid="8407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0707" grpId="0" build="p"/>
      <p:bldP spid="840708" grpId="0"/>
    </p:bldLst>
  </p:timing>
</p:sld>
</file>

<file path=ppt/slides/slide1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Footer Placeholder 3"/>
          <p:cNvSpPr>
            <a:spLocks noGrp="1"/>
          </p:cNvSpPr>
          <p:nvPr>
            <p:ph type="ftr" sz="quarter" idx="10"/>
          </p:nvPr>
        </p:nvSpPr>
        <p:spPr>
          <a:noFill/>
        </p:spPr>
        <p:txBody>
          <a:bodyPr/>
          <a:lstStyle/>
          <a:p>
            <a:pPr defTabSz="1611313"/>
            <a:r>
              <a:rPr lang="en-US" smtClean="0">
                <a:latin typeface="Arial" pitchFamily="34" charset="0"/>
              </a:rPr>
              <a:t>www.barebonesbiz.com</a:t>
            </a:r>
          </a:p>
        </p:txBody>
      </p:sp>
      <p:sp>
        <p:nvSpPr>
          <p:cNvPr id="19459" name="Slide Number Placeholder 4"/>
          <p:cNvSpPr>
            <a:spLocks noGrp="1"/>
          </p:cNvSpPr>
          <p:nvPr>
            <p:ph type="sldNum" sz="quarter" idx="11"/>
          </p:nvPr>
        </p:nvSpPr>
        <p:spPr>
          <a:noFill/>
        </p:spPr>
        <p:txBody>
          <a:bodyPr/>
          <a:lstStyle/>
          <a:p>
            <a:pPr defTabSz="1500188"/>
            <a:fld id="{991976DC-C7CC-4A56-85CE-97171E2D4E29}" type="slidenum">
              <a:rPr lang="en-US" smtClean="0">
                <a:latin typeface="Arial" pitchFamily="34" charset="0"/>
              </a:rPr>
              <a:pPr defTabSz="1500188"/>
              <a:t>143</a:t>
            </a:fld>
            <a:endParaRPr lang="en-US" smtClean="0">
              <a:latin typeface="Arial" pitchFamily="34" charset="0"/>
            </a:endParaRPr>
          </a:p>
        </p:txBody>
      </p:sp>
      <p:sp>
        <p:nvSpPr>
          <p:cNvPr id="817154" name="Rectangle 2"/>
          <p:cNvSpPr>
            <a:spLocks noGrp="1" noChangeArrowheads="1"/>
          </p:cNvSpPr>
          <p:nvPr>
            <p:ph type="title"/>
          </p:nvPr>
        </p:nvSpPr>
        <p:spPr>
          <a:xfrm>
            <a:off x="457200" y="609600"/>
            <a:ext cx="8328025" cy="1031875"/>
          </a:xfrm>
        </p:spPr>
        <p:txBody>
          <a:bodyPr/>
          <a:lstStyle/>
          <a:p>
            <a:pPr eaLnBrk="1" hangingPunct="1">
              <a:defRPr/>
            </a:pPr>
            <a:r>
              <a:rPr lang="en-US" sz="4800" b="1" smtClean="0">
                <a:solidFill>
                  <a:srgbClr val="FF99FF"/>
                </a:solidFill>
              </a:rPr>
              <a:t>Enslaving the children.</a:t>
            </a:r>
            <a:endParaRPr lang="en-US" sz="4800" smtClean="0">
              <a:solidFill>
                <a:srgbClr val="FF99FF"/>
              </a:solidFill>
            </a:endParaRPr>
          </a:p>
        </p:txBody>
      </p:sp>
      <p:pic>
        <p:nvPicPr>
          <p:cNvPr id="817155"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28800" y="1981200"/>
            <a:ext cx="5133975" cy="3878263"/>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nodeType="withEffect">
                                  <p:stCondLst>
                                    <p:cond delay="0"/>
                                  </p:stCondLst>
                                  <p:childTnLst>
                                    <p:set>
                                      <p:cBhvr>
                                        <p:cTn id="6" dur="1" fill="hold">
                                          <p:stCondLst>
                                            <p:cond delay="0"/>
                                          </p:stCondLst>
                                        </p:cTn>
                                        <p:tgtEl>
                                          <p:spTgt spid="817155"/>
                                        </p:tgtEl>
                                        <p:attrNameLst>
                                          <p:attrName>style.visibility</p:attrName>
                                        </p:attrNameLst>
                                      </p:cBhvr>
                                      <p:to>
                                        <p:strVal val="visible"/>
                                      </p:to>
                                    </p:set>
                                    <p:animEffect transition="in" filter="fade">
                                      <p:cBhvr>
                                        <p:cTn id="7" dur="770" decel="100000"/>
                                        <p:tgtEl>
                                          <p:spTgt spid="817155"/>
                                        </p:tgtEl>
                                      </p:cBhvr>
                                    </p:animEffect>
                                    <p:animScale>
                                      <p:cBhvr>
                                        <p:cTn id="8" dur="770" decel="100000"/>
                                        <p:tgtEl>
                                          <p:spTgt spid="817155"/>
                                        </p:tgtEl>
                                      </p:cBhvr>
                                      <p:from x="10000" y="10000"/>
                                      <p:to x="200000" y="450000"/>
                                    </p:animScale>
                                    <p:animScale>
                                      <p:cBhvr>
                                        <p:cTn id="9" dur="1230" accel="100000" fill="hold">
                                          <p:stCondLst>
                                            <p:cond delay="770"/>
                                          </p:stCondLst>
                                        </p:cTn>
                                        <p:tgtEl>
                                          <p:spTgt spid="817155"/>
                                        </p:tgtEl>
                                      </p:cBhvr>
                                      <p:from x="200000" y="450000"/>
                                      <p:to x="100000" y="100000"/>
                                    </p:animScale>
                                    <p:set>
                                      <p:cBhvr>
                                        <p:cTn id="10" dur="770" fill="hold"/>
                                        <p:tgtEl>
                                          <p:spTgt spid="817155"/>
                                        </p:tgtEl>
                                        <p:attrNameLst>
                                          <p:attrName>ppt_x</p:attrName>
                                        </p:attrNameLst>
                                      </p:cBhvr>
                                      <p:to>
                                        <p:strVal val="(0.5)"/>
                                      </p:to>
                                    </p:set>
                                    <p:anim from="(0.5)" to="(#ppt_x)" calcmode="lin" valueType="num">
                                      <p:cBhvr>
                                        <p:cTn id="11" dur="1230" accel="100000" fill="hold">
                                          <p:stCondLst>
                                            <p:cond delay="770"/>
                                          </p:stCondLst>
                                        </p:cTn>
                                        <p:tgtEl>
                                          <p:spTgt spid="817155"/>
                                        </p:tgtEl>
                                        <p:attrNameLst>
                                          <p:attrName>ppt_x</p:attrName>
                                        </p:attrNameLst>
                                      </p:cBhvr>
                                    </p:anim>
                                    <p:set>
                                      <p:cBhvr>
                                        <p:cTn id="12" dur="770" fill="hold"/>
                                        <p:tgtEl>
                                          <p:spTgt spid="817155"/>
                                        </p:tgtEl>
                                        <p:attrNameLst>
                                          <p:attrName>ppt_y</p:attrName>
                                        </p:attrNameLst>
                                      </p:cBhvr>
                                      <p:to>
                                        <p:strVal val="(#ppt_y+0.4)"/>
                                      </p:to>
                                    </p:set>
                                    <p:anim from="(#ppt_y+0.4)" to="(#ppt_y)" calcmode="lin" valueType="num">
                                      <p:cBhvr>
                                        <p:cTn id="13" dur="1230" accel="100000" fill="hold">
                                          <p:stCondLst>
                                            <p:cond delay="770"/>
                                          </p:stCondLst>
                                        </p:cTn>
                                        <p:tgtEl>
                                          <p:spTgt spid="817155"/>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30" presetClass="entr" presetSubtype="0" fill="hold" grpId="0" nodeType="clickEffect">
                                  <p:stCondLst>
                                    <p:cond delay="0"/>
                                  </p:stCondLst>
                                  <p:childTnLst>
                                    <p:set>
                                      <p:cBhvr>
                                        <p:cTn id="17" dur="1" fill="hold">
                                          <p:stCondLst>
                                            <p:cond delay="0"/>
                                          </p:stCondLst>
                                        </p:cTn>
                                        <p:tgtEl>
                                          <p:spTgt spid="817154"/>
                                        </p:tgtEl>
                                        <p:attrNameLst>
                                          <p:attrName>style.visibility</p:attrName>
                                        </p:attrNameLst>
                                      </p:cBhvr>
                                      <p:to>
                                        <p:strVal val="visible"/>
                                      </p:to>
                                    </p:set>
                                    <p:animEffect transition="in" filter="fade">
                                      <p:cBhvr>
                                        <p:cTn id="18" dur="800" decel="100000"/>
                                        <p:tgtEl>
                                          <p:spTgt spid="817154"/>
                                        </p:tgtEl>
                                      </p:cBhvr>
                                    </p:animEffect>
                                    <p:anim calcmode="lin" valueType="num">
                                      <p:cBhvr>
                                        <p:cTn id="19" dur="800" decel="100000" fill="hold"/>
                                        <p:tgtEl>
                                          <p:spTgt spid="817154"/>
                                        </p:tgtEl>
                                        <p:attrNameLst>
                                          <p:attrName>style.rotation</p:attrName>
                                        </p:attrNameLst>
                                      </p:cBhvr>
                                      <p:tavLst>
                                        <p:tav tm="0">
                                          <p:val>
                                            <p:fltVal val="-90"/>
                                          </p:val>
                                        </p:tav>
                                        <p:tav tm="100000">
                                          <p:val>
                                            <p:fltVal val="0"/>
                                          </p:val>
                                        </p:tav>
                                      </p:tavLst>
                                    </p:anim>
                                    <p:anim calcmode="lin" valueType="num">
                                      <p:cBhvr>
                                        <p:cTn id="20" dur="800" decel="100000" fill="hold"/>
                                        <p:tgtEl>
                                          <p:spTgt spid="817154"/>
                                        </p:tgtEl>
                                        <p:attrNameLst>
                                          <p:attrName>ppt_x</p:attrName>
                                        </p:attrNameLst>
                                      </p:cBhvr>
                                      <p:tavLst>
                                        <p:tav tm="0">
                                          <p:val>
                                            <p:strVal val="#ppt_x+0.4"/>
                                          </p:val>
                                        </p:tav>
                                        <p:tav tm="100000">
                                          <p:val>
                                            <p:strVal val="#ppt_x-0.05"/>
                                          </p:val>
                                        </p:tav>
                                      </p:tavLst>
                                    </p:anim>
                                    <p:anim calcmode="lin" valueType="num">
                                      <p:cBhvr>
                                        <p:cTn id="21" dur="800" decel="100000" fill="hold"/>
                                        <p:tgtEl>
                                          <p:spTgt spid="817154"/>
                                        </p:tgtEl>
                                        <p:attrNameLst>
                                          <p:attrName>ppt_y</p:attrName>
                                        </p:attrNameLst>
                                      </p:cBhvr>
                                      <p:tavLst>
                                        <p:tav tm="0">
                                          <p:val>
                                            <p:strVal val="#ppt_y-0.4"/>
                                          </p:val>
                                        </p:tav>
                                        <p:tav tm="100000">
                                          <p:val>
                                            <p:strVal val="#ppt_y+0.1"/>
                                          </p:val>
                                        </p:tav>
                                      </p:tavLst>
                                    </p:anim>
                                    <p:anim calcmode="lin" valueType="num">
                                      <p:cBhvr>
                                        <p:cTn id="22" dur="200" accel="100000" fill="hold">
                                          <p:stCondLst>
                                            <p:cond delay="800"/>
                                          </p:stCondLst>
                                        </p:cTn>
                                        <p:tgtEl>
                                          <p:spTgt spid="817154"/>
                                        </p:tgtEl>
                                        <p:attrNameLst>
                                          <p:attrName>ppt_x</p:attrName>
                                        </p:attrNameLst>
                                      </p:cBhvr>
                                      <p:tavLst>
                                        <p:tav tm="0">
                                          <p:val>
                                            <p:strVal val="#ppt_x-0.05"/>
                                          </p:val>
                                        </p:tav>
                                        <p:tav tm="100000">
                                          <p:val>
                                            <p:strVal val="#ppt_x"/>
                                          </p:val>
                                        </p:tav>
                                      </p:tavLst>
                                    </p:anim>
                                    <p:anim calcmode="lin" valueType="num">
                                      <p:cBhvr>
                                        <p:cTn id="23" dur="200" accel="100000" fill="hold">
                                          <p:stCondLst>
                                            <p:cond delay="800"/>
                                          </p:stCondLst>
                                        </p:cTn>
                                        <p:tgtEl>
                                          <p:spTgt spid="81715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7154" grpId="0"/>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Footer Placeholder 2"/>
          <p:cNvSpPr>
            <a:spLocks noGrp="1"/>
          </p:cNvSpPr>
          <p:nvPr>
            <p:ph type="ftr" sz="quarter" idx="10"/>
          </p:nvPr>
        </p:nvSpPr>
        <p:spPr>
          <a:noFill/>
        </p:spPr>
        <p:txBody>
          <a:bodyPr/>
          <a:lstStyle/>
          <a:p>
            <a:pPr defTabSz="1611313"/>
            <a:r>
              <a:rPr lang="en-US" smtClean="0">
                <a:latin typeface="Arial" pitchFamily="34" charset="0"/>
              </a:rPr>
              <a:t>www.barebonesbiz.com</a:t>
            </a:r>
          </a:p>
        </p:txBody>
      </p:sp>
      <p:sp>
        <p:nvSpPr>
          <p:cNvPr id="21507" name="Slide Number Placeholder 3"/>
          <p:cNvSpPr>
            <a:spLocks noGrp="1"/>
          </p:cNvSpPr>
          <p:nvPr>
            <p:ph type="sldNum" sz="quarter" idx="11"/>
          </p:nvPr>
        </p:nvSpPr>
        <p:spPr>
          <a:noFill/>
        </p:spPr>
        <p:txBody>
          <a:bodyPr/>
          <a:lstStyle/>
          <a:p>
            <a:pPr defTabSz="1500188"/>
            <a:fld id="{D0FF6BA5-6BBF-424D-BECE-BC1C93C5DBC4}" type="slidenum">
              <a:rPr lang="en-US" smtClean="0">
                <a:latin typeface="Arial" pitchFamily="34" charset="0"/>
              </a:rPr>
              <a:pPr defTabSz="1500188"/>
              <a:t>144</a:t>
            </a:fld>
            <a:endParaRPr lang="en-US" smtClean="0">
              <a:latin typeface="Arial" pitchFamily="34" charset="0"/>
            </a:endParaRPr>
          </a:p>
        </p:txBody>
      </p:sp>
      <p:sp>
        <p:nvSpPr>
          <p:cNvPr id="816130" name="Text Box 2"/>
          <p:cNvSpPr txBox="1">
            <a:spLocks noChangeArrowheads="1"/>
          </p:cNvSpPr>
          <p:nvPr/>
        </p:nvSpPr>
        <p:spPr bwMode="auto">
          <a:xfrm>
            <a:off x="152400" y="609600"/>
            <a:ext cx="8763000" cy="762000"/>
          </a:xfrm>
          <a:prstGeom prst="rect">
            <a:avLst/>
          </a:prstGeom>
          <a:noFill/>
          <a:ln w="9525">
            <a:noFill/>
            <a:miter lim="800000"/>
            <a:headEnd/>
            <a:tailEnd/>
          </a:ln>
          <a:effectLst/>
        </p:spPr>
        <p:txBody>
          <a:bodyPr>
            <a:spAutoFit/>
          </a:bodyPr>
          <a:lstStyle/>
          <a:p>
            <a:pPr algn="ctr" eaLnBrk="1" hangingPunct="1">
              <a:defRPr/>
            </a:pPr>
            <a:r>
              <a:rPr lang="en-US" sz="4400" dirty="0">
                <a:solidFill>
                  <a:srgbClr val="FFFF00"/>
                </a:solidFill>
                <a:effectLst>
                  <a:outerShdw blurRad="38100" dist="38100" dir="2700000" algn="tl">
                    <a:srgbClr val="FFFFFF"/>
                  </a:outerShdw>
                </a:effectLst>
                <a:latin typeface="Tahoma" pitchFamily="34" charset="0"/>
              </a:rPr>
              <a:t>The story of the Family Farm…</a:t>
            </a:r>
          </a:p>
        </p:txBody>
      </p:sp>
      <p:pic>
        <p:nvPicPr>
          <p:cNvPr id="7" name="Picture 6" descr="Ellen PMMag (018).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19200" y="1752600"/>
            <a:ext cx="6629400" cy="4972050"/>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816130"/>
                                        </p:tgtEl>
                                        <p:attrNameLst>
                                          <p:attrName>style.visibility</p:attrName>
                                        </p:attrNameLst>
                                      </p:cBhvr>
                                      <p:to>
                                        <p:strVal val="visible"/>
                                      </p:to>
                                    </p:set>
                                    <p:animEffect transition="in" filter="fade">
                                      <p:cBhvr>
                                        <p:cTn id="7" dur="1000"/>
                                        <p:tgtEl>
                                          <p:spTgt spid="816130"/>
                                        </p:tgtEl>
                                      </p:cBhvr>
                                    </p:animEffect>
                                    <p:anim calcmode="lin" valueType="num">
                                      <p:cBhvr>
                                        <p:cTn id="8" dur="1000" fill="hold"/>
                                        <p:tgtEl>
                                          <p:spTgt spid="816130"/>
                                        </p:tgtEl>
                                        <p:attrNameLst>
                                          <p:attrName>ppt_x</p:attrName>
                                        </p:attrNameLst>
                                      </p:cBhvr>
                                      <p:tavLst>
                                        <p:tav tm="0">
                                          <p:val>
                                            <p:strVal val="#ppt_x"/>
                                          </p:val>
                                        </p:tav>
                                        <p:tav tm="100000">
                                          <p:val>
                                            <p:strVal val="#ppt_x"/>
                                          </p:val>
                                        </p:tav>
                                      </p:tavLst>
                                    </p:anim>
                                    <p:anim calcmode="lin" valueType="num">
                                      <p:cBhvr>
                                        <p:cTn id="9" dur="1000" fill="hold"/>
                                        <p:tgtEl>
                                          <p:spTgt spid="8161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6130" grpId="0"/>
    </p:bld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Footer Placeholder 3"/>
          <p:cNvSpPr>
            <a:spLocks noGrp="1"/>
          </p:cNvSpPr>
          <p:nvPr>
            <p:ph type="ftr" sz="quarter" idx="10"/>
          </p:nvPr>
        </p:nvSpPr>
        <p:spPr>
          <a:noFill/>
        </p:spPr>
        <p:txBody>
          <a:bodyPr/>
          <a:lstStyle/>
          <a:p>
            <a:pPr defTabSz="1611313"/>
            <a:r>
              <a:rPr lang="en-US" smtClean="0">
                <a:latin typeface="Arial" pitchFamily="34" charset="0"/>
              </a:rPr>
              <a:t>www.barebonesbiz.com</a:t>
            </a:r>
          </a:p>
        </p:txBody>
      </p:sp>
      <p:sp>
        <p:nvSpPr>
          <p:cNvPr id="23555" name="Slide Number Placeholder 4"/>
          <p:cNvSpPr>
            <a:spLocks noGrp="1"/>
          </p:cNvSpPr>
          <p:nvPr>
            <p:ph type="sldNum" sz="quarter" idx="11"/>
          </p:nvPr>
        </p:nvSpPr>
        <p:spPr>
          <a:noFill/>
        </p:spPr>
        <p:txBody>
          <a:bodyPr/>
          <a:lstStyle/>
          <a:p>
            <a:pPr defTabSz="1500188"/>
            <a:fld id="{7FCD2575-2477-4229-A5B8-10E900CBAA13}" type="slidenum">
              <a:rPr lang="en-US" smtClean="0">
                <a:latin typeface="Arial" pitchFamily="34" charset="0"/>
              </a:rPr>
              <a:pPr defTabSz="1500188"/>
              <a:t>145</a:t>
            </a:fld>
            <a:endParaRPr lang="en-US" smtClean="0">
              <a:latin typeface="Arial" pitchFamily="34" charset="0"/>
            </a:endParaRPr>
          </a:p>
        </p:txBody>
      </p:sp>
      <p:sp>
        <p:nvSpPr>
          <p:cNvPr id="627715" name="Rectangle 3"/>
          <p:cNvSpPr>
            <a:spLocks noGrp="1" noChangeArrowheads="1"/>
          </p:cNvSpPr>
          <p:nvPr>
            <p:ph type="subTitle" idx="1"/>
          </p:nvPr>
        </p:nvSpPr>
        <p:spPr>
          <a:xfrm>
            <a:off x="1219200" y="990600"/>
            <a:ext cx="7177088" cy="1990725"/>
          </a:xfrm>
        </p:spPr>
        <p:txBody>
          <a:bodyPr/>
          <a:lstStyle/>
          <a:p>
            <a:pPr eaLnBrk="1" hangingPunct="1">
              <a:defRPr/>
            </a:pPr>
            <a:r>
              <a:rPr lang="en-US" sz="4000" dirty="0" smtClean="0">
                <a:solidFill>
                  <a:schemeClr val="hlink"/>
                </a:solidFill>
              </a:rPr>
              <a:t>Your BEST Team Members…</a:t>
            </a:r>
          </a:p>
        </p:txBody>
      </p:sp>
      <p:sp>
        <p:nvSpPr>
          <p:cNvPr id="627717" name="Rectangle 5"/>
          <p:cNvSpPr>
            <a:spLocks noChangeArrowheads="1"/>
          </p:cNvSpPr>
          <p:nvPr/>
        </p:nvSpPr>
        <p:spPr bwMode="auto">
          <a:xfrm>
            <a:off x="990600" y="5791200"/>
            <a:ext cx="7772400" cy="1751013"/>
          </a:xfrm>
          <a:prstGeom prst="rect">
            <a:avLst/>
          </a:prstGeom>
          <a:noFill/>
          <a:ln w="9525">
            <a:noFill/>
            <a:miter lim="800000"/>
            <a:headEnd/>
            <a:tailEnd/>
          </a:ln>
          <a:effectLst>
            <a:outerShdw dist="28398" dir="1593903" algn="ctr" rotWithShape="0">
              <a:srgbClr val="00CCFF"/>
            </a:outerShdw>
          </a:effectLst>
        </p:spPr>
        <p:txBody>
          <a:bodyPr lIns="179814" tIns="89904" rIns="179814" bIns="89904"/>
          <a:lstStyle/>
          <a:p>
            <a:pPr eaLnBrk="1" hangingPunct="1">
              <a:defRPr/>
            </a:pPr>
            <a:r>
              <a:rPr lang="en-US" sz="3700" dirty="0">
                <a:solidFill>
                  <a:srgbClr val="FFFF00"/>
                </a:solidFill>
                <a:latin typeface="Arial" charset="0"/>
              </a:rPr>
              <a:t>If they can’t GROW…they’ll GO!</a:t>
            </a:r>
          </a:p>
        </p:txBody>
      </p:sp>
      <p:pic>
        <p:nvPicPr>
          <p:cNvPr id="7" name="Picture 6" descr="Award_Jack_Mitt_120809.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38400" y="2057400"/>
            <a:ext cx="4267200" cy="3419346"/>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ooter Placeholder 3"/>
          <p:cNvSpPr>
            <a:spLocks noGrp="1"/>
          </p:cNvSpPr>
          <p:nvPr>
            <p:ph type="ftr" sz="quarter" idx="10"/>
          </p:nvPr>
        </p:nvSpPr>
        <p:spPr>
          <a:noFill/>
        </p:spPr>
        <p:txBody>
          <a:bodyPr/>
          <a:lstStyle/>
          <a:p>
            <a:pPr defTabSz="1611313"/>
            <a:r>
              <a:rPr lang="en-US" smtClean="0">
                <a:latin typeface="Arial" pitchFamily="34" charset="0"/>
              </a:rPr>
              <a:t>www.barebonesbiz.com</a:t>
            </a:r>
          </a:p>
        </p:txBody>
      </p:sp>
      <p:sp>
        <p:nvSpPr>
          <p:cNvPr id="24579" name="Slide Number Placeholder 4"/>
          <p:cNvSpPr>
            <a:spLocks noGrp="1"/>
          </p:cNvSpPr>
          <p:nvPr>
            <p:ph type="sldNum" sz="quarter" idx="11"/>
          </p:nvPr>
        </p:nvSpPr>
        <p:spPr>
          <a:noFill/>
        </p:spPr>
        <p:txBody>
          <a:bodyPr/>
          <a:lstStyle/>
          <a:p>
            <a:pPr defTabSz="1500188"/>
            <a:fld id="{499008EC-C2BC-442A-97E3-1F062270960B}" type="slidenum">
              <a:rPr lang="en-US" smtClean="0">
                <a:latin typeface="Arial" pitchFamily="34" charset="0"/>
              </a:rPr>
              <a:pPr defTabSz="1500188"/>
              <a:t>146</a:t>
            </a:fld>
            <a:endParaRPr lang="en-US" smtClean="0">
              <a:latin typeface="Arial" pitchFamily="34" charset="0"/>
            </a:endParaRPr>
          </a:p>
        </p:txBody>
      </p:sp>
      <p:sp>
        <p:nvSpPr>
          <p:cNvPr id="661506" name="Rectangle 2"/>
          <p:cNvSpPr>
            <a:spLocks noGrp="1" noChangeArrowheads="1"/>
          </p:cNvSpPr>
          <p:nvPr>
            <p:ph type="title"/>
          </p:nvPr>
        </p:nvSpPr>
        <p:spPr>
          <a:xfrm>
            <a:off x="-152400" y="228600"/>
            <a:ext cx="9591675" cy="1293813"/>
          </a:xfrm>
        </p:spPr>
        <p:txBody>
          <a:bodyPr/>
          <a:lstStyle/>
          <a:p>
            <a:pPr eaLnBrk="1" hangingPunct="1">
              <a:defRPr/>
            </a:pPr>
            <a:r>
              <a:rPr lang="en-US" sz="4800" dirty="0" smtClean="0">
                <a:solidFill>
                  <a:srgbClr val="00FF00"/>
                </a:solidFill>
              </a:rPr>
              <a:t>A Stake In the Outcome</a:t>
            </a:r>
          </a:p>
        </p:txBody>
      </p:sp>
      <p:sp>
        <p:nvSpPr>
          <p:cNvPr id="661507" name="Rectangle 3"/>
          <p:cNvSpPr>
            <a:spLocks noGrp="1" noChangeArrowheads="1"/>
          </p:cNvSpPr>
          <p:nvPr>
            <p:ph type="body" idx="1"/>
          </p:nvPr>
        </p:nvSpPr>
        <p:spPr>
          <a:xfrm>
            <a:off x="838200" y="1371600"/>
            <a:ext cx="9144000" cy="4665663"/>
          </a:xfrm>
        </p:spPr>
        <p:txBody>
          <a:bodyPr/>
          <a:lstStyle/>
          <a:p>
            <a:pPr eaLnBrk="1" hangingPunct="1">
              <a:lnSpc>
                <a:spcPct val="90000"/>
              </a:lnSpc>
              <a:defRPr/>
            </a:pPr>
            <a:r>
              <a:rPr lang="en-US" dirty="0" smtClean="0">
                <a:solidFill>
                  <a:srgbClr val="FFC000"/>
                </a:solidFill>
              </a:rPr>
              <a:t>ESOP Employee Stock Ownership Plan</a:t>
            </a:r>
          </a:p>
          <a:p>
            <a:pPr lvl="1" eaLnBrk="1" hangingPunct="1">
              <a:lnSpc>
                <a:spcPct val="90000"/>
              </a:lnSpc>
              <a:defRPr/>
            </a:pPr>
            <a:r>
              <a:rPr lang="en-US" sz="2800" dirty="0" smtClean="0">
                <a:solidFill>
                  <a:schemeClr val="accent5"/>
                </a:solidFill>
              </a:rPr>
              <a:t>Maybe…if you are profitable and have cash.</a:t>
            </a:r>
          </a:p>
          <a:p>
            <a:pPr lvl="1" eaLnBrk="1" hangingPunct="1">
              <a:lnSpc>
                <a:spcPct val="90000"/>
              </a:lnSpc>
              <a:defRPr/>
            </a:pPr>
            <a:r>
              <a:rPr lang="en-US" dirty="0" smtClean="0">
                <a:solidFill>
                  <a:schemeClr val="accent5"/>
                </a:solidFill>
              </a:rPr>
              <a:t>Or, you could owner finance a buyout.  </a:t>
            </a:r>
            <a:r>
              <a:rPr lang="en-US" sz="2800" dirty="0" smtClean="0">
                <a:solidFill>
                  <a:schemeClr val="accent5"/>
                </a:solidFill>
              </a:rPr>
              <a:t>  </a:t>
            </a:r>
          </a:p>
        </p:txBody>
      </p:sp>
      <p:pic>
        <p:nvPicPr>
          <p:cNvPr id="2" name="Picture 1" descr="IMG_4607.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19400" y="2895600"/>
            <a:ext cx="3486150" cy="4648200"/>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661507">
                                            <p:txEl>
                                              <p:pRg st="0" end="0"/>
                                            </p:txEl>
                                          </p:spTgt>
                                        </p:tgtEl>
                                        <p:attrNameLst>
                                          <p:attrName>style.visibility</p:attrName>
                                        </p:attrNameLst>
                                      </p:cBhvr>
                                      <p:to>
                                        <p:strVal val="visible"/>
                                      </p:to>
                                    </p:set>
                                    <p:anim calcmode="lin" valueType="num">
                                      <p:cBhvr>
                                        <p:cTn id="7" dur="1000" fill="hold"/>
                                        <p:tgtEl>
                                          <p:spTgt spid="661507">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661507">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661507">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661507">
                                            <p:txEl>
                                              <p:pRg st="0" end="0"/>
                                            </p:txEl>
                                          </p:spTgt>
                                        </p:tgtEl>
                                      </p:cBhvr>
                                    </p:animEffect>
                                  </p:childTnLst>
                                </p:cTn>
                              </p:par>
                              <p:par>
                                <p:cTn id="11" presetID="31" presetClass="entr" presetSubtype="0" fill="hold" grpId="0" nodeType="withEffect">
                                  <p:stCondLst>
                                    <p:cond delay="0"/>
                                  </p:stCondLst>
                                  <p:iterate type="lt">
                                    <p:tmPct val="5000"/>
                                  </p:iterate>
                                  <p:childTnLst>
                                    <p:set>
                                      <p:cBhvr>
                                        <p:cTn id="12" dur="1" fill="hold">
                                          <p:stCondLst>
                                            <p:cond delay="0"/>
                                          </p:stCondLst>
                                        </p:cTn>
                                        <p:tgtEl>
                                          <p:spTgt spid="661507">
                                            <p:txEl>
                                              <p:pRg st="1" end="1"/>
                                            </p:txEl>
                                          </p:spTgt>
                                        </p:tgtEl>
                                        <p:attrNameLst>
                                          <p:attrName>style.visibility</p:attrName>
                                        </p:attrNameLst>
                                      </p:cBhvr>
                                      <p:to>
                                        <p:strVal val="visible"/>
                                      </p:to>
                                    </p:set>
                                    <p:anim calcmode="lin" valueType="num">
                                      <p:cBhvr>
                                        <p:cTn id="13" dur="1000" fill="hold"/>
                                        <p:tgtEl>
                                          <p:spTgt spid="661507">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661507">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661507">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661507">
                                            <p:txEl>
                                              <p:pRg st="1" end="1"/>
                                            </p:txEl>
                                          </p:spTgt>
                                        </p:tgtEl>
                                      </p:cBhvr>
                                    </p:animEffect>
                                  </p:childTnLst>
                                </p:cTn>
                              </p:par>
                              <p:par>
                                <p:cTn id="17" presetID="31" presetClass="entr" presetSubtype="0" fill="hold" grpId="0" nodeType="withEffect">
                                  <p:stCondLst>
                                    <p:cond delay="0"/>
                                  </p:stCondLst>
                                  <p:iterate type="lt">
                                    <p:tmPct val="5000"/>
                                  </p:iterate>
                                  <p:childTnLst>
                                    <p:set>
                                      <p:cBhvr>
                                        <p:cTn id="18" dur="1" fill="hold">
                                          <p:stCondLst>
                                            <p:cond delay="0"/>
                                          </p:stCondLst>
                                        </p:cTn>
                                        <p:tgtEl>
                                          <p:spTgt spid="661507">
                                            <p:txEl>
                                              <p:pRg st="2" end="2"/>
                                            </p:txEl>
                                          </p:spTgt>
                                        </p:tgtEl>
                                        <p:attrNameLst>
                                          <p:attrName>style.visibility</p:attrName>
                                        </p:attrNameLst>
                                      </p:cBhvr>
                                      <p:to>
                                        <p:strVal val="visible"/>
                                      </p:to>
                                    </p:set>
                                    <p:anim calcmode="lin" valueType="num">
                                      <p:cBhvr>
                                        <p:cTn id="19" dur="1000" fill="hold"/>
                                        <p:tgtEl>
                                          <p:spTgt spid="661507">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661507">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661507">
                                            <p:txEl>
                                              <p:pRg st="2" end="2"/>
                                            </p:txEl>
                                          </p:spTgt>
                                        </p:tgtEl>
                                        <p:attrNameLst>
                                          <p:attrName>style.rotation</p:attrName>
                                        </p:attrNameLst>
                                      </p:cBhvr>
                                      <p:tavLst>
                                        <p:tav tm="0">
                                          <p:val>
                                            <p:fltVal val="90"/>
                                          </p:val>
                                        </p:tav>
                                        <p:tav tm="100000">
                                          <p:val>
                                            <p:fltVal val="0"/>
                                          </p:val>
                                        </p:tav>
                                      </p:tavLst>
                                    </p:anim>
                                    <p:animEffect transition="in" filter="fade">
                                      <p:cBhvr>
                                        <p:cTn id="22" dur="1000"/>
                                        <p:tgtEl>
                                          <p:spTgt spid="66150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1507" grpId="0" build="p"/>
    </p:bld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Footer Placeholder 4"/>
          <p:cNvSpPr>
            <a:spLocks noGrp="1"/>
          </p:cNvSpPr>
          <p:nvPr>
            <p:ph type="ftr" sz="quarter" idx="10"/>
          </p:nvPr>
        </p:nvSpPr>
        <p:spPr>
          <a:noFill/>
        </p:spPr>
        <p:txBody>
          <a:bodyPr/>
          <a:lstStyle/>
          <a:p>
            <a:pPr defTabSz="1611313"/>
            <a:r>
              <a:rPr lang="en-US" smtClean="0">
                <a:latin typeface="Arial" pitchFamily="34" charset="0"/>
              </a:rPr>
              <a:t>www.barebonesbiz.com</a:t>
            </a:r>
          </a:p>
        </p:txBody>
      </p:sp>
      <p:sp>
        <p:nvSpPr>
          <p:cNvPr id="25603" name="Slide Number Placeholder 5"/>
          <p:cNvSpPr>
            <a:spLocks noGrp="1"/>
          </p:cNvSpPr>
          <p:nvPr>
            <p:ph type="sldNum" sz="quarter" idx="11"/>
          </p:nvPr>
        </p:nvSpPr>
        <p:spPr>
          <a:noFill/>
        </p:spPr>
        <p:txBody>
          <a:bodyPr/>
          <a:lstStyle/>
          <a:p>
            <a:pPr defTabSz="1500188"/>
            <a:fld id="{9B451B69-E67A-438D-B096-076E82DF0623}" type="slidenum">
              <a:rPr lang="en-US" smtClean="0">
                <a:latin typeface="Arial" pitchFamily="34" charset="0"/>
              </a:rPr>
              <a:pPr defTabSz="1500188"/>
              <a:t>147</a:t>
            </a:fld>
            <a:endParaRPr lang="en-US" smtClean="0">
              <a:latin typeface="Arial" pitchFamily="34" charset="0"/>
            </a:endParaRPr>
          </a:p>
        </p:txBody>
      </p:sp>
      <p:sp>
        <p:nvSpPr>
          <p:cNvPr id="610306" name="Rectangle 2"/>
          <p:cNvSpPr>
            <a:spLocks noGrp="1" noChangeArrowheads="1"/>
          </p:cNvSpPr>
          <p:nvPr>
            <p:ph type="title"/>
          </p:nvPr>
        </p:nvSpPr>
        <p:spPr>
          <a:xfrm>
            <a:off x="-152400" y="381000"/>
            <a:ext cx="9144000" cy="1987550"/>
          </a:xfrm>
        </p:spPr>
        <p:txBody>
          <a:bodyPr/>
          <a:lstStyle/>
          <a:p>
            <a:pPr defTabSz="887413" eaLnBrk="1" hangingPunct="1">
              <a:defRPr/>
            </a:pPr>
            <a:r>
              <a:rPr lang="en-US" sz="4200" b="1" dirty="0" smtClean="0">
                <a:solidFill>
                  <a:schemeClr val="hlink"/>
                </a:solidFill>
              </a:rPr>
              <a:t>The </a:t>
            </a:r>
            <a:r>
              <a:rPr lang="en-US" sz="4200" b="1" dirty="0" err="1" smtClean="0">
                <a:solidFill>
                  <a:schemeClr val="hlink"/>
                </a:solidFill>
              </a:rPr>
              <a:t>Mothership</a:t>
            </a:r>
            <a:r>
              <a:rPr lang="en-US" sz="4200" b="1" dirty="0" smtClean="0">
                <a:solidFill>
                  <a:schemeClr val="hlink"/>
                </a:solidFill>
              </a:rPr>
              <a:t> Model</a:t>
            </a:r>
            <a:br>
              <a:rPr lang="en-US" sz="4200" b="1" dirty="0" smtClean="0">
                <a:solidFill>
                  <a:schemeClr val="hlink"/>
                </a:solidFill>
              </a:rPr>
            </a:br>
            <a:endParaRPr lang="en-US" sz="4200" b="1" dirty="0" smtClean="0">
              <a:solidFill>
                <a:schemeClr val="hlink"/>
              </a:solidFill>
            </a:endParaRPr>
          </a:p>
        </p:txBody>
      </p:sp>
      <p:sp>
        <p:nvSpPr>
          <p:cNvPr id="610307" name="Rectangle 3"/>
          <p:cNvSpPr>
            <a:spLocks noGrp="1" noChangeArrowheads="1"/>
          </p:cNvSpPr>
          <p:nvPr>
            <p:ph type="body" sz="half" idx="1"/>
          </p:nvPr>
        </p:nvSpPr>
        <p:spPr>
          <a:xfrm>
            <a:off x="685800" y="1905000"/>
            <a:ext cx="6661150" cy="4648200"/>
          </a:xfrm>
        </p:spPr>
        <p:txBody>
          <a:bodyPr/>
          <a:lstStyle/>
          <a:p>
            <a:pPr marL="331788" indent="-331788" defTabSz="887413" eaLnBrk="1" hangingPunct="1">
              <a:defRPr/>
            </a:pPr>
            <a:r>
              <a:rPr lang="en-US" sz="3200" b="1" dirty="0" err="1" smtClean="0">
                <a:solidFill>
                  <a:srgbClr val="CCFF99"/>
                </a:solidFill>
              </a:rPr>
              <a:t>Mothership</a:t>
            </a:r>
            <a:r>
              <a:rPr lang="en-US" sz="3200" b="1" dirty="0" smtClean="0">
                <a:solidFill>
                  <a:srgbClr val="CCFF99"/>
                </a:solidFill>
              </a:rPr>
              <a:t> houses </a:t>
            </a:r>
          </a:p>
          <a:p>
            <a:pPr marL="722313" lvl="1" indent="-277813" defTabSz="887413" eaLnBrk="1" hangingPunct="1">
              <a:defRPr/>
            </a:pPr>
            <a:r>
              <a:rPr lang="en-US" sz="2800" dirty="0" smtClean="0">
                <a:solidFill>
                  <a:srgbClr val="CCFF99"/>
                </a:solidFill>
              </a:rPr>
              <a:t>Admin/Finance</a:t>
            </a:r>
          </a:p>
          <a:p>
            <a:pPr marL="722313" lvl="1" indent="-277813" defTabSz="887413" eaLnBrk="1" hangingPunct="1">
              <a:defRPr/>
            </a:pPr>
            <a:r>
              <a:rPr lang="en-US" sz="2800" dirty="0" smtClean="0">
                <a:solidFill>
                  <a:srgbClr val="CCFF99"/>
                </a:solidFill>
              </a:rPr>
              <a:t>Marketing</a:t>
            </a:r>
          </a:p>
          <a:p>
            <a:pPr marL="722313" lvl="1" indent="-277813" defTabSz="887413" eaLnBrk="1" hangingPunct="1">
              <a:defRPr/>
            </a:pPr>
            <a:r>
              <a:rPr lang="en-US" sz="2800" dirty="0" smtClean="0">
                <a:solidFill>
                  <a:srgbClr val="CCFF99"/>
                </a:solidFill>
              </a:rPr>
              <a:t>One production company</a:t>
            </a:r>
          </a:p>
          <a:p>
            <a:pPr marL="331788" indent="-331788" defTabSz="887413" eaLnBrk="1" hangingPunct="1">
              <a:defRPr/>
            </a:pPr>
            <a:r>
              <a:rPr lang="en-US" sz="3200" b="1" dirty="0" smtClean="0">
                <a:solidFill>
                  <a:srgbClr val="CCFF99"/>
                </a:solidFill>
              </a:rPr>
              <a:t>Satellites…</a:t>
            </a:r>
          </a:p>
          <a:p>
            <a:pPr marL="722313" lvl="1" indent="-277813" defTabSz="887413" eaLnBrk="1" hangingPunct="1">
              <a:defRPr/>
            </a:pPr>
            <a:r>
              <a:rPr lang="en-US" sz="2800" dirty="0" smtClean="0">
                <a:solidFill>
                  <a:srgbClr val="CCFF99"/>
                </a:solidFill>
              </a:rPr>
              <a:t>One production company</a:t>
            </a:r>
          </a:p>
          <a:p>
            <a:pPr marL="722313" lvl="1" indent="-277813" defTabSz="887413" eaLnBrk="1" hangingPunct="1">
              <a:defRPr/>
            </a:pPr>
            <a:r>
              <a:rPr lang="en-US" sz="2800" dirty="0" smtClean="0">
                <a:solidFill>
                  <a:srgbClr val="CCFF99"/>
                </a:solidFill>
              </a:rPr>
              <a:t>One FIZZY Manager with a Stake in the OUTCOME!  </a:t>
            </a:r>
          </a:p>
        </p:txBody>
      </p:sp>
      <p:pic>
        <p:nvPicPr>
          <p:cNvPr id="7" name="Picture 6" descr="Zoom_cake_131220.jpe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43600" y="1524000"/>
            <a:ext cx="2667000" cy="3556000"/>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ooter Placeholder 3"/>
          <p:cNvSpPr>
            <a:spLocks noGrp="1"/>
          </p:cNvSpPr>
          <p:nvPr>
            <p:ph type="ftr" sz="quarter" idx="10"/>
          </p:nvPr>
        </p:nvSpPr>
        <p:spPr>
          <a:noFill/>
        </p:spPr>
        <p:txBody>
          <a:bodyPr/>
          <a:lstStyle/>
          <a:p>
            <a:pPr defTabSz="1611313"/>
            <a:r>
              <a:rPr lang="en-US" smtClean="0">
                <a:latin typeface="Arial" pitchFamily="34" charset="0"/>
              </a:rPr>
              <a:t>www.barebonesbiz.com</a:t>
            </a:r>
          </a:p>
        </p:txBody>
      </p:sp>
      <p:sp>
        <p:nvSpPr>
          <p:cNvPr id="26627" name="Slide Number Placeholder 4"/>
          <p:cNvSpPr>
            <a:spLocks noGrp="1"/>
          </p:cNvSpPr>
          <p:nvPr>
            <p:ph type="sldNum" sz="quarter" idx="11"/>
          </p:nvPr>
        </p:nvSpPr>
        <p:spPr>
          <a:noFill/>
        </p:spPr>
        <p:txBody>
          <a:bodyPr/>
          <a:lstStyle/>
          <a:p>
            <a:pPr defTabSz="1500188"/>
            <a:fld id="{FD5821EB-07CA-45DB-B3EA-D1ED0C6A245A}" type="slidenum">
              <a:rPr lang="en-US" smtClean="0">
                <a:latin typeface="Arial" pitchFamily="34" charset="0"/>
              </a:rPr>
              <a:pPr defTabSz="1500188"/>
              <a:t>148</a:t>
            </a:fld>
            <a:endParaRPr lang="en-US" smtClean="0">
              <a:latin typeface="Arial" pitchFamily="34" charset="0"/>
            </a:endParaRPr>
          </a:p>
        </p:txBody>
      </p:sp>
      <p:sp>
        <p:nvSpPr>
          <p:cNvPr id="739330" name="Rectangle 2"/>
          <p:cNvSpPr>
            <a:spLocks noGrp="1" noChangeArrowheads="1"/>
          </p:cNvSpPr>
          <p:nvPr>
            <p:ph type="title"/>
          </p:nvPr>
        </p:nvSpPr>
        <p:spPr>
          <a:xfrm>
            <a:off x="457200" y="0"/>
            <a:ext cx="8229600" cy="1295400"/>
          </a:xfrm>
        </p:spPr>
        <p:txBody>
          <a:bodyPr/>
          <a:lstStyle/>
          <a:p>
            <a:pPr eaLnBrk="1" hangingPunct="1">
              <a:defRPr/>
            </a:pPr>
            <a:r>
              <a:rPr lang="en-US" sz="4800" b="1" dirty="0" smtClean="0">
                <a:solidFill>
                  <a:srgbClr val="00FF00"/>
                </a:solidFill>
              </a:rPr>
              <a:t>A few parting thoughts…</a:t>
            </a:r>
          </a:p>
        </p:txBody>
      </p:sp>
      <p:sp>
        <p:nvSpPr>
          <p:cNvPr id="739331" name="Rectangle 3"/>
          <p:cNvSpPr>
            <a:spLocks noGrp="1" noChangeArrowheads="1"/>
          </p:cNvSpPr>
          <p:nvPr>
            <p:ph type="body" idx="1"/>
          </p:nvPr>
        </p:nvSpPr>
        <p:spPr>
          <a:xfrm>
            <a:off x="685800" y="1371600"/>
            <a:ext cx="9144000" cy="4664075"/>
          </a:xfrm>
        </p:spPr>
        <p:txBody>
          <a:bodyPr/>
          <a:lstStyle/>
          <a:p>
            <a:pPr eaLnBrk="1" hangingPunct="1">
              <a:defRPr/>
            </a:pPr>
            <a:r>
              <a:rPr lang="en-US" sz="3200" dirty="0" smtClean="0">
                <a:solidFill>
                  <a:schemeClr val="accent5"/>
                </a:solidFill>
              </a:rPr>
              <a:t>Play out the scenarios in your BUDGET.</a:t>
            </a:r>
          </a:p>
          <a:p>
            <a:pPr eaLnBrk="1" hangingPunct="1">
              <a:defRPr/>
            </a:pPr>
            <a:r>
              <a:rPr lang="en-US" sz="3200" dirty="0" smtClean="0">
                <a:solidFill>
                  <a:schemeClr val="accent5"/>
                </a:solidFill>
              </a:rPr>
              <a:t>Don’t be intimidated!</a:t>
            </a:r>
          </a:p>
          <a:p>
            <a:pPr eaLnBrk="1" hangingPunct="1">
              <a:defRPr/>
            </a:pPr>
            <a:r>
              <a:rPr lang="en-US" sz="3200" dirty="0" smtClean="0">
                <a:solidFill>
                  <a:schemeClr val="accent5"/>
                </a:solidFill>
              </a:rPr>
              <a:t>Craft an asset-only deal.</a:t>
            </a:r>
          </a:p>
          <a:p>
            <a:pPr eaLnBrk="1" hangingPunct="1">
              <a:defRPr/>
            </a:pPr>
            <a:r>
              <a:rPr lang="en-US" sz="3200" dirty="0" smtClean="0">
                <a:solidFill>
                  <a:schemeClr val="accent5"/>
                </a:solidFill>
              </a:rPr>
              <a:t>You win some, lose some…</a:t>
            </a:r>
          </a:p>
          <a:p>
            <a:pPr eaLnBrk="1" hangingPunct="1">
              <a:buNone/>
              <a:defRPr/>
            </a:pPr>
            <a:r>
              <a:rPr lang="en-US" dirty="0" smtClean="0">
                <a:solidFill>
                  <a:schemeClr val="accent5"/>
                </a:solidFill>
              </a:rPr>
              <a:t>			…</a:t>
            </a:r>
            <a:r>
              <a:rPr lang="en-US" sz="3200" dirty="0" smtClean="0">
                <a:solidFill>
                  <a:schemeClr val="accent5"/>
                </a:solidFill>
              </a:rPr>
              <a:t>some are easy and some are harder.  </a:t>
            </a:r>
          </a:p>
          <a:p>
            <a:pPr eaLnBrk="1" hangingPunct="1">
              <a:defRPr/>
            </a:pPr>
            <a:r>
              <a:rPr lang="en-US" sz="3200" dirty="0" smtClean="0">
                <a:solidFill>
                  <a:schemeClr val="accent5"/>
                </a:solidFill>
              </a:rPr>
              <a:t>Your willingness to walk away…</a:t>
            </a:r>
          </a:p>
          <a:p>
            <a:pPr eaLnBrk="1" hangingPunct="1">
              <a:defRPr/>
            </a:pPr>
            <a:r>
              <a:rPr lang="en-US" sz="3200" dirty="0" smtClean="0">
                <a:solidFill>
                  <a:schemeClr val="accent5"/>
                </a:solidFill>
              </a:rPr>
              <a:t>LISTEN to your gut. </a:t>
            </a:r>
          </a:p>
          <a:p>
            <a:pPr eaLnBrk="1" hangingPunct="1">
              <a:defRPr/>
            </a:pPr>
            <a:r>
              <a:rPr lang="en-US" sz="3200" dirty="0" smtClean="0">
                <a:solidFill>
                  <a:schemeClr val="accent5"/>
                </a:solidFill>
              </a:rPr>
              <a:t>There’s more to it than this!</a:t>
            </a:r>
          </a:p>
          <a:p>
            <a:pPr eaLnBrk="1" hangingPunct="1">
              <a:defRPr/>
            </a:pPr>
            <a:r>
              <a:rPr lang="en-US" sz="3200" dirty="0" smtClean="0">
                <a:solidFill>
                  <a:schemeClr val="accent5"/>
                </a:solidFill>
              </a:rPr>
              <a:t>“Plan or be planned for.”</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739331">
                                            <p:txEl>
                                              <p:pRg st="0" end="0"/>
                                            </p:txEl>
                                          </p:spTgt>
                                        </p:tgtEl>
                                        <p:attrNameLst>
                                          <p:attrName>style.visibility</p:attrName>
                                        </p:attrNameLst>
                                      </p:cBhvr>
                                      <p:to>
                                        <p:strVal val="visible"/>
                                      </p:to>
                                    </p:set>
                                    <p:animEffect transition="in" filter="fade">
                                      <p:cBhvr>
                                        <p:cTn id="7" dur="770" decel="100000"/>
                                        <p:tgtEl>
                                          <p:spTgt spid="739331">
                                            <p:txEl>
                                              <p:pRg st="0" end="0"/>
                                            </p:txEl>
                                          </p:spTgt>
                                        </p:tgtEl>
                                      </p:cBhvr>
                                    </p:animEffect>
                                    <p:animScale>
                                      <p:cBhvr>
                                        <p:cTn id="8" dur="770" decel="100000"/>
                                        <p:tgtEl>
                                          <p:spTgt spid="739331">
                                            <p:txEl>
                                              <p:pRg st="0" end="0"/>
                                            </p:txEl>
                                          </p:spTgt>
                                        </p:tgtEl>
                                      </p:cBhvr>
                                      <p:from x="10000" y="10000"/>
                                      <p:to x="200000" y="450000"/>
                                    </p:animScale>
                                    <p:animScale>
                                      <p:cBhvr>
                                        <p:cTn id="9" dur="1230" accel="100000" fill="hold">
                                          <p:stCondLst>
                                            <p:cond delay="770"/>
                                          </p:stCondLst>
                                        </p:cTn>
                                        <p:tgtEl>
                                          <p:spTgt spid="739331">
                                            <p:txEl>
                                              <p:pRg st="0" end="0"/>
                                            </p:txEl>
                                          </p:spTgt>
                                        </p:tgtEl>
                                      </p:cBhvr>
                                      <p:from x="200000" y="450000"/>
                                      <p:to x="100000" y="100000"/>
                                    </p:animScale>
                                    <p:set>
                                      <p:cBhvr>
                                        <p:cTn id="10" dur="770" fill="hold"/>
                                        <p:tgtEl>
                                          <p:spTgt spid="739331">
                                            <p:txEl>
                                              <p:pRg st="0" end="0"/>
                                            </p:txEl>
                                          </p:spTgt>
                                        </p:tgtEl>
                                        <p:attrNameLst>
                                          <p:attrName>ppt_x</p:attrName>
                                        </p:attrNameLst>
                                      </p:cBhvr>
                                      <p:to>
                                        <p:strVal val="(0.5)"/>
                                      </p:to>
                                    </p:set>
                                    <p:anim from="(0.5)" to="(#ppt_x)" calcmode="lin" valueType="num">
                                      <p:cBhvr>
                                        <p:cTn id="11" dur="1230" accel="100000" fill="hold">
                                          <p:stCondLst>
                                            <p:cond delay="770"/>
                                          </p:stCondLst>
                                        </p:cTn>
                                        <p:tgtEl>
                                          <p:spTgt spid="739331">
                                            <p:txEl>
                                              <p:pRg st="0" end="0"/>
                                            </p:txEl>
                                          </p:spTgt>
                                        </p:tgtEl>
                                        <p:attrNameLst>
                                          <p:attrName>ppt_x</p:attrName>
                                        </p:attrNameLst>
                                      </p:cBhvr>
                                    </p:anim>
                                    <p:set>
                                      <p:cBhvr>
                                        <p:cTn id="12" dur="770" fill="hold"/>
                                        <p:tgtEl>
                                          <p:spTgt spid="739331">
                                            <p:txEl>
                                              <p:pRg st="0" end="0"/>
                                            </p:txEl>
                                          </p:spTgt>
                                        </p:tgtEl>
                                        <p:attrNameLst>
                                          <p:attrName>ppt_y</p:attrName>
                                        </p:attrNameLst>
                                      </p:cBhvr>
                                      <p:to>
                                        <p:strVal val="(#ppt_y+0.4)"/>
                                      </p:to>
                                    </p:set>
                                    <p:anim from="(#ppt_y+0.4)" to="(#ppt_y)" calcmode="lin" valueType="num">
                                      <p:cBhvr>
                                        <p:cTn id="13" dur="1230" accel="100000" fill="hold">
                                          <p:stCondLst>
                                            <p:cond delay="770"/>
                                          </p:stCondLst>
                                        </p:cTn>
                                        <p:tgtEl>
                                          <p:spTgt spid="739331">
                                            <p:txEl>
                                              <p:pRg st="0" end="0"/>
                                            </p:txEl>
                                          </p:spTgt>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1" presetClass="entr" presetSubtype="0" fill="hold" grpId="0" nodeType="clickEffect">
                                  <p:stCondLst>
                                    <p:cond delay="0"/>
                                  </p:stCondLst>
                                  <p:childTnLst>
                                    <p:set>
                                      <p:cBhvr>
                                        <p:cTn id="17" dur="1" fill="hold">
                                          <p:stCondLst>
                                            <p:cond delay="0"/>
                                          </p:stCondLst>
                                        </p:cTn>
                                        <p:tgtEl>
                                          <p:spTgt spid="739331">
                                            <p:txEl>
                                              <p:pRg st="1" end="1"/>
                                            </p:txEl>
                                          </p:spTgt>
                                        </p:tgtEl>
                                        <p:attrNameLst>
                                          <p:attrName>style.visibility</p:attrName>
                                        </p:attrNameLst>
                                      </p:cBhvr>
                                      <p:to>
                                        <p:strVal val="visible"/>
                                      </p:to>
                                    </p:set>
                                    <p:animEffect transition="in" filter="fade">
                                      <p:cBhvr>
                                        <p:cTn id="18" dur="770" decel="100000"/>
                                        <p:tgtEl>
                                          <p:spTgt spid="739331">
                                            <p:txEl>
                                              <p:pRg st="1" end="1"/>
                                            </p:txEl>
                                          </p:spTgt>
                                        </p:tgtEl>
                                      </p:cBhvr>
                                    </p:animEffect>
                                    <p:animScale>
                                      <p:cBhvr>
                                        <p:cTn id="19" dur="770" decel="100000"/>
                                        <p:tgtEl>
                                          <p:spTgt spid="739331">
                                            <p:txEl>
                                              <p:pRg st="1" end="1"/>
                                            </p:txEl>
                                          </p:spTgt>
                                        </p:tgtEl>
                                      </p:cBhvr>
                                      <p:from x="10000" y="10000"/>
                                      <p:to x="200000" y="450000"/>
                                    </p:animScale>
                                    <p:animScale>
                                      <p:cBhvr>
                                        <p:cTn id="20" dur="1230" accel="100000" fill="hold">
                                          <p:stCondLst>
                                            <p:cond delay="770"/>
                                          </p:stCondLst>
                                        </p:cTn>
                                        <p:tgtEl>
                                          <p:spTgt spid="739331">
                                            <p:txEl>
                                              <p:pRg st="1" end="1"/>
                                            </p:txEl>
                                          </p:spTgt>
                                        </p:tgtEl>
                                      </p:cBhvr>
                                      <p:from x="200000" y="450000"/>
                                      <p:to x="100000" y="100000"/>
                                    </p:animScale>
                                    <p:set>
                                      <p:cBhvr>
                                        <p:cTn id="21" dur="770" fill="hold"/>
                                        <p:tgtEl>
                                          <p:spTgt spid="739331">
                                            <p:txEl>
                                              <p:pRg st="1" end="1"/>
                                            </p:txEl>
                                          </p:spTgt>
                                        </p:tgtEl>
                                        <p:attrNameLst>
                                          <p:attrName>ppt_x</p:attrName>
                                        </p:attrNameLst>
                                      </p:cBhvr>
                                      <p:to>
                                        <p:strVal val="(0.5)"/>
                                      </p:to>
                                    </p:set>
                                    <p:anim from="(0.5)" to="(#ppt_x)" calcmode="lin" valueType="num">
                                      <p:cBhvr>
                                        <p:cTn id="22" dur="1230" accel="100000" fill="hold">
                                          <p:stCondLst>
                                            <p:cond delay="770"/>
                                          </p:stCondLst>
                                        </p:cTn>
                                        <p:tgtEl>
                                          <p:spTgt spid="739331">
                                            <p:txEl>
                                              <p:pRg st="1" end="1"/>
                                            </p:txEl>
                                          </p:spTgt>
                                        </p:tgtEl>
                                        <p:attrNameLst>
                                          <p:attrName>ppt_x</p:attrName>
                                        </p:attrNameLst>
                                      </p:cBhvr>
                                    </p:anim>
                                    <p:set>
                                      <p:cBhvr>
                                        <p:cTn id="23" dur="770" fill="hold"/>
                                        <p:tgtEl>
                                          <p:spTgt spid="739331">
                                            <p:txEl>
                                              <p:pRg st="1" end="1"/>
                                            </p:txEl>
                                          </p:spTgt>
                                        </p:tgtEl>
                                        <p:attrNameLst>
                                          <p:attrName>ppt_y</p:attrName>
                                        </p:attrNameLst>
                                      </p:cBhvr>
                                      <p:to>
                                        <p:strVal val="(#ppt_y+0.4)"/>
                                      </p:to>
                                    </p:set>
                                    <p:anim from="(#ppt_y+0.4)" to="(#ppt_y)" calcmode="lin" valueType="num">
                                      <p:cBhvr>
                                        <p:cTn id="24" dur="1230" accel="100000" fill="hold">
                                          <p:stCondLst>
                                            <p:cond delay="770"/>
                                          </p:stCondLst>
                                        </p:cTn>
                                        <p:tgtEl>
                                          <p:spTgt spid="739331">
                                            <p:txEl>
                                              <p:pRg st="1" end="1"/>
                                            </p:txEl>
                                          </p:spTgt>
                                        </p:tgtEl>
                                        <p:attrNameLst>
                                          <p:attrName>ppt_y</p:attrName>
                                        </p:attrNameLst>
                                      </p:cBhvr>
                                    </p:anim>
                                  </p:childTnLst>
                                </p:cTn>
                              </p:par>
                            </p:childTnLst>
                          </p:cTn>
                        </p:par>
                      </p:childTnLst>
                    </p:cTn>
                  </p:par>
                  <p:par>
                    <p:cTn id="25" fill="hold">
                      <p:stCondLst>
                        <p:cond delay="indefinite"/>
                      </p:stCondLst>
                      <p:childTnLst>
                        <p:par>
                          <p:cTn id="26" fill="hold">
                            <p:stCondLst>
                              <p:cond delay="0"/>
                            </p:stCondLst>
                            <p:childTnLst>
                              <p:par>
                                <p:cTn id="27" presetID="51" presetClass="entr" presetSubtype="0" fill="hold" grpId="0" nodeType="clickEffect">
                                  <p:stCondLst>
                                    <p:cond delay="0"/>
                                  </p:stCondLst>
                                  <p:childTnLst>
                                    <p:set>
                                      <p:cBhvr>
                                        <p:cTn id="28" dur="1" fill="hold">
                                          <p:stCondLst>
                                            <p:cond delay="0"/>
                                          </p:stCondLst>
                                        </p:cTn>
                                        <p:tgtEl>
                                          <p:spTgt spid="739331">
                                            <p:txEl>
                                              <p:pRg st="2" end="2"/>
                                            </p:txEl>
                                          </p:spTgt>
                                        </p:tgtEl>
                                        <p:attrNameLst>
                                          <p:attrName>style.visibility</p:attrName>
                                        </p:attrNameLst>
                                      </p:cBhvr>
                                      <p:to>
                                        <p:strVal val="visible"/>
                                      </p:to>
                                    </p:set>
                                    <p:animEffect transition="in" filter="fade">
                                      <p:cBhvr>
                                        <p:cTn id="29" dur="770" decel="100000"/>
                                        <p:tgtEl>
                                          <p:spTgt spid="739331">
                                            <p:txEl>
                                              <p:pRg st="2" end="2"/>
                                            </p:txEl>
                                          </p:spTgt>
                                        </p:tgtEl>
                                      </p:cBhvr>
                                    </p:animEffect>
                                    <p:animScale>
                                      <p:cBhvr>
                                        <p:cTn id="30" dur="770" decel="100000"/>
                                        <p:tgtEl>
                                          <p:spTgt spid="739331">
                                            <p:txEl>
                                              <p:pRg st="2" end="2"/>
                                            </p:txEl>
                                          </p:spTgt>
                                        </p:tgtEl>
                                      </p:cBhvr>
                                      <p:from x="10000" y="10000"/>
                                      <p:to x="200000" y="450000"/>
                                    </p:animScale>
                                    <p:animScale>
                                      <p:cBhvr>
                                        <p:cTn id="31" dur="1230" accel="100000" fill="hold">
                                          <p:stCondLst>
                                            <p:cond delay="770"/>
                                          </p:stCondLst>
                                        </p:cTn>
                                        <p:tgtEl>
                                          <p:spTgt spid="739331">
                                            <p:txEl>
                                              <p:pRg st="2" end="2"/>
                                            </p:txEl>
                                          </p:spTgt>
                                        </p:tgtEl>
                                      </p:cBhvr>
                                      <p:from x="200000" y="450000"/>
                                      <p:to x="100000" y="100000"/>
                                    </p:animScale>
                                    <p:set>
                                      <p:cBhvr>
                                        <p:cTn id="32" dur="770" fill="hold"/>
                                        <p:tgtEl>
                                          <p:spTgt spid="739331">
                                            <p:txEl>
                                              <p:pRg st="2" end="2"/>
                                            </p:txEl>
                                          </p:spTgt>
                                        </p:tgtEl>
                                        <p:attrNameLst>
                                          <p:attrName>ppt_x</p:attrName>
                                        </p:attrNameLst>
                                      </p:cBhvr>
                                      <p:to>
                                        <p:strVal val="(0.5)"/>
                                      </p:to>
                                    </p:set>
                                    <p:anim from="(0.5)" to="(#ppt_x)" calcmode="lin" valueType="num">
                                      <p:cBhvr>
                                        <p:cTn id="33" dur="1230" accel="100000" fill="hold">
                                          <p:stCondLst>
                                            <p:cond delay="770"/>
                                          </p:stCondLst>
                                        </p:cTn>
                                        <p:tgtEl>
                                          <p:spTgt spid="739331">
                                            <p:txEl>
                                              <p:pRg st="2" end="2"/>
                                            </p:txEl>
                                          </p:spTgt>
                                        </p:tgtEl>
                                        <p:attrNameLst>
                                          <p:attrName>ppt_x</p:attrName>
                                        </p:attrNameLst>
                                      </p:cBhvr>
                                    </p:anim>
                                    <p:set>
                                      <p:cBhvr>
                                        <p:cTn id="34" dur="770" fill="hold"/>
                                        <p:tgtEl>
                                          <p:spTgt spid="739331">
                                            <p:txEl>
                                              <p:pRg st="2" end="2"/>
                                            </p:txEl>
                                          </p:spTgt>
                                        </p:tgtEl>
                                        <p:attrNameLst>
                                          <p:attrName>ppt_y</p:attrName>
                                        </p:attrNameLst>
                                      </p:cBhvr>
                                      <p:to>
                                        <p:strVal val="(#ppt_y+0.4)"/>
                                      </p:to>
                                    </p:set>
                                    <p:anim from="(#ppt_y+0.4)" to="(#ppt_y)" calcmode="lin" valueType="num">
                                      <p:cBhvr>
                                        <p:cTn id="35" dur="1230" accel="100000" fill="hold">
                                          <p:stCondLst>
                                            <p:cond delay="770"/>
                                          </p:stCondLst>
                                        </p:cTn>
                                        <p:tgtEl>
                                          <p:spTgt spid="739331">
                                            <p:txEl>
                                              <p:pRg st="2" end="2"/>
                                            </p:txEl>
                                          </p:spTgt>
                                        </p:tgtEl>
                                        <p:attrNameLst>
                                          <p:attrName>ppt_y</p:attrName>
                                        </p:attrNameLst>
                                      </p:cBhvr>
                                    </p:anim>
                                  </p:childTnLst>
                                </p:cTn>
                              </p:par>
                            </p:childTnLst>
                          </p:cTn>
                        </p:par>
                      </p:childTnLst>
                    </p:cTn>
                  </p:par>
                  <p:par>
                    <p:cTn id="36" fill="hold">
                      <p:stCondLst>
                        <p:cond delay="indefinite"/>
                      </p:stCondLst>
                      <p:childTnLst>
                        <p:par>
                          <p:cTn id="37" fill="hold">
                            <p:stCondLst>
                              <p:cond delay="0"/>
                            </p:stCondLst>
                            <p:childTnLst>
                              <p:par>
                                <p:cTn id="38" presetID="51" presetClass="entr" presetSubtype="0" fill="hold" grpId="0" nodeType="clickEffect">
                                  <p:stCondLst>
                                    <p:cond delay="0"/>
                                  </p:stCondLst>
                                  <p:childTnLst>
                                    <p:set>
                                      <p:cBhvr>
                                        <p:cTn id="39" dur="1" fill="hold">
                                          <p:stCondLst>
                                            <p:cond delay="0"/>
                                          </p:stCondLst>
                                        </p:cTn>
                                        <p:tgtEl>
                                          <p:spTgt spid="739331">
                                            <p:txEl>
                                              <p:pRg st="3" end="3"/>
                                            </p:txEl>
                                          </p:spTgt>
                                        </p:tgtEl>
                                        <p:attrNameLst>
                                          <p:attrName>style.visibility</p:attrName>
                                        </p:attrNameLst>
                                      </p:cBhvr>
                                      <p:to>
                                        <p:strVal val="visible"/>
                                      </p:to>
                                    </p:set>
                                    <p:animEffect transition="in" filter="fade">
                                      <p:cBhvr>
                                        <p:cTn id="40" dur="770" decel="100000"/>
                                        <p:tgtEl>
                                          <p:spTgt spid="739331">
                                            <p:txEl>
                                              <p:pRg st="3" end="3"/>
                                            </p:txEl>
                                          </p:spTgt>
                                        </p:tgtEl>
                                      </p:cBhvr>
                                    </p:animEffect>
                                    <p:animScale>
                                      <p:cBhvr>
                                        <p:cTn id="41" dur="770" decel="100000"/>
                                        <p:tgtEl>
                                          <p:spTgt spid="739331">
                                            <p:txEl>
                                              <p:pRg st="3" end="3"/>
                                            </p:txEl>
                                          </p:spTgt>
                                        </p:tgtEl>
                                      </p:cBhvr>
                                      <p:from x="10000" y="10000"/>
                                      <p:to x="200000" y="450000"/>
                                    </p:animScale>
                                    <p:animScale>
                                      <p:cBhvr>
                                        <p:cTn id="42" dur="1230" accel="100000" fill="hold">
                                          <p:stCondLst>
                                            <p:cond delay="770"/>
                                          </p:stCondLst>
                                        </p:cTn>
                                        <p:tgtEl>
                                          <p:spTgt spid="739331">
                                            <p:txEl>
                                              <p:pRg st="3" end="3"/>
                                            </p:txEl>
                                          </p:spTgt>
                                        </p:tgtEl>
                                      </p:cBhvr>
                                      <p:from x="200000" y="450000"/>
                                      <p:to x="100000" y="100000"/>
                                    </p:animScale>
                                    <p:set>
                                      <p:cBhvr>
                                        <p:cTn id="43" dur="770" fill="hold"/>
                                        <p:tgtEl>
                                          <p:spTgt spid="739331">
                                            <p:txEl>
                                              <p:pRg st="3" end="3"/>
                                            </p:txEl>
                                          </p:spTgt>
                                        </p:tgtEl>
                                        <p:attrNameLst>
                                          <p:attrName>ppt_x</p:attrName>
                                        </p:attrNameLst>
                                      </p:cBhvr>
                                      <p:to>
                                        <p:strVal val="(0.5)"/>
                                      </p:to>
                                    </p:set>
                                    <p:anim from="(0.5)" to="(#ppt_x)" calcmode="lin" valueType="num">
                                      <p:cBhvr>
                                        <p:cTn id="44" dur="1230" accel="100000" fill="hold">
                                          <p:stCondLst>
                                            <p:cond delay="770"/>
                                          </p:stCondLst>
                                        </p:cTn>
                                        <p:tgtEl>
                                          <p:spTgt spid="739331">
                                            <p:txEl>
                                              <p:pRg st="3" end="3"/>
                                            </p:txEl>
                                          </p:spTgt>
                                        </p:tgtEl>
                                        <p:attrNameLst>
                                          <p:attrName>ppt_x</p:attrName>
                                        </p:attrNameLst>
                                      </p:cBhvr>
                                    </p:anim>
                                    <p:set>
                                      <p:cBhvr>
                                        <p:cTn id="45" dur="770" fill="hold"/>
                                        <p:tgtEl>
                                          <p:spTgt spid="739331">
                                            <p:txEl>
                                              <p:pRg st="3" end="3"/>
                                            </p:txEl>
                                          </p:spTgt>
                                        </p:tgtEl>
                                        <p:attrNameLst>
                                          <p:attrName>ppt_y</p:attrName>
                                        </p:attrNameLst>
                                      </p:cBhvr>
                                      <p:to>
                                        <p:strVal val="(#ppt_y+0.4)"/>
                                      </p:to>
                                    </p:set>
                                    <p:anim from="(#ppt_y+0.4)" to="(#ppt_y)" calcmode="lin" valueType="num">
                                      <p:cBhvr>
                                        <p:cTn id="46" dur="1230" accel="100000" fill="hold">
                                          <p:stCondLst>
                                            <p:cond delay="770"/>
                                          </p:stCondLst>
                                        </p:cTn>
                                        <p:tgtEl>
                                          <p:spTgt spid="739331">
                                            <p:txEl>
                                              <p:pRg st="3" end="3"/>
                                            </p:txEl>
                                          </p:spTgt>
                                        </p:tgtEl>
                                        <p:attrNameLst>
                                          <p:attrName>ppt_y</p:attrName>
                                        </p:attrNameLst>
                                      </p:cBhvr>
                                    </p:anim>
                                  </p:childTnLst>
                                </p:cTn>
                              </p:par>
                            </p:childTnLst>
                          </p:cTn>
                        </p:par>
                      </p:childTnLst>
                    </p:cTn>
                  </p:par>
                  <p:par>
                    <p:cTn id="47" fill="hold">
                      <p:stCondLst>
                        <p:cond delay="indefinite"/>
                      </p:stCondLst>
                      <p:childTnLst>
                        <p:par>
                          <p:cTn id="48" fill="hold">
                            <p:stCondLst>
                              <p:cond delay="0"/>
                            </p:stCondLst>
                            <p:childTnLst>
                              <p:par>
                                <p:cTn id="49" presetID="51" presetClass="entr" presetSubtype="0" fill="hold" grpId="0" nodeType="clickEffect">
                                  <p:stCondLst>
                                    <p:cond delay="0"/>
                                  </p:stCondLst>
                                  <p:childTnLst>
                                    <p:set>
                                      <p:cBhvr>
                                        <p:cTn id="50" dur="1" fill="hold">
                                          <p:stCondLst>
                                            <p:cond delay="0"/>
                                          </p:stCondLst>
                                        </p:cTn>
                                        <p:tgtEl>
                                          <p:spTgt spid="739331">
                                            <p:txEl>
                                              <p:pRg st="4" end="4"/>
                                            </p:txEl>
                                          </p:spTgt>
                                        </p:tgtEl>
                                        <p:attrNameLst>
                                          <p:attrName>style.visibility</p:attrName>
                                        </p:attrNameLst>
                                      </p:cBhvr>
                                      <p:to>
                                        <p:strVal val="visible"/>
                                      </p:to>
                                    </p:set>
                                    <p:animEffect transition="in" filter="fade">
                                      <p:cBhvr>
                                        <p:cTn id="51" dur="770" decel="100000"/>
                                        <p:tgtEl>
                                          <p:spTgt spid="739331">
                                            <p:txEl>
                                              <p:pRg st="4" end="4"/>
                                            </p:txEl>
                                          </p:spTgt>
                                        </p:tgtEl>
                                      </p:cBhvr>
                                    </p:animEffect>
                                    <p:animScale>
                                      <p:cBhvr>
                                        <p:cTn id="52" dur="770" decel="100000"/>
                                        <p:tgtEl>
                                          <p:spTgt spid="739331">
                                            <p:txEl>
                                              <p:pRg st="4" end="4"/>
                                            </p:txEl>
                                          </p:spTgt>
                                        </p:tgtEl>
                                      </p:cBhvr>
                                      <p:from x="10000" y="10000"/>
                                      <p:to x="200000" y="450000"/>
                                    </p:animScale>
                                    <p:animScale>
                                      <p:cBhvr>
                                        <p:cTn id="53" dur="1230" accel="100000" fill="hold">
                                          <p:stCondLst>
                                            <p:cond delay="770"/>
                                          </p:stCondLst>
                                        </p:cTn>
                                        <p:tgtEl>
                                          <p:spTgt spid="739331">
                                            <p:txEl>
                                              <p:pRg st="4" end="4"/>
                                            </p:txEl>
                                          </p:spTgt>
                                        </p:tgtEl>
                                      </p:cBhvr>
                                      <p:from x="200000" y="450000"/>
                                      <p:to x="100000" y="100000"/>
                                    </p:animScale>
                                    <p:set>
                                      <p:cBhvr>
                                        <p:cTn id="54" dur="770" fill="hold"/>
                                        <p:tgtEl>
                                          <p:spTgt spid="739331">
                                            <p:txEl>
                                              <p:pRg st="4" end="4"/>
                                            </p:txEl>
                                          </p:spTgt>
                                        </p:tgtEl>
                                        <p:attrNameLst>
                                          <p:attrName>ppt_x</p:attrName>
                                        </p:attrNameLst>
                                      </p:cBhvr>
                                      <p:to>
                                        <p:strVal val="(0.5)"/>
                                      </p:to>
                                    </p:set>
                                    <p:anim from="(0.5)" to="(#ppt_x)" calcmode="lin" valueType="num">
                                      <p:cBhvr>
                                        <p:cTn id="55" dur="1230" accel="100000" fill="hold">
                                          <p:stCondLst>
                                            <p:cond delay="770"/>
                                          </p:stCondLst>
                                        </p:cTn>
                                        <p:tgtEl>
                                          <p:spTgt spid="739331">
                                            <p:txEl>
                                              <p:pRg st="4" end="4"/>
                                            </p:txEl>
                                          </p:spTgt>
                                        </p:tgtEl>
                                        <p:attrNameLst>
                                          <p:attrName>ppt_x</p:attrName>
                                        </p:attrNameLst>
                                      </p:cBhvr>
                                    </p:anim>
                                    <p:set>
                                      <p:cBhvr>
                                        <p:cTn id="56" dur="770" fill="hold"/>
                                        <p:tgtEl>
                                          <p:spTgt spid="739331">
                                            <p:txEl>
                                              <p:pRg st="4" end="4"/>
                                            </p:txEl>
                                          </p:spTgt>
                                        </p:tgtEl>
                                        <p:attrNameLst>
                                          <p:attrName>ppt_y</p:attrName>
                                        </p:attrNameLst>
                                      </p:cBhvr>
                                      <p:to>
                                        <p:strVal val="(#ppt_y+0.4)"/>
                                      </p:to>
                                    </p:set>
                                    <p:anim from="(#ppt_y+0.4)" to="(#ppt_y)" calcmode="lin" valueType="num">
                                      <p:cBhvr>
                                        <p:cTn id="57" dur="1230" accel="100000" fill="hold">
                                          <p:stCondLst>
                                            <p:cond delay="770"/>
                                          </p:stCondLst>
                                        </p:cTn>
                                        <p:tgtEl>
                                          <p:spTgt spid="739331">
                                            <p:txEl>
                                              <p:pRg st="4" end="4"/>
                                            </p:txEl>
                                          </p:spTgt>
                                        </p:tgtEl>
                                        <p:attrNameLst>
                                          <p:attrName>ppt_y</p:attrName>
                                        </p:attrNameLst>
                                      </p:cBhvr>
                                    </p:anim>
                                  </p:childTnLst>
                                </p:cTn>
                              </p:par>
                            </p:childTnLst>
                          </p:cTn>
                        </p:par>
                      </p:childTnLst>
                    </p:cTn>
                  </p:par>
                  <p:par>
                    <p:cTn id="58" fill="hold">
                      <p:stCondLst>
                        <p:cond delay="indefinite"/>
                      </p:stCondLst>
                      <p:childTnLst>
                        <p:par>
                          <p:cTn id="59" fill="hold">
                            <p:stCondLst>
                              <p:cond delay="0"/>
                            </p:stCondLst>
                            <p:childTnLst>
                              <p:par>
                                <p:cTn id="60" presetID="51" presetClass="entr" presetSubtype="0" fill="hold" grpId="0" nodeType="clickEffect">
                                  <p:stCondLst>
                                    <p:cond delay="0"/>
                                  </p:stCondLst>
                                  <p:childTnLst>
                                    <p:set>
                                      <p:cBhvr>
                                        <p:cTn id="61" dur="1" fill="hold">
                                          <p:stCondLst>
                                            <p:cond delay="0"/>
                                          </p:stCondLst>
                                        </p:cTn>
                                        <p:tgtEl>
                                          <p:spTgt spid="739331">
                                            <p:txEl>
                                              <p:pRg st="5" end="5"/>
                                            </p:txEl>
                                          </p:spTgt>
                                        </p:tgtEl>
                                        <p:attrNameLst>
                                          <p:attrName>style.visibility</p:attrName>
                                        </p:attrNameLst>
                                      </p:cBhvr>
                                      <p:to>
                                        <p:strVal val="visible"/>
                                      </p:to>
                                    </p:set>
                                    <p:animEffect transition="in" filter="fade">
                                      <p:cBhvr>
                                        <p:cTn id="62" dur="770" decel="100000"/>
                                        <p:tgtEl>
                                          <p:spTgt spid="739331">
                                            <p:txEl>
                                              <p:pRg st="5" end="5"/>
                                            </p:txEl>
                                          </p:spTgt>
                                        </p:tgtEl>
                                      </p:cBhvr>
                                    </p:animEffect>
                                    <p:animScale>
                                      <p:cBhvr>
                                        <p:cTn id="63" dur="770" decel="100000"/>
                                        <p:tgtEl>
                                          <p:spTgt spid="739331">
                                            <p:txEl>
                                              <p:pRg st="5" end="5"/>
                                            </p:txEl>
                                          </p:spTgt>
                                        </p:tgtEl>
                                      </p:cBhvr>
                                      <p:from x="10000" y="10000"/>
                                      <p:to x="200000" y="450000"/>
                                    </p:animScale>
                                    <p:animScale>
                                      <p:cBhvr>
                                        <p:cTn id="64" dur="1230" accel="100000" fill="hold">
                                          <p:stCondLst>
                                            <p:cond delay="770"/>
                                          </p:stCondLst>
                                        </p:cTn>
                                        <p:tgtEl>
                                          <p:spTgt spid="739331">
                                            <p:txEl>
                                              <p:pRg st="5" end="5"/>
                                            </p:txEl>
                                          </p:spTgt>
                                        </p:tgtEl>
                                      </p:cBhvr>
                                      <p:from x="200000" y="450000"/>
                                      <p:to x="100000" y="100000"/>
                                    </p:animScale>
                                    <p:set>
                                      <p:cBhvr>
                                        <p:cTn id="65" dur="770" fill="hold"/>
                                        <p:tgtEl>
                                          <p:spTgt spid="739331">
                                            <p:txEl>
                                              <p:pRg st="5" end="5"/>
                                            </p:txEl>
                                          </p:spTgt>
                                        </p:tgtEl>
                                        <p:attrNameLst>
                                          <p:attrName>ppt_x</p:attrName>
                                        </p:attrNameLst>
                                      </p:cBhvr>
                                      <p:to>
                                        <p:strVal val="(0.5)"/>
                                      </p:to>
                                    </p:set>
                                    <p:anim from="(0.5)" to="(#ppt_x)" calcmode="lin" valueType="num">
                                      <p:cBhvr>
                                        <p:cTn id="66" dur="1230" accel="100000" fill="hold">
                                          <p:stCondLst>
                                            <p:cond delay="770"/>
                                          </p:stCondLst>
                                        </p:cTn>
                                        <p:tgtEl>
                                          <p:spTgt spid="739331">
                                            <p:txEl>
                                              <p:pRg st="5" end="5"/>
                                            </p:txEl>
                                          </p:spTgt>
                                        </p:tgtEl>
                                        <p:attrNameLst>
                                          <p:attrName>ppt_x</p:attrName>
                                        </p:attrNameLst>
                                      </p:cBhvr>
                                    </p:anim>
                                    <p:set>
                                      <p:cBhvr>
                                        <p:cTn id="67" dur="770" fill="hold"/>
                                        <p:tgtEl>
                                          <p:spTgt spid="739331">
                                            <p:txEl>
                                              <p:pRg st="5" end="5"/>
                                            </p:txEl>
                                          </p:spTgt>
                                        </p:tgtEl>
                                        <p:attrNameLst>
                                          <p:attrName>ppt_y</p:attrName>
                                        </p:attrNameLst>
                                      </p:cBhvr>
                                      <p:to>
                                        <p:strVal val="(#ppt_y+0.4)"/>
                                      </p:to>
                                    </p:set>
                                    <p:anim from="(#ppt_y+0.4)" to="(#ppt_y)" calcmode="lin" valueType="num">
                                      <p:cBhvr>
                                        <p:cTn id="68" dur="1230" accel="100000" fill="hold">
                                          <p:stCondLst>
                                            <p:cond delay="770"/>
                                          </p:stCondLst>
                                        </p:cTn>
                                        <p:tgtEl>
                                          <p:spTgt spid="739331">
                                            <p:txEl>
                                              <p:pRg st="5" end="5"/>
                                            </p:txEl>
                                          </p:spTgt>
                                        </p:tgtEl>
                                        <p:attrNameLst>
                                          <p:attrName>ppt_y</p:attrName>
                                        </p:attrNameLst>
                                      </p:cBhvr>
                                    </p:anim>
                                  </p:childTnLst>
                                </p:cTn>
                              </p:par>
                            </p:childTnLst>
                          </p:cTn>
                        </p:par>
                      </p:childTnLst>
                    </p:cTn>
                  </p:par>
                  <p:par>
                    <p:cTn id="69" fill="hold">
                      <p:stCondLst>
                        <p:cond delay="indefinite"/>
                      </p:stCondLst>
                      <p:childTnLst>
                        <p:par>
                          <p:cTn id="70" fill="hold">
                            <p:stCondLst>
                              <p:cond delay="0"/>
                            </p:stCondLst>
                            <p:childTnLst>
                              <p:par>
                                <p:cTn id="71" presetID="51" presetClass="entr" presetSubtype="0" fill="hold" grpId="0" nodeType="clickEffect">
                                  <p:stCondLst>
                                    <p:cond delay="0"/>
                                  </p:stCondLst>
                                  <p:childTnLst>
                                    <p:set>
                                      <p:cBhvr>
                                        <p:cTn id="72" dur="1" fill="hold">
                                          <p:stCondLst>
                                            <p:cond delay="0"/>
                                          </p:stCondLst>
                                        </p:cTn>
                                        <p:tgtEl>
                                          <p:spTgt spid="739331">
                                            <p:txEl>
                                              <p:pRg st="6" end="6"/>
                                            </p:txEl>
                                          </p:spTgt>
                                        </p:tgtEl>
                                        <p:attrNameLst>
                                          <p:attrName>style.visibility</p:attrName>
                                        </p:attrNameLst>
                                      </p:cBhvr>
                                      <p:to>
                                        <p:strVal val="visible"/>
                                      </p:to>
                                    </p:set>
                                    <p:animEffect transition="in" filter="fade">
                                      <p:cBhvr>
                                        <p:cTn id="73" dur="770" decel="100000"/>
                                        <p:tgtEl>
                                          <p:spTgt spid="739331">
                                            <p:txEl>
                                              <p:pRg st="6" end="6"/>
                                            </p:txEl>
                                          </p:spTgt>
                                        </p:tgtEl>
                                      </p:cBhvr>
                                    </p:animEffect>
                                    <p:animScale>
                                      <p:cBhvr>
                                        <p:cTn id="74" dur="770" decel="100000"/>
                                        <p:tgtEl>
                                          <p:spTgt spid="739331">
                                            <p:txEl>
                                              <p:pRg st="6" end="6"/>
                                            </p:txEl>
                                          </p:spTgt>
                                        </p:tgtEl>
                                      </p:cBhvr>
                                      <p:from x="10000" y="10000"/>
                                      <p:to x="200000" y="450000"/>
                                    </p:animScale>
                                    <p:animScale>
                                      <p:cBhvr>
                                        <p:cTn id="75" dur="1230" accel="100000" fill="hold">
                                          <p:stCondLst>
                                            <p:cond delay="770"/>
                                          </p:stCondLst>
                                        </p:cTn>
                                        <p:tgtEl>
                                          <p:spTgt spid="739331">
                                            <p:txEl>
                                              <p:pRg st="6" end="6"/>
                                            </p:txEl>
                                          </p:spTgt>
                                        </p:tgtEl>
                                      </p:cBhvr>
                                      <p:from x="200000" y="450000"/>
                                      <p:to x="100000" y="100000"/>
                                    </p:animScale>
                                    <p:set>
                                      <p:cBhvr>
                                        <p:cTn id="76" dur="770" fill="hold"/>
                                        <p:tgtEl>
                                          <p:spTgt spid="739331">
                                            <p:txEl>
                                              <p:pRg st="6" end="6"/>
                                            </p:txEl>
                                          </p:spTgt>
                                        </p:tgtEl>
                                        <p:attrNameLst>
                                          <p:attrName>ppt_x</p:attrName>
                                        </p:attrNameLst>
                                      </p:cBhvr>
                                      <p:to>
                                        <p:strVal val="(0.5)"/>
                                      </p:to>
                                    </p:set>
                                    <p:anim from="(0.5)" to="(#ppt_x)" calcmode="lin" valueType="num">
                                      <p:cBhvr>
                                        <p:cTn id="77" dur="1230" accel="100000" fill="hold">
                                          <p:stCondLst>
                                            <p:cond delay="770"/>
                                          </p:stCondLst>
                                        </p:cTn>
                                        <p:tgtEl>
                                          <p:spTgt spid="739331">
                                            <p:txEl>
                                              <p:pRg st="6" end="6"/>
                                            </p:txEl>
                                          </p:spTgt>
                                        </p:tgtEl>
                                        <p:attrNameLst>
                                          <p:attrName>ppt_x</p:attrName>
                                        </p:attrNameLst>
                                      </p:cBhvr>
                                    </p:anim>
                                    <p:set>
                                      <p:cBhvr>
                                        <p:cTn id="78" dur="770" fill="hold"/>
                                        <p:tgtEl>
                                          <p:spTgt spid="739331">
                                            <p:txEl>
                                              <p:pRg st="6" end="6"/>
                                            </p:txEl>
                                          </p:spTgt>
                                        </p:tgtEl>
                                        <p:attrNameLst>
                                          <p:attrName>ppt_y</p:attrName>
                                        </p:attrNameLst>
                                      </p:cBhvr>
                                      <p:to>
                                        <p:strVal val="(#ppt_y+0.4)"/>
                                      </p:to>
                                    </p:set>
                                    <p:anim from="(#ppt_y+0.4)" to="(#ppt_y)" calcmode="lin" valueType="num">
                                      <p:cBhvr>
                                        <p:cTn id="79" dur="1230" accel="100000" fill="hold">
                                          <p:stCondLst>
                                            <p:cond delay="770"/>
                                          </p:stCondLst>
                                        </p:cTn>
                                        <p:tgtEl>
                                          <p:spTgt spid="739331">
                                            <p:txEl>
                                              <p:pRg st="6" end="6"/>
                                            </p:txEl>
                                          </p:spTgt>
                                        </p:tgtEl>
                                        <p:attrNameLst>
                                          <p:attrName>ppt_y</p:attrName>
                                        </p:attrNameLst>
                                      </p:cBhvr>
                                    </p:anim>
                                  </p:childTnLst>
                                </p:cTn>
                              </p:par>
                            </p:childTnLst>
                          </p:cTn>
                        </p:par>
                      </p:childTnLst>
                    </p:cTn>
                  </p:par>
                  <p:par>
                    <p:cTn id="80" fill="hold">
                      <p:stCondLst>
                        <p:cond delay="indefinite"/>
                      </p:stCondLst>
                      <p:childTnLst>
                        <p:par>
                          <p:cTn id="81" fill="hold">
                            <p:stCondLst>
                              <p:cond delay="0"/>
                            </p:stCondLst>
                            <p:childTnLst>
                              <p:par>
                                <p:cTn id="82" presetID="51" presetClass="entr" presetSubtype="0" fill="hold" grpId="0" nodeType="clickEffect">
                                  <p:stCondLst>
                                    <p:cond delay="0"/>
                                  </p:stCondLst>
                                  <p:childTnLst>
                                    <p:set>
                                      <p:cBhvr>
                                        <p:cTn id="83" dur="1" fill="hold">
                                          <p:stCondLst>
                                            <p:cond delay="0"/>
                                          </p:stCondLst>
                                        </p:cTn>
                                        <p:tgtEl>
                                          <p:spTgt spid="739331">
                                            <p:txEl>
                                              <p:pRg st="7" end="7"/>
                                            </p:txEl>
                                          </p:spTgt>
                                        </p:tgtEl>
                                        <p:attrNameLst>
                                          <p:attrName>style.visibility</p:attrName>
                                        </p:attrNameLst>
                                      </p:cBhvr>
                                      <p:to>
                                        <p:strVal val="visible"/>
                                      </p:to>
                                    </p:set>
                                    <p:animEffect transition="in" filter="fade">
                                      <p:cBhvr>
                                        <p:cTn id="84" dur="770" decel="100000"/>
                                        <p:tgtEl>
                                          <p:spTgt spid="739331">
                                            <p:txEl>
                                              <p:pRg st="7" end="7"/>
                                            </p:txEl>
                                          </p:spTgt>
                                        </p:tgtEl>
                                      </p:cBhvr>
                                    </p:animEffect>
                                    <p:animScale>
                                      <p:cBhvr>
                                        <p:cTn id="85" dur="770" decel="100000"/>
                                        <p:tgtEl>
                                          <p:spTgt spid="739331">
                                            <p:txEl>
                                              <p:pRg st="7" end="7"/>
                                            </p:txEl>
                                          </p:spTgt>
                                        </p:tgtEl>
                                      </p:cBhvr>
                                      <p:from x="10000" y="10000"/>
                                      <p:to x="200000" y="450000"/>
                                    </p:animScale>
                                    <p:animScale>
                                      <p:cBhvr>
                                        <p:cTn id="86" dur="1230" accel="100000" fill="hold">
                                          <p:stCondLst>
                                            <p:cond delay="770"/>
                                          </p:stCondLst>
                                        </p:cTn>
                                        <p:tgtEl>
                                          <p:spTgt spid="739331">
                                            <p:txEl>
                                              <p:pRg st="7" end="7"/>
                                            </p:txEl>
                                          </p:spTgt>
                                        </p:tgtEl>
                                      </p:cBhvr>
                                      <p:from x="200000" y="450000"/>
                                      <p:to x="100000" y="100000"/>
                                    </p:animScale>
                                    <p:set>
                                      <p:cBhvr>
                                        <p:cTn id="87" dur="770" fill="hold"/>
                                        <p:tgtEl>
                                          <p:spTgt spid="739331">
                                            <p:txEl>
                                              <p:pRg st="7" end="7"/>
                                            </p:txEl>
                                          </p:spTgt>
                                        </p:tgtEl>
                                        <p:attrNameLst>
                                          <p:attrName>ppt_x</p:attrName>
                                        </p:attrNameLst>
                                      </p:cBhvr>
                                      <p:to>
                                        <p:strVal val="(0.5)"/>
                                      </p:to>
                                    </p:set>
                                    <p:anim from="(0.5)" to="(#ppt_x)" calcmode="lin" valueType="num">
                                      <p:cBhvr>
                                        <p:cTn id="88" dur="1230" accel="100000" fill="hold">
                                          <p:stCondLst>
                                            <p:cond delay="770"/>
                                          </p:stCondLst>
                                        </p:cTn>
                                        <p:tgtEl>
                                          <p:spTgt spid="739331">
                                            <p:txEl>
                                              <p:pRg st="7" end="7"/>
                                            </p:txEl>
                                          </p:spTgt>
                                        </p:tgtEl>
                                        <p:attrNameLst>
                                          <p:attrName>ppt_x</p:attrName>
                                        </p:attrNameLst>
                                      </p:cBhvr>
                                    </p:anim>
                                    <p:set>
                                      <p:cBhvr>
                                        <p:cTn id="89" dur="770" fill="hold"/>
                                        <p:tgtEl>
                                          <p:spTgt spid="739331">
                                            <p:txEl>
                                              <p:pRg st="7" end="7"/>
                                            </p:txEl>
                                          </p:spTgt>
                                        </p:tgtEl>
                                        <p:attrNameLst>
                                          <p:attrName>ppt_y</p:attrName>
                                        </p:attrNameLst>
                                      </p:cBhvr>
                                      <p:to>
                                        <p:strVal val="(#ppt_y+0.4)"/>
                                      </p:to>
                                    </p:set>
                                    <p:anim from="(#ppt_y+0.4)" to="(#ppt_y)" calcmode="lin" valueType="num">
                                      <p:cBhvr>
                                        <p:cTn id="90" dur="1230" accel="100000" fill="hold">
                                          <p:stCondLst>
                                            <p:cond delay="770"/>
                                          </p:stCondLst>
                                        </p:cTn>
                                        <p:tgtEl>
                                          <p:spTgt spid="739331">
                                            <p:txEl>
                                              <p:pRg st="7" end="7"/>
                                            </p:txEl>
                                          </p:spTgt>
                                        </p:tgtEl>
                                        <p:attrNameLst>
                                          <p:attrName>ppt_y</p:attrName>
                                        </p:attrNameLst>
                                      </p:cBhvr>
                                    </p:anim>
                                  </p:childTnLst>
                                </p:cTn>
                              </p:par>
                            </p:childTnLst>
                          </p:cTn>
                        </p:par>
                      </p:childTnLst>
                    </p:cTn>
                  </p:par>
                  <p:par>
                    <p:cTn id="91" fill="hold">
                      <p:stCondLst>
                        <p:cond delay="indefinite"/>
                      </p:stCondLst>
                      <p:childTnLst>
                        <p:par>
                          <p:cTn id="92" fill="hold">
                            <p:stCondLst>
                              <p:cond delay="0"/>
                            </p:stCondLst>
                            <p:childTnLst>
                              <p:par>
                                <p:cTn id="93" presetID="51" presetClass="entr" presetSubtype="0" fill="hold" grpId="0" nodeType="clickEffect">
                                  <p:stCondLst>
                                    <p:cond delay="0"/>
                                  </p:stCondLst>
                                  <p:childTnLst>
                                    <p:set>
                                      <p:cBhvr>
                                        <p:cTn id="94" dur="1" fill="hold">
                                          <p:stCondLst>
                                            <p:cond delay="0"/>
                                          </p:stCondLst>
                                        </p:cTn>
                                        <p:tgtEl>
                                          <p:spTgt spid="739331">
                                            <p:txEl>
                                              <p:pRg st="8" end="8"/>
                                            </p:txEl>
                                          </p:spTgt>
                                        </p:tgtEl>
                                        <p:attrNameLst>
                                          <p:attrName>style.visibility</p:attrName>
                                        </p:attrNameLst>
                                      </p:cBhvr>
                                      <p:to>
                                        <p:strVal val="visible"/>
                                      </p:to>
                                    </p:set>
                                    <p:animEffect transition="in" filter="fade">
                                      <p:cBhvr>
                                        <p:cTn id="95" dur="770" decel="100000"/>
                                        <p:tgtEl>
                                          <p:spTgt spid="739331">
                                            <p:txEl>
                                              <p:pRg st="8" end="8"/>
                                            </p:txEl>
                                          </p:spTgt>
                                        </p:tgtEl>
                                      </p:cBhvr>
                                    </p:animEffect>
                                    <p:animScale>
                                      <p:cBhvr>
                                        <p:cTn id="96" dur="770" decel="100000"/>
                                        <p:tgtEl>
                                          <p:spTgt spid="739331">
                                            <p:txEl>
                                              <p:pRg st="8" end="8"/>
                                            </p:txEl>
                                          </p:spTgt>
                                        </p:tgtEl>
                                      </p:cBhvr>
                                      <p:from x="10000" y="10000"/>
                                      <p:to x="200000" y="450000"/>
                                    </p:animScale>
                                    <p:animScale>
                                      <p:cBhvr>
                                        <p:cTn id="97" dur="1230" accel="100000" fill="hold">
                                          <p:stCondLst>
                                            <p:cond delay="770"/>
                                          </p:stCondLst>
                                        </p:cTn>
                                        <p:tgtEl>
                                          <p:spTgt spid="739331">
                                            <p:txEl>
                                              <p:pRg st="8" end="8"/>
                                            </p:txEl>
                                          </p:spTgt>
                                        </p:tgtEl>
                                      </p:cBhvr>
                                      <p:from x="200000" y="450000"/>
                                      <p:to x="100000" y="100000"/>
                                    </p:animScale>
                                    <p:set>
                                      <p:cBhvr>
                                        <p:cTn id="98" dur="770" fill="hold"/>
                                        <p:tgtEl>
                                          <p:spTgt spid="739331">
                                            <p:txEl>
                                              <p:pRg st="8" end="8"/>
                                            </p:txEl>
                                          </p:spTgt>
                                        </p:tgtEl>
                                        <p:attrNameLst>
                                          <p:attrName>ppt_x</p:attrName>
                                        </p:attrNameLst>
                                      </p:cBhvr>
                                      <p:to>
                                        <p:strVal val="(0.5)"/>
                                      </p:to>
                                    </p:set>
                                    <p:anim from="(0.5)" to="(#ppt_x)" calcmode="lin" valueType="num">
                                      <p:cBhvr>
                                        <p:cTn id="99" dur="1230" accel="100000" fill="hold">
                                          <p:stCondLst>
                                            <p:cond delay="770"/>
                                          </p:stCondLst>
                                        </p:cTn>
                                        <p:tgtEl>
                                          <p:spTgt spid="739331">
                                            <p:txEl>
                                              <p:pRg st="8" end="8"/>
                                            </p:txEl>
                                          </p:spTgt>
                                        </p:tgtEl>
                                        <p:attrNameLst>
                                          <p:attrName>ppt_x</p:attrName>
                                        </p:attrNameLst>
                                      </p:cBhvr>
                                    </p:anim>
                                    <p:set>
                                      <p:cBhvr>
                                        <p:cTn id="100" dur="770" fill="hold"/>
                                        <p:tgtEl>
                                          <p:spTgt spid="739331">
                                            <p:txEl>
                                              <p:pRg st="8" end="8"/>
                                            </p:txEl>
                                          </p:spTgt>
                                        </p:tgtEl>
                                        <p:attrNameLst>
                                          <p:attrName>ppt_y</p:attrName>
                                        </p:attrNameLst>
                                      </p:cBhvr>
                                      <p:to>
                                        <p:strVal val="(#ppt_y+0.4)"/>
                                      </p:to>
                                    </p:set>
                                    <p:anim from="(#ppt_y+0.4)" to="(#ppt_y)" calcmode="lin" valueType="num">
                                      <p:cBhvr>
                                        <p:cTn id="101" dur="1230" accel="100000" fill="hold">
                                          <p:stCondLst>
                                            <p:cond delay="770"/>
                                          </p:stCondLst>
                                        </p:cTn>
                                        <p:tgtEl>
                                          <p:spTgt spid="739331">
                                            <p:txEl>
                                              <p:pRg st="8" end="8"/>
                                            </p:txEl>
                                          </p:spTgt>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9331" grpId="0" build="p"/>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Footer Placeholder 1"/>
          <p:cNvSpPr>
            <a:spLocks noGrp="1"/>
          </p:cNvSpPr>
          <p:nvPr>
            <p:ph type="ftr" sz="quarter" idx="10"/>
          </p:nvPr>
        </p:nvSpPr>
        <p:spPr>
          <a:noFill/>
        </p:spPr>
        <p:txBody>
          <a:bodyPr/>
          <a:lstStyle/>
          <a:p>
            <a:pPr defTabSz="1611313"/>
            <a:r>
              <a:rPr lang="en-US" smtClean="0">
                <a:latin typeface="Arial" pitchFamily="34" charset="0"/>
              </a:rPr>
              <a:t>www.barebonesbiz.com</a:t>
            </a:r>
          </a:p>
        </p:txBody>
      </p:sp>
      <p:sp>
        <p:nvSpPr>
          <p:cNvPr id="1028" name="Slide Number Placeholder 2"/>
          <p:cNvSpPr>
            <a:spLocks noGrp="1"/>
          </p:cNvSpPr>
          <p:nvPr>
            <p:ph type="sldNum" sz="quarter" idx="11"/>
          </p:nvPr>
        </p:nvSpPr>
        <p:spPr>
          <a:noFill/>
        </p:spPr>
        <p:txBody>
          <a:bodyPr/>
          <a:lstStyle/>
          <a:p>
            <a:pPr defTabSz="1500188"/>
            <a:fld id="{C8AE1DCA-3992-44C9-98CB-FE22058B2136}" type="slidenum">
              <a:rPr lang="en-US" smtClean="0">
                <a:latin typeface="Arial" pitchFamily="34" charset="0"/>
              </a:rPr>
              <a:pPr defTabSz="1500188"/>
              <a:t>149</a:t>
            </a:fld>
            <a:endParaRPr lang="en-US" smtClean="0">
              <a:latin typeface="Arial" pitchFamily="34" charset="0"/>
            </a:endParaRPr>
          </a:p>
        </p:txBody>
      </p:sp>
      <p:sp>
        <p:nvSpPr>
          <p:cNvPr id="607234" name="Text Box 2"/>
          <p:cNvSpPr txBox="1">
            <a:spLocks noChangeArrowheads="1"/>
          </p:cNvSpPr>
          <p:nvPr/>
        </p:nvSpPr>
        <p:spPr bwMode="auto">
          <a:xfrm>
            <a:off x="2209800" y="4953000"/>
            <a:ext cx="4803775" cy="1155700"/>
          </a:xfrm>
          <a:prstGeom prst="rect">
            <a:avLst/>
          </a:prstGeom>
          <a:noFill/>
          <a:ln w="9525">
            <a:noFill/>
            <a:miter lim="800000"/>
            <a:headEnd/>
            <a:tailEnd/>
          </a:ln>
          <a:effectLst/>
        </p:spPr>
        <p:txBody>
          <a:bodyPr lIns="88776" tIns="44389" rIns="88776" bIns="44389">
            <a:spAutoFit/>
          </a:bodyPr>
          <a:lstStyle/>
          <a:p>
            <a:pPr algn="ctr" defTabSz="887413">
              <a:defRPr/>
            </a:pPr>
            <a:r>
              <a:rPr lang="en-US" sz="3500" b="1" dirty="0">
                <a:solidFill>
                  <a:srgbClr val="FF0000"/>
                </a:solidFill>
                <a:latin typeface="Arial" charset="0"/>
              </a:rPr>
              <a:t>Someday your PRINCE may come…</a:t>
            </a:r>
          </a:p>
        </p:txBody>
      </p:sp>
      <p:sp>
        <p:nvSpPr>
          <p:cNvPr id="1030" name="Text Box 4"/>
          <p:cNvSpPr txBox="1">
            <a:spLocks noChangeArrowheads="1"/>
          </p:cNvSpPr>
          <p:nvPr/>
        </p:nvSpPr>
        <p:spPr bwMode="auto">
          <a:xfrm>
            <a:off x="2057400" y="6324600"/>
            <a:ext cx="4871514" cy="591820"/>
          </a:xfrm>
          <a:prstGeom prst="rect">
            <a:avLst/>
          </a:prstGeom>
          <a:noFill/>
          <a:ln w="9525">
            <a:noFill/>
            <a:miter lim="800000"/>
            <a:headEnd/>
            <a:tailEnd/>
          </a:ln>
        </p:spPr>
        <p:txBody>
          <a:bodyPr wrap="none" lIns="98419" tIns="49208" rIns="98419" bIns="49208">
            <a:spAutoFit/>
          </a:bodyPr>
          <a:lstStyle/>
          <a:p>
            <a:r>
              <a:rPr lang="en-US" sz="3200" dirty="0">
                <a:solidFill>
                  <a:srgbClr val="CCFF99"/>
                </a:solidFill>
              </a:rPr>
              <a:t>…looking for EARNINGS.</a:t>
            </a:r>
          </a:p>
        </p:txBody>
      </p:sp>
      <p:pic>
        <p:nvPicPr>
          <p:cNvPr id="7" name="Picture 6" descr="200px-Richierich-comic.jpg"/>
          <p:cNvPicPr>
            <a:picLocks noChangeAspect="1"/>
          </p:cNvPicPr>
          <p:nvPr/>
        </p:nvPicPr>
        <p:blipFill>
          <a:blip r:embed="rId3" cstate="print"/>
          <a:stretch>
            <a:fillRect/>
          </a:stretch>
        </p:blipFill>
        <p:spPr>
          <a:xfrm>
            <a:off x="2971800" y="228600"/>
            <a:ext cx="2971800" cy="4413123"/>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3122" name="Rectangle 2"/>
          <p:cNvSpPr>
            <a:spLocks noGrp="1" noChangeArrowheads="1"/>
          </p:cNvSpPr>
          <p:nvPr>
            <p:ph type="ctrTitle"/>
          </p:nvPr>
        </p:nvSpPr>
        <p:spPr>
          <a:xfrm>
            <a:off x="1066800" y="762000"/>
            <a:ext cx="7086600" cy="838200"/>
          </a:xfrm>
          <a:solidFill>
            <a:srgbClr val="CCFF99"/>
          </a:solidFill>
        </p:spPr>
        <p:txBody>
          <a:bodyPr>
            <a:noAutofit/>
          </a:bodyPr>
          <a:lstStyle/>
          <a:p>
            <a:pPr>
              <a:defRPr/>
            </a:pPr>
            <a:r>
              <a:rPr lang="en-US" sz="5400" b="1" dirty="0" smtClean="0">
                <a:solidFill>
                  <a:schemeClr val="tx2"/>
                </a:solidFill>
              </a:rPr>
              <a:t>Review your Financials</a:t>
            </a:r>
            <a:endParaRPr lang="en-US" sz="5400" b="1" dirty="0">
              <a:solidFill>
                <a:schemeClr val="tx2"/>
              </a:solidFill>
            </a:endParaRPr>
          </a:p>
        </p:txBody>
      </p:sp>
      <p:sp>
        <p:nvSpPr>
          <p:cNvPr id="773123" name="Rectangle 3"/>
          <p:cNvSpPr>
            <a:spLocks noGrp="1" noChangeArrowheads="1"/>
          </p:cNvSpPr>
          <p:nvPr>
            <p:ph type="subTitle" idx="1"/>
          </p:nvPr>
        </p:nvSpPr>
        <p:spPr>
          <a:xfrm>
            <a:off x="1295400" y="2057400"/>
            <a:ext cx="8157882" cy="5394325"/>
          </a:xfrm>
        </p:spPr>
        <p:txBody>
          <a:bodyPr>
            <a:normAutofit/>
          </a:bodyPr>
          <a:lstStyle/>
          <a:p>
            <a:pPr algn="l">
              <a:buFont typeface="Arial" pitchFamily="34" charset="0"/>
              <a:buChar char="•"/>
              <a:defRPr/>
            </a:pPr>
            <a:r>
              <a:rPr lang="en-US" dirty="0">
                <a:ln w="18415" cmpd="sng">
                  <a:solidFill>
                    <a:srgbClr val="FFFFFF"/>
                  </a:solidFill>
                  <a:prstDash val="solid"/>
                </a:ln>
                <a:solidFill>
                  <a:srgbClr val="FF0000"/>
                </a:solidFill>
                <a:effectLst>
                  <a:outerShdw blurRad="63500" dir="3600000" algn="tl" rotWithShape="0">
                    <a:srgbClr val="000000">
                      <a:alpha val="70000"/>
                    </a:srgbClr>
                  </a:outerShdw>
                </a:effectLst>
              </a:rPr>
              <a:t>  </a:t>
            </a:r>
            <a:r>
              <a:rPr lang="en-US" dirty="0" smtClean="0">
                <a:ln w="18415" cmpd="sng">
                  <a:solidFill>
                    <a:srgbClr val="FFFFFF"/>
                  </a:solidFill>
                  <a:prstDash val="solid"/>
                </a:ln>
                <a:solidFill>
                  <a:srgbClr val="FF0000"/>
                </a:solidFill>
                <a:effectLst>
                  <a:outerShdw blurRad="63500" dir="3600000" algn="tl" rotWithShape="0">
                    <a:srgbClr val="000000">
                      <a:alpha val="70000"/>
                    </a:srgbClr>
                  </a:outerShdw>
                </a:effectLst>
              </a:rPr>
              <a:t>Are they a big, slinky knot mess?</a:t>
            </a:r>
          </a:p>
          <a:p>
            <a:pPr algn="l">
              <a:buFont typeface="Arial" pitchFamily="34" charset="0"/>
              <a:buChar char="•"/>
              <a:defRPr/>
            </a:pP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where they shouldn’t be</a:t>
            </a:r>
          </a:p>
          <a:p>
            <a:pPr algn="l">
              <a:buFont typeface="Arial" pitchFamily="34" charset="0"/>
              <a:buChar char="•"/>
              <a:defRPr/>
            </a:pP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 MIX of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CAps</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and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Missspellins</a:t>
            </a:r>
            <a:endPar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l">
              <a:buFont typeface="Arial" pitchFamily="34" charset="0"/>
              <a:buChar char="•"/>
              <a:defRPr/>
            </a:pP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“Other” and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Misc</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p>
          <a:p>
            <a:pPr algn="l">
              <a:buFont typeface="Arial" pitchFamily="34" charset="0"/>
              <a:buChar char="•"/>
              <a:defRPr/>
            </a:pP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Too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looooooong</a:t>
            </a:r>
            <a:endPar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l">
              <a:buFont typeface="Arial" pitchFamily="34" charset="0"/>
              <a:buChar char="•"/>
              <a:defRPr/>
            </a:pP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 Weird words – “Alternative Owner’s Draw”</a:t>
            </a:r>
          </a:p>
          <a:p>
            <a:pPr algn="l">
              <a:buFont typeface="Arial" pitchFamily="34" charset="0"/>
              <a:buChar char="•"/>
              <a:defRPr/>
            </a:pPr>
            <a:r>
              <a:rPr lang="en-US" dirty="0" smtClean="0">
                <a:ln w="18415" cmpd="sng">
                  <a:solidFill>
                    <a:srgbClr val="FFFFFF"/>
                  </a:solidFill>
                  <a:prstDash val="solid"/>
                </a:ln>
                <a:solidFill>
                  <a:schemeClr val="accent4"/>
                </a:solidFill>
                <a:effectLst>
                  <a:outerShdw blurRad="63500" dir="3600000" algn="tl" rotWithShape="0">
                    <a:srgbClr val="000000">
                      <a:alpha val="70000"/>
                    </a:srgbClr>
                  </a:outerShdw>
                </a:effectLst>
              </a:rPr>
              <a:t>  Best advice… Here’s mine…  </a:t>
            </a:r>
          </a:p>
          <a:p>
            <a:pPr lvl="1" algn="l">
              <a:buFont typeface="Arial" pitchFamily="34" charset="0"/>
              <a:buChar char="•"/>
              <a:defRPr/>
            </a:pPr>
            <a:r>
              <a:rPr lang="en-US" sz="4400" dirty="0">
                <a:ln w="18415" cmpd="sng">
                  <a:solidFill>
                    <a:srgbClr val="FFFFFF"/>
                  </a:solidFill>
                  <a:prstDash val="solid"/>
                </a:ln>
                <a:solidFill>
                  <a:schemeClr val="accent4"/>
                </a:solidFill>
                <a:effectLst>
                  <a:outerShdw blurRad="63500" dir="3600000" algn="tl" rotWithShape="0">
                    <a:srgbClr val="000000">
                      <a:alpha val="70000"/>
                    </a:srgbClr>
                  </a:outerShdw>
                </a:effectLst>
              </a:rPr>
              <a:t> </a:t>
            </a:r>
            <a:r>
              <a:rPr lang="en-US" sz="4400" dirty="0" smtClean="0">
                <a:ln w="18415" cmpd="sng">
                  <a:solidFill>
                    <a:srgbClr val="FFFFFF"/>
                  </a:solidFill>
                  <a:prstDash val="solid"/>
                </a:ln>
                <a:solidFill>
                  <a:schemeClr val="accent4"/>
                </a:solidFill>
                <a:effectLst>
                  <a:outerShdw blurRad="63500" dir="3600000" algn="tl" rotWithShape="0">
                    <a:srgbClr val="000000">
                      <a:alpha val="70000"/>
                    </a:srgbClr>
                  </a:outerShdw>
                </a:effectLst>
              </a:rPr>
              <a:t>Line by line! </a:t>
            </a:r>
            <a:r>
              <a:rPr lang="en-US" sz="4400" dirty="0" smtClean="0">
                <a:ln w="18415" cmpd="sng">
                  <a:solidFill>
                    <a:srgbClr val="FFFFFF"/>
                  </a:solidFill>
                  <a:prstDash val="solid"/>
                </a:ln>
                <a:solidFill>
                  <a:schemeClr val="accent4"/>
                </a:solidFill>
                <a:effectLst>
                  <a:outerShdw blurRad="63500" dir="3600000" algn="tl" rotWithShape="0">
                    <a:srgbClr val="000000">
                      <a:alpha val="70000"/>
                    </a:srgbClr>
                  </a:outerShdw>
                </a:effectLst>
                <a:sym typeface="Wingdings" pitchFamily="2" charset="2"/>
              </a:rPr>
              <a:t>  ??</a:t>
            </a:r>
            <a:endParaRPr lang="en-US" sz="4400" dirty="0">
              <a:ln w="18415" cmpd="sng">
                <a:solidFill>
                  <a:srgbClr val="FFFFFF"/>
                </a:solidFill>
                <a:prstDash val="solid"/>
              </a:ln>
              <a:solidFill>
                <a:schemeClr val="accent4"/>
              </a:solidFill>
              <a:effectLst>
                <a:outerShdw blurRad="63500" dir="3600000" algn="tl" rotWithShape="0">
                  <a:srgbClr val="000000">
                    <a:alpha val="70000"/>
                  </a:srgbClr>
                </a:outerShdw>
              </a:effectLst>
            </a:endParaRPr>
          </a:p>
        </p:txBody>
      </p:sp>
      <p:sp>
        <p:nvSpPr>
          <p:cNvPr id="19458" name="Slide Number Placeholder 4"/>
          <p:cNvSpPr>
            <a:spLocks noGrp="1"/>
          </p:cNvSpPr>
          <p:nvPr>
            <p:ph type="sldNum" sz="quarter" idx="12"/>
          </p:nvPr>
        </p:nvSpPr>
        <p:spPr>
          <a:noFill/>
        </p:spPr>
        <p:txBody>
          <a:bodyPr/>
          <a:lstStyle/>
          <a:p>
            <a:fld id="{31A9A1C2-46D5-4C57-B3CB-6AF51DA02A28}" type="slidenum">
              <a:rPr lang="en-US" smtClean="0"/>
              <a:pPr/>
              <a:t>15</a:t>
            </a:fld>
            <a:endParaRPr lang="en-US" smtClean="0"/>
          </a:p>
        </p:txBody>
      </p:sp>
    </p:spTree>
  </p:cSld>
  <p:clrMapOvr>
    <a:masterClrMapping/>
  </p:clrMapOvr>
  <p:timing>
    <p:tnLst>
      <p:par>
        <p:cTn xmlns:p14="http://schemas.microsoft.com/office/powerpoint/2010/mai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ooter Placeholder 3"/>
          <p:cNvSpPr>
            <a:spLocks noGrp="1"/>
          </p:cNvSpPr>
          <p:nvPr>
            <p:ph type="ftr" sz="quarter" idx="10"/>
          </p:nvPr>
        </p:nvSpPr>
        <p:spPr>
          <a:noFill/>
        </p:spPr>
        <p:txBody>
          <a:bodyPr/>
          <a:lstStyle/>
          <a:p>
            <a:pPr defTabSz="1611313"/>
            <a:r>
              <a:rPr lang="en-US" smtClean="0">
                <a:latin typeface="Arial" pitchFamily="34" charset="0"/>
              </a:rPr>
              <a:t>www.barebonesbiz.com</a:t>
            </a:r>
          </a:p>
        </p:txBody>
      </p:sp>
      <p:sp>
        <p:nvSpPr>
          <p:cNvPr id="27651" name="Slide Number Placeholder 4"/>
          <p:cNvSpPr>
            <a:spLocks noGrp="1"/>
          </p:cNvSpPr>
          <p:nvPr>
            <p:ph type="sldNum" sz="quarter" idx="11"/>
          </p:nvPr>
        </p:nvSpPr>
        <p:spPr>
          <a:noFill/>
        </p:spPr>
        <p:txBody>
          <a:bodyPr/>
          <a:lstStyle/>
          <a:p>
            <a:pPr defTabSz="1500188"/>
            <a:fld id="{C0186D3E-4FFC-40BF-9B34-9D5687DECD27}" type="slidenum">
              <a:rPr lang="en-US" smtClean="0">
                <a:latin typeface="Arial" pitchFamily="34" charset="0"/>
              </a:rPr>
              <a:pPr defTabSz="1500188"/>
              <a:t>150</a:t>
            </a:fld>
            <a:endParaRPr lang="en-US" smtClean="0">
              <a:latin typeface="Arial" pitchFamily="34" charset="0"/>
            </a:endParaRPr>
          </a:p>
        </p:txBody>
      </p:sp>
      <p:sp>
        <p:nvSpPr>
          <p:cNvPr id="826370" name="Rectangle 2"/>
          <p:cNvSpPr>
            <a:spLocks noGrp="1" noChangeArrowheads="1"/>
          </p:cNvSpPr>
          <p:nvPr>
            <p:ph type="title"/>
          </p:nvPr>
        </p:nvSpPr>
        <p:spPr>
          <a:xfrm>
            <a:off x="685800" y="609600"/>
            <a:ext cx="7747000" cy="914400"/>
          </a:xfrm>
          <a:noFill/>
        </p:spPr>
        <p:txBody>
          <a:bodyPr/>
          <a:lstStyle/>
          <a:p>
            <a:pPr eaLnBrk="1" hangingPunct="1">
              <a:defRPr/>
            </a:pPr>
            <a:r>
              <a:rPr lang="en-US" sz="5400" b="1" dirty="0" smtClean="0">
                <a:solidFill>
                  <a:schemeClr val="accent5">
                    <a:lumMod val="40000"/>
                    <a:lumOff val="60000"/>
                  </a:schemeClr>
                </a:solidFill>
              </a:rPr>
              <a:t>The Bare Bones Biz Plan</a:t>
            </a:r>
          </a:p>
        </p:txBody>
      </p:sp>
      <p:sp>
        <p:nvSpPr>
          <p:cNvPr id="826371" name="Rectangle 3"/>
          <p:cNvSpPr>
            <a:spLocks noGrp="1" noChangeArrowheads="1"/>
          </p:cNvSpPr>
          <p:nvPr>
            <p:ph type="body" idx="1"/>
          </p:nvPr>
        </p:nvSpPr>
        <p:spPr>
          <a:xfrm>
            <a:off x="1295400" y="1981200"/>
            <a:ext cx="4572000" cy="3848100"/>
          </a:xfrm>
        </p:spPr>
        <p:txBody>
          <a:bodyPr/>
          <a:lstStyle/>
          <a:p>
            <a:pPr eaLnBrk="1" hangingPunct="1">
              <a:lnSpc>
                <a:spcPct val="90000"/>
              </a:lnSpc>
              <a:defRPr/>
            </a:pPr>
            <a:r>
              <a:rPr lang="en-US" sz="4000" dirty="0" smtClean="0">
                <a:solidFill>
                  <a:srgbClr val="CCFF99"/>
                </a:solidFill>
              </a:rPr>
              <a:t>Setting Sight</a:t>
            </a:r>
          </a:p>
          <a:p>
            <a:pPr eaLnBrk="1" hangingPunct="1">
              <a:lnSpc>
                <a:spcPct val="90000"/>
              </a:lnSpc>
              <a:defRPr/>
            </a:pPr>
            <a:r>
              <a:rPr lang="en-US" sz="4000" dirty="0" smtClean="0">
                <a:solidFill>
                  <a:srgbClr val="CCFF99"/>
                </a:solidFill>
              </a:rPr>
              <a:t>Building the Team</a:t>
            </a:r>
          </a:p>
          <a:p>
            <a:pPr eaLnBrk="1" hangingPunct="1">
              <a:lnSpc>
                <a:spcPct val="90000"/>
              </a:lnSpc>
              <a:defRPr/>
            </a:pPr>
            <a:r>
              <a:rPr lang="en-US" sz="4000" dirty="0" smtClean="0">
                <a:solidFill>
                  <a:srgbClr val="CCFF99"/>
                </a:solidFill>
              </a:rPr>
              <a:t>Making Money</a:t>
            </a:r>
          </a:p>
          <a:p>
            <a:pPr eaLnBrk="1" hangingPunct="1">
              <a:lnSpc>
                <a:spcPct val="90000"/>
              </a:lnSpc>
              <a:defRPr/>
            </a:pPr>
            <a:r>
              <a:rPr lang="en-US" sz="4000" dirty="0" smtClean="0">
                <a:solidFill>
                  <a:srgbClr val="CCFF99"/>
                </a:solidFill>
              </a:rPr>
              <a:t>Getting it Sold</a:t>
            </a:r>
          </a:p>
          <a:p>
            <a:pPr eaLnBrk="1" hangingPunct="1">
              <a:lnSpc>
                <a:spcPct val="90000"/>
              </a:lnSpc>
              <a:defRPr/>
            </a:pPr>
            <a:r>
              <a:rPr lang="en-US" sz="4000" dirty="0" smtClean="0">
                <a:solidFill>
                  <a:srgbClr val="CCFF99"/>
                </a:solidFill>
              </a:rPr>
              <a:t>Getting it Done</a:t>
            </a:r>
          </a:p>
          <a:p>
            <a:pPr eaLnBrk="1" hangingPunct="1">
              <a:lnSpc>
                <a:spcPct val="90000"/>
              </a:lnSpc>
              <a:defRPr/>
            </a:pPr>
            <a:r>
              <a:rPr lang="en-US" sz="4000" dirty="0" smtClean="0">
                <a:solidFill>
                  <a:srgbClr val="CCFF99"/>
                </a:solidFill>
              </a:rPr>
              <a:t>Making Sure</a:t>
            </a:r>
          </a:p>
        </p:txBody>
      </p:sp>
      <p:pic>
        <p:nvPicPr>
          <p:cNvPr id="27654" name="Picture 4" descr="bbb_binder_upgrade_041220"/>
          <p:cNvPicPr>
            <a:picLocks noChangeAspect="1" noChangeArrowheads="1"/>
          </p:cNvPicPr>
          <p:nvPr/>
        </p:nvPicPr>
        <p:blipFill>
          <a:blip r:embed="rId3" cstate="email">
            <a:lum bright="20000" contrast="20000"/>
            <a:extLst>
              <a:ext uri="{28A0092B-C50C-407E-A947-70E740481C1C}">
                <a14:useLocalDpi xmlns:a14="http://schemas.microsoft.com/office/drawing/2010/main"/>
              </a:ext>
            </a:extLst>
          </a:blip>
          <a:srcRect/>
          <a:stretch>
            <a:fillRect/>
          </a:stretch>
        </p:blipFill>
        <p:spPr bwMode="auto">
          <a:xfrm>
            <a:off x="5486400" y="2514600"/>
            <a:ext cx="3048000" cy="25146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3845035F-0CF3-4CF7-AC38-B323BEEFF180}" type="slidenum">
              <a:rPr lang="en-US"/>
              <a:pPr>
                <a:defRPr/>
              </a:pPr>
              <a:t>151</a:t>
            </a:fld>
            <a:endParaRPr lang="en-US"/>
          </a:p>
        </p:txBody>
      </p:sp>
      <p:sp>
        <p:nvSpPr>
          <p:cNvPr id="30723" name="Rectangle 3"/>
          <p:cNvSpPr>
            <a:spLocks noGrp="1" noChangeArrowheads="1"/>
          </p:cNvSpPr>
          <p:nvPr>
            <p:ph type="body" idx="1"/>
          </p:nvPr>
        </p:nvSpPr>
        <p:spPr>
          <a:xfrm>
            <a:off x="381000" y="1036320"/>
            <a:ext cx="7391400" cy="4663440"/>
          </a:xfrm>
        </p:spPr>
        <p:txBody>
          <a:bodyPr/>
          <a:lstStyle/>
          <a:p>
            <a:pPr eaLnBrk="1" hangingPunct="1"/>
            <a:endParaRPr lang="en-US" sz="3600" b="1" dirty="0" smtClean="0">
              <a:latin typeface="Arial" charset="0"/>
            </a:endParaRPr>
          </a:p>
          <a:p>
            <a:pPr eaLnBrk="1" hangingPunct="1"/>
            <a:r>
              <a:rPr lang="en-US" sz="3600" b="1" dirty="0" smtClean="0">
                <a:solidFill>
                  <a:srgbClr val="66FF66"/>
                </a:solidFill>
                <a:latin typeface="Arial" charset="0"/>
              </a:rPr>
              <a:t>Intention to Action… </a:t>
            </a:r>
          </a:p>
          <a:p>
            <a:pPr lvl="1" eaLnBrk="1" hangingPunct="1"/>
            <a:r>
              <a:rPr lang="en-US" b="1" dirty="0" smtClean="0">
                <a:solidFill>
                  <a:srgbClr val="FFC000"/>
                </a:solidFill>
                <a:latin typeface="Arial" charset="0"/>
              </a:rPr>
              <a:t>Your Biz Plan</a:t>
            </a:r>
          </a:p>
          <a:p>
            <a:pPr lvl="1" eaLnBrk="1" hangingPunct="1"/>
            <a:r>
              <a:rPr lang="en-US" b="1" dirty="0" smtClean="0">
                <a:solidFill>
                  <a:srgbClr val="FFC000"/>
                </a:solidFill>
                <a:latin typeface="Arial" charset="0"/>
              </a:rPr>
              <a:t>The Top Projects List</a:t>
            </a:r>
          </a:p>
          <a:p>
            <a:pPr lvl="1" eaLnBrk="1" hangingPunct="1"/>
            <a:r>
              <a:rPr lang="en-US" b="1" dirty="0" smtClean="0">
                <a:solidFill>
                  <a:srgbClr val="FFC000"/>
                </a:solidFill>
                <a:latin typeface="Arial" charset="0"/>
              </a:rPr>
              <a:t>The Master to do List</a:t>
            </a:r>
          </a:p>
          <a:p>
            <a:pPr lvl="1" eaLnBrk="1" hangingPunct="1"/>
            <a:r>
              <a:rPr lang="en-US" b="1" dirty="0" smtClean="0">
                <a:solidFill>
                  <a:srgbClr val="FFC000"/>
                </a:solidFill>
                <a:latin typeface="Arial" charset="0"/>
              </a:rPr>
              <a:t>Your Calendar</a:t>
            </a:r>
          </a:p>
        </p:txBody>
      </p:sp>
      <p:sp>
        <p:nvSpPr>
          <p:cNvPr id="30724" name="Rectangle 2"/>
          <p:cNvSpPr>
            <a:spLocks noGrp="1" noChangeArrowheads="1"/>
          </p:cNvSpPr>
          <p:nvPr>
            <p:ph type="title"/>
          </p:nvPr>
        </p:nvSpPr>
        <p:spPr>
          <a:xfrm>
            <a:off x="1066800" y="345441"/>
            <a:ext cx="7010400" cy="1063308"/>
          </a:xfrm>
          <a:solidFill>
            <a:srgbClr val="FFFF99"/>
          </a:solidFill>
          <a:ln w="28575">
            <a:solidFill>
              <a:srgbClr val="FFFF00"/>
            </a:solidFill>
          </a:ln>
        </p:spPr>
        <p:txBody>
          <a:bodyPr anchor="ctr"/>
          <a:lstStyle/>
          <a:p>
            <a:pPr algn="ctr" eaLnBrk="1" hangingPunct="1"/>
            <a:r>
              <a:rPr lang="en-US" b="1" dirty="0" smtClean="0">
                <a:solidFill>
                  <a:srgbClr val="008000"/>
                </a:solidFill>
              </a:rPr>
              <a:t>The Meeting with YOU</a:t>
            </a:r>
          </a:p>
        </p:txBody>
      </p:sp>
      <p:pic>
        <p:nvPicPr>
          <p:cNvPr id="30725" name="Picture 8" descr="Master_To_Do_090309.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95800" y="4577080"/>
            <a:ext cx="1771650" cy="2677160"/>
          </a:xfrm>
          <a:prstGeom prst="rect">
            <a:avLst/>
          </a:prstGeom>
          <a:noFill/>
          <a:ln w="9525">
            <a:noFill/>
            <a:miter lim="800000"/>
            <a:headEnd/>
            <a:tailEnd/>
          </a:ln>
        </p:spPr>
      </p:pic>
      <p:pic>
        <p:nvPicPr>
          <p:cNvPr id="30726" name="Picture 9" descr="BBB_gd_Top_Projects_KT_111005.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6629400" y="1727200"/>
            <a:ext cx="1697038" cy="5613400"/>
          </a:xfrm>
          <a:prstGeom prst="rect">
            <a:avLst/>
          </a:prstGeom>
          <a:noFill/>
          <a:ln w="9525">
            <a:noFill/>
            <a:miter lim="800000"/>
            <a:headEnd/>
            <a:tailEnd/>
          </a:ln>
        </p:spPr>
      </p:pic>
      <p:pic>
        <p:nvPicPr>
          <p:cNvPr id="7" name="Picture 5"/>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381001" y="5008880"/>
            <a:ext cx="3773675" cy="1912620"/>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smtClean="0"/>
              <a:t>www.appleseedbusiness.com                 www.barebonesbiz.com</a:t>
            </a:r>
            <a:endParaRPr lang="en-US"/>
          </a:p>
        </p:txBody>
      </p:sp>
      <p:sp>
        <p:nvSpPr>
          <p:cNvPr id="5" name="Slide Number Placeholder 4"/>
          <p:cNvSpPr>
            <a:spLocks noGrp="1"/>
          </p:cNvSpPr>
          <p:nvPr>
            <p:ph type="sldNum" sz="quarter" idx="12"/>
          </p:nvPr>
        </p:nvSpPr>
        <p:spPr/>
        <p:txBody>
          <a:bodyPr/>
          <a:lstStyle/>
          <a:p>
            <a:pPr>
              <a:defRPr/>
            </a:pPr>
            <a:fld id="{5815F212-B57F-4246-B5F2-8B03809CE0DD}" type="slidenum">
              <a:rPr lang="en-US" smtClean="0"/>
              <a:pPr>
                <a:defRPr/>
              </a:pPr>
              <a:t>152</a:t>
            </a:fld>
            <a:endParaRPr lang="en-US" dirty="0"/>
          </a:p>
        </p:txBody>
      </p:sp>
      <p:pic>
        <p:nvPicPr>
          <p:cNvPr id="6" name="Picture 5" descr="bbb_cover_front_wdtmg_110501.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14600" y="1828800"/>
            <a:ext cx="4031564" cy="5105400"/>
          </a:xfrm>
          <a:prstGeom prst="rect">
            <a:avLst/>
          </a:prstGeom>
        </p:spPr>
      </p:pic>
      <p:sp>
        <p:nvSpPr>
          <p:cNvPr id="7" name="Content Placeholder 1"/>
          <p:cNvSpPr>
            <a:spLocks noGrp="1"/>
          </p:cNvSpPr>
          <p:nvPr>
            <p:ph idx="1"/>
          </p:nvPr>
        </p:nvSpPr>
        <p:spPr>
          <a:xfrm>
            <a:off x="1143000" y="863601"/>
            <a:ext cx="6781800" cy="762000"/>
          </a:xfrm>
          <a:solidFill>
            <a:schemeClr val="tx2">
              <a:lumMod val="75000"/>
            </a:schemeClr>
          </a:solidFill>
        </p:spPr>
        <p:txBody>
          <a:bodyPr/>
          <a:lstStyle/>
          <a:p>
            <a:pPr marL="0" indent="0" algn="ctr">
              <a:buFont typeface="Arial" pitchFamily="34" charset="0"/>
              <a:buNone/>
            </a:pPr>
            <a:r>
              <a:rPr lang="en-US" b="1" dirty="0" smtClean="0">
                <a:hlinkClick r:id="rId3"/>
              </a:rPr>
              <a:t>www.ellenrohr.com/cole</a:t>
            </a:r>
            <a:endParaRPr lang="en-US" b="1" dirty="0" smtClean="0"/>
          </a:p>
          <a:p>
            <a:pPr marL="0" indent="0" algn="ctr">
              <a:buFont typeface="Arial" pitchFamily="34" charset="0"/>
              <a:buNone/>
            </a:pPr>
            <a:endParaRPr lang="en-US" b="1" dirty="0" smtClean="0"/>
          </a:p>
        </p:txBody>
      </p:sp>
    </p:spTree>
    <p:extLst>
      <p:ext uri="{BB962C8B-B14F-4D97-AF65-F5344CB8AC3E}">
        <p14:creationId xmlns:p14="http://schemas.microsoft.com/office/powerpoint/2010/main" val="3741587565"/>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pPr>
              <a:defRPr/>
            </a:pPr>
            <a:fld id="{C52C3324-EF36-44F6-B07A-7C0C2524627A}" type="slidenum">
              <a:rPr lang="en-US"/>
              <a:pPr>
                <a:defRPr/>
              </a:pPr>
              <a:t>153</a:t>
            </a:fld>
            <a:endParaRPr lang="en-US"/>
          </a:p>
        </p:txBody>
      </p:sp>
      <p:sp>
        <p:nvSpPr>
          <p:cNvPr id="10" name="Footer Placeholder 9"/>
          <p:cNvSpPr>
            <a:spLocks noGrp="1"/>
          </p:cNvSpPr>
          <p:nvPr>
            <p:ph type="ftr" sz="quarter" idx="11"/>
          </p:nvPr>
        </p:nvSpPr>
        <p:spPr>
          <a:xfrm>
            <a:off x="3200400" y="6649720"/>
            <a:ext cx="2895600" cy="518160"/>
          </a:xfrm>
        </p:spPr>
        <p:txBody>
          <a:bodyPr/>
          <a:lstStyle/>
          <a:p>
            <a:pPr>
              <a:defRPr/>
            </a:pPr>
            <a:r>
              <a:rPr lang="en-US" dirty="0"/>
              <a:t>www.barebonesbiz.com</a:t>
            </a:r>
          </a:p>
        </p:txBody>
      </p:sp>
      <p:grpSp>
        <p:nvGrpSpPr>
          <p:cNvPr id="2" name="Group 2"/>
          <p:cNvGrpSpPr>
            <a:grpSpLocks/>
          </p:cNvGrpSpPr>
          <p:nvPr/>
        </p:nvGrpSpPr>
        <p:grpSpPr bwMode="auto">
          <a:xfrm>
            <a:off x="1066800" y="2245361"/>
            <a:ext cx="6400800" cy="4038600"/>
            <a:chOff x="1676400" y="4382820"/>
            <a:chExt cx="5429250" cy="3039009"/>
          </a:xfrm>
        </p:grpSpPr>
        <p:pic>
          <p:nvPicPr>
            <p:cNvPr id="17414" name="Picture 9" descr="The Challenge Home Edition"/>
            <p:cNvPicPr>
              <a:picLocks noChangeAspect="1" noChangeArrowheads="1"/>
            </p:cNvPicPr>
            <p:nvPr/>
          </p:nvPicPr>
          <p:blipFill>
            <a:blip r:embed="rId3" cstate="print"/>
            <a:srcRect/>
            <a:stretch>
              <a:fillRect/>
            </a:stretch>
          </p:blipFill>
          <p:spPr bwMode="auto">
            <a:xfrm>
              <a:off x="1676400" y="4382820"/>
              <a:ext cx="3886200" cy="3039009"/>
            </a:xfrm>
            <a:prstGeom prst="rect">
              <a:avLst/>
            </a:prstGeom>
            <a:noFill/>
            <a:ln w="9525">
              <a:noFill/>
              <a:miter lim="800000"/>
              <a:headEnd/>
              <a:tailEnd/>
            </a:ln>
          </p:spPr>
        </p:pic>
        <p:pic>
          <p:nvPicPr>
            <p:cNvPr id="17415" name="Picture 11" descr="http://www.barebonesbiz.com/images/wbp_3d_Weekend21-258x300.png"/>
            <p:cNvPicPr>
              <a:picLocks noChangeAspect="1" noChangeArrowheads="1"/>
            </p:cNvPicPr>
            <p:nvPr/>
          </p:nvPicPr>
          <p:blipFill>
            <a:blip r:embed="rId4" cstate="print"/>
            <a:srcRect/>
            <a:stretch>
              <a:fillRect/>
            </a:stretch>
          </p:blipFill>
          <p:spPr bwMode="auto">
            <a:xfrm>
              <a:off x="4648200" y="4564328"/>
              <a:ext cx="2457450" cy="2857501"/>
            </a:xfrm>
            <a:prstGeom prst="rect">
              <a:avLst/>
            </a:prstGeom>
            <a:noFill/>
            <a:ln w="9525">
              <a:noFill/>
              <a:miter lim="800000"/>
              <a:headEnd/>
              <a:tailEnd/>
            </a:ln>
          </p:spPr>
        </p:pic>
      </p:grpSp>
      <p:sp>
        <p:nvSpPr>
          <p:cNvPr id="17413" name="Content Placeholder 1"/>
          <p:cNvSpPr>
            <a:spLocks noGrp="1"/>
          </p:cNvSpPr>
          <p:nvPr>
            <p:ph idx="1"/>
          </p:nvPr>
        </p:nvSpPr>
        <p:spPr>
          <a:xfrm>
            <a:off x="838200" y="863601"/>
            <a:ext cx="7772400" cy="762000"/>
          </a:xfrm>
          <a:noFill/>
        </p:spPr>
        <p:txBody>
          <a:bodyPr/>
          <a:lstStyle/>
          <a:p>
            <a:pPr marL="0" indent="0" algn="ctr">
              <a:buFont typeface="Arial" pitchFamily="34" charset="0"/>
              <a:buNone/>
            </a:pPr>
            <a:r>
              <a:rPr lang="en-US" sz="5400" b="1" dirty="0" smtClean="0">
                <a:hlinkClick r:id="rId5"/>
              </a:rPr>
              <a:t>www.ellenrohr.com/cole</a:t>
            </a:r>
            <a:endParaRPr lang="en-US" sz="5400" b="1" dirty="0" smtClean="0"/>
          </a:p>
          <a:p>
            <a:pPr marL="0" indent="0" algn="ctr">
              <a:buFont typeface="Arial" pitchFamily="34" charset="0"/>
              <a:buNone/>
            </a:pPr>
            <a:r>
              <a:rPr lang="en-US" sz="5400" b="1" dirty="0" smtClean="0"/>
              <a:t> </a:t>
            </a:r>
          </a:p>
        </p:txBody>
      </p:sp>
    </p:spTree>
  </p:cSld>
  <p:clrMapOvr>
    <a:masterClrMapping/>
  </p:clrMapOvr>
  <p:timing>
    <p:tnLst>
      <p:par>
        <p:cTn xmlns:p14="http://schemas.microsoft.com/office/powerpoint/2010/mai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p>
            <a:pPr>
              <a:defRPr/>
            </a:pPr>
            <a:fld id="{228BBF03-40FF-4020-AABD-6E7D4159FC40}" type="slidenum">
              <a:rPr lang="en-US"/>
              <a:pPr>
                <a:defRPr/>
              </a:pPr>
              <a:t>154</a:t>
            </a:fld>
            <a:endParaRPr lang="en-US"/>
          </a:p>
        </p:txBody>
      </p:sp>
      <p:sp>
        <p:nvSpPr>
          <p:cNvPr id="36867" name="WordArt 2"/>
          <p:cNvSpPr>
            <a:spLocks noChangeArrowheads="1" noChangeShapeType="1" noTextEdit="1"/>
          </p:cNvSpPr>
          <p:nvPr/>
        </p:nvSpPr>
        <p:spPr bwMode="auto">
          <a:xfrm>
            <a:off x="1905000" y="518160"/>
            <a:ext cx="5486400" cy="2677160"/>
          </a:xfrm>
          <a:prstGeom prst="rect">
            <a:avLst/>
          </a:prstGeom>
        </p:spPr>
        <p:txBody>
          <a:bodyPr wrap="none" fromWordArt="1">
            <a:prstTxWarp prst="textSlantUp">
              <a:avLst>
                <a:gd name="adj" fmla="val 32056"/>
              </a:avLst>
            </a:prstTxWarp>
          </a:bodyPr>
          <a:lstStyle/>
          <a:p>
            <a:pPr algn="ctr"/>
            <a:r>
              <a:rPr lang="en-US" sz="5400" kern="10">
                <a:ln w="9525">
                  <a:solidFill>
                    <a:srgbClr val="CC99FF"/>
                  </a:solidFill>
                  <a:round/>
                  <a:headEnd/>
                  <a:tailEnd/>
                </a:ln>
                <a:solidFill>
                  <a:srgbClr val="FFFF00"/>
                </a:solidFill>
                <a:effectLst>
                  <a:outerShdw dist="53882" dir="2700000" algn="ctr" rotWithShape="0">
                    <a:srgbClr val="9999FF">
                      <a:alpha val="79999"/>
                    </a:srgbClr>
                  </a:outerShdw>
                </a:effectLst>
                <a:latin typeface="Impact"/>
              </a:rPr>
              <a:t>Thank You!</a:t>
            </a:r>
          </a:p>
        </p:txBody>
      </p:sp>
      <p:grpSp>
        <p:nvGrpSpPr>
          <p:cNvPr id="2" name="Group 4"/>
          <p:cNvGrpSpPr>
            <a:grpSpLocks/>
          </p:cNvGrpSpPr>
          <p:nvPr/>
        </p:nvGrpSpPr>
        <p:grpSpPr bwMode="auto">
          <a:xfrm>
            <a:off x="1447801" y="3627120"/>
            <a:ext cx="6391275" cy="2362306"/>
            <a:chOff x="1344613" y="2487613"/>
            <a:chExt cx="6391275" cy="2084387"/>
          </a:xfrm>
        </p:grpSpPr>
        <p:pic>
          <p:nvPicPr>
            <p:cNvPr id="36869" name="Picture 4" descr="C:\Users\Ellen\AppData\Local\Microsoft\Windows\Temporary Internet Files\Content.IE5\9BLYEQT8\MCj04128000000[1].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44613" y="2487613"/>
              <a:ext cx="1951037" cy="2084387"/>
            </a:xfrm>
            <a:prstGeom prst="rect">
              <a:avLst/>
            </a:prstGeom>
            <a:noFill/>
            <a:ln w="9525">
              <a:noFill/>
              <a:miter lim="800000"/>
              <a:headEnd/>
              <a:tailEnd/>
            </a:ln>
          </p:spPr>
        </p:pic>
        <p:pic>
          <p:nvPicPr>
            <p:cNvPr id="36870" name="Picture 5" descr="C:\Users\Ellen\AppData\Local\Microsoft\Windows\Temporary Internet Files\Content.IE5\DAJLR6UF\MCj04325420000[1].png"/>
            <p:cNvPicPr>
              <a:picLocks noChangeAspect="1" noChangeArrowheads="1"/>
            </p:cNvPicPr>
            <p:nvPr/>
          </p:nvPicPr>
          <p:blipFill>
            <a:blip r:embed="rId4" cstate="print"/>
            <a:srcRect/>
            <a:stretch>
              <a:fillRect/>
            </a:stretch>
          </p:blipFill>
          <p:spPr bwMode="auto">
            <a:xfrm>
              <a:off x="3586163" y="2622550"/>
              <a:ext cx="1882775" cy="1873250"/>
            </a:xfrm>
            <a:prstGeom prst="rect">
              <a:avLst/>
            </a:prstGeom>
            <a:noFill/>
            <a:ln w="9525">
              <a:noFill/>
              <a:miter lim="800000"/>
              <a:headEnd/>
              <a:tailEnd/>
            </a:ln>
          </p:spPr>
        </p:pic>
        <p:pic>
          <p:nvPicPr>
            <p:cNvPr id="36871" name="Picture 7" descr="C:\Users\Ellen\AppData\Local\Microsoft\Windows\Temporary Internet Files\Content.IE5\DAJLR6UF\MCj04247840000[1].wmf"/>
            <p:cNvPicPr>
              <a:picLocks noChangeAspect="1" noChangeArrowheads="1"/>
            </p:cNvPicPr>
            <p:nvPr/>
          </p:nvPicPr>
          <p:blipFill>
            <a:blip r:embed="rId5" cstate="print"/>
            <a:srcRect/>
            <a:stretch>
              <a:fillRect/>
            </a:stretch>
          </p:blipFill>
          <p:spPr bwMode="auto">
            <a:xfrm>
              <a:off x="5648325" y="2554288"/>
              <a:ext cx="2087563" cy="2017712"/>
            </a:xfrm>
            <a:prstGeom prst="rect">
              <a:avLst/>
            </a:prstGeom>
            <a:noFill/>
            <a:ln w="9525">
              <a:noFill/>
              <a:miter lim="800000"/>
              <a:headEnd/>
              <a:tailEnd/>
            </a:ln>
          </p:spPr>
        </p:pic>
      </p:gr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3122" name="Rectangle 2"/>
          <p:cNvSpPr>
            <a:spLocks noGrp="1" noChangeArrowheads="1"/>
          </p:cNvSpPr>
          <p:nvPr>
            <p:ph type="ctrTitle"/>
          </p:nvPr>
        </p:nvSpPr>
        <p:spPr>
          <a:xfrm>
            <a:off x="1165412" y="762000"/>
            <a:ext cx="6172574" cy="838200"/>
          </a:xfrm>
          <a:solidFill>
            <a:srgbClr val="CCFF99"/>
          </a:solidFill>
        </p:spPr>
        <p:txBody>
          <a:bodyPr>
            <a:noAutofit/>
          </a:bodyPr>
          <a:lstStyle/>
          <a:p>
            <a:pPr>
              <a:defRPr/>
            </a:pPr>
            <a:r>
              <a:rPr lang="en-US" sz="5400" b="1" dirty="0" smtClean="0">
                <a:solidFill>
                  <a:schemeClr val="tx2"/>
                </a:solidFill>
              </a:rPr>
              <a:t>Chart </a:t>
            </a:r>
            <a:r>
              <a:rPr lang="en-US" sz="5400" b="1" dirty="0">
                <a:solidFill>
                  <a:schemeClr val="tx2"/>
                </a:solidFill>
              </a:rPr>
              <a:t>of Accounts</a:t>
            </a:r>
          </a:p>
        </p:txBody>
      </p:sp>
      <p:sp>
        <p:nvSpPr>
          <p:cNvPr id="773123" name="Rectangle 3"/>
          <p:cNvSpPr>
            <a:spLocks noGrp="1" noChangeArrowheads="1"/>
          </p:cNvSpPr>
          <p:nvPr>
            <p:ph type="subTitle" idx="1"/>
          </p:nvPr>
        </p:nvSpPr>
        <p:spPr>
          <a:xfrm>
            <a:off x="1295400" y="2057400"/>
            <a:ext cx="8157882" cy="5394325"/>
          </a:xfrm>
        </p:spPr>
        <p:txBody>
          <a:bodyPr>
            <a:normAutofit/>
          </a:bodyPr>
          <a:lstStyle/>
          <a:p>
            <a:pPr algn="l">
              <a:buFont typeface="Arial" pitchFamily="34" charset="0"/>
              <a:buChar char="•"/>
              <a:defRPr/>
            </a:pP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SIMPLE…use </a:t>
            </a: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it to make a </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decision</a:t>
            </a: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a:t>
            </a:r>
          </a:p>
          <a:p>
            <a:pPr algn="l">
              <a:buFont typeface="Arial" pitchFamily="34" charset="0"/>
              <a:buChar char="•"/>
              <a:defRPr/>
            </a:pP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  Big </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Rocks…Sales, Labor and Materials</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l">
              <a:buFont typeface="Arial" pitchFamily="34" charset="0"/>
              <a:buChar char="•"/>
              <a:defRPr/>
            </a:pP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  Allocating Overhead?</a:t>
            </a:r>
          </a:p>
          <a:p>
            <a:pPr algn="l">
              <a:buFont typeface="Arial" pitchFamily="34" charset="0"/>
              <a:buChar char="•"/>
              <a:defRPr/>
            </a:pP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  Job Costing…Big Rocks</a:t>
            </a:r>
          </a:p>
          <a:p>
            <a:pPr algn="l">
              <a:buFont typeface="Arial" pitchFamily="34" charset="0"/>
              <a:buChar char="•"/>
              <a:defRPr/>
            </a:pP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  Make notes on </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YOUR financials!</a:t>
            </a:r>
          </a:p>
          <a:p>
            <a:pPr algn="l">
              <a:buFont typeface="Arial" pitchFamily="34" charset="0"/>
              <a:buChar char="•"/>
              <a:defRPr/>
            </a:pPr>
            <a:r>
              <a:rPr lang="en-US" dirty="0" smtClean="0">
                <a:ln w="18415" cmpd="sng">
                  <a:solidFill>
                    <a:srgbClr val="FFFFFF"/>
                  </a:solidFill>
                  <a:prstDash val="solid"/>
                </a:ln>
                <a:solidFill>
                  <a:schemeClr val="accent4"/>
                </a:solidFill>
                <a:effectLst>
                  <a:outerShdw blurRad="63500" dir="3600000" algn="tl" rotWithShape="0">
                    <a:srgbClr val="000000">
                      <a:alpha val="70000"/>
                    </a:srgbClr>
                  </a:outerShdw>
                </a:effectLst>
              </a:rPr>
              <a:t>  Best advice… WHAT IS THIS?  </a:t>
            </a:r>
            <a:endParaRPr lang="en-US" dirty="0">
              <a:ln w="18415" cmpd="sng">
                <a:solidFill>
                  <a:srgbClr val="FFFFFF"/>
                </a:solidFill>
                <a:prstDash val="solid"/>
              </a:ln>
              <a:solidFill>
                <a:schemeClr val="accent4"/>
              </a:solidFill>
              <a:effectLst>
                <a:outerShdw blurRad="63500" dir="3600000" algn="tl" rotWithShape="0">
                  <a:srgbClr val="000000">
                    <a:alpha val="70000"/>
                  </a:srgbClr>
                </a:outerShdw>
              </a:effectLst>
            </a:endParaRPr>
          </a:p>
        </p:txBody>
      </p:sp>
      <p:sp>
        <p:nvSpPr>
          <p:cNvPr id="19458" name="Slide Number Placeholder 4"/>
          <p:cNvSpPr>
            <a:spLocks noGrp="1"/>
          </p:cNvSpPr>
          <p:nvPr>
            <p:ph type="sldNum" sz="quarter" idx="12"/>
          </p:nvPr>
        </p:nvSpPr>
        <p:spPr>
          <a:noFill/>
        </p:spPr>
        <p:txBody>
          <a:bodyPr/>
          <a:lstStyle/>
          <a:p>
            <a:fld id="{31A9A1C2-46D5-4C57-B3CB-6AF51DA02A28}" type="slidenum">
              <a:rPr lang="en-US" smtClean="0"/>
              <a:pPr/>
              <a:t>16</a:t>
            </a:fld>
            <a:endParaRPr lang="en-US" smtClean="0"/>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3122" name="Rectangle 2"/>
          <p:cNvSpPr>
            <a:spLocks noGrp="1" noChangeArrowheads="1"/>
          </p:cNvSpPr>
          <p:nvPr>
            <p:ph type="ctrTitle"/>
          </p:nvPr>
        </p:nvSpPr>
        <p:spPr>
          <a:xfrm>
            <a:off x="914400" y="838200"/>
            <a:ext cx="6858000" cy="990600"/>
          </a:xfrm>
          <a:solidFill>
            <a:srgbClr val="FFFFCC"/>
          </a:solidFill>
        </p:spPr>
        <p:txBody>
          <a:bodyPr>
            <a:noAutofit/>
          </a:bodyPr>
          <a:lstStyle/>
          <a:p>
            <a:pPr>
              <a:defRPr/>
            </a:pPr>
            <a:r>
              <a:rPr lang="en-US" sz="5400" b="1" dirty="0" smtClean="0">
                <a:solidFill>
                  <a:schemeClr val="tx2"/>
                </a:solidFill>
              </a:rPr>
              <a:t>Operating from a KFP…</a:t>
            </a:r>
            <a:endParaRPr lang="en-US" sz="5400" b="1" dirty="0">
              <a:solidFill>
                <a:schemeClr val="tx2"/>
              </a:solidFill>
            </a:endParaRPr>
          </a:p>
        </p:txBody>
      </p:sp>
      <p:sp>
        <p:nvSpPr>
          <p:cNvPr id="773123" name="Rectangle 3"/>
          <p:cNvSpPr>
            <a:spLocks noGrp="1" noChangeArrowheads="1"/>
          </p:cNvSpPr>
          <p:nvPr>
            <p:ph type="subTitle" idx="1"/>
          </p:nvPr>
        </p:nvSpPr>
        <p:spPr>
          <a:xfrm>
            <a:off x="1371600" y="2133600"/>
            <a:ext cx="8157882" cy="5394325"/>
          </a:xfrm>
        </p:spPr>
        <p:txBody>
          <a:bodyPr>
            <a:normAutofit/>
          </a:bodyPr>
          <a:lstStyle/>
          <a:p>
            <a:pPr algn="l">
              <a:buFont typeface="Arial" pitchFamily="34" charset="0"/>
              <a:buChar char="•"/>
              <a:defRPr/>
            </a:pP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Sleep better</a:t>
            </a:r>
          </a:p>
          <a:p>
            <a:pPr algn="l">
              <a:buFont typeface="Arial" pitchFamily="34" charset="0"/>
              <a:buChar char="•"/>
              <a:defRPr/>
            </a:pP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Argue less</a:t>
            </a:r>
          </a:p>
          <a:p>
            <a:pPr algn="l">
              <a:buFont typeface="Arial" pitchFamily="34" charset="0"/>
              <a:buChar char="•"/>
              <a:defRPr/>
            </a:pP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Measure progress</a:t>
            </a:r>
          </a:p>
          <a:p>
            <a:pPr algn="l">
              <a:buFont typeface="Arial" pitchFamily="34" charset="0"/>
              <a:buChar char="•"/>
              <a:defRPr/>
            </a:pP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Assess decisions</a:t>
            </a:r>
          </a:p>
          <a:p>
            <a:pPr algn="l">
              <a:buFont typeface="Arial" pitchFamily="34" charset="0"/>
              <a:buChar char="•"/>
              <a:defRPr/>
            </a:pP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Hold yourself and team accountable </a:t>
            </a:r>
          </a:p>
          <a:p>
            <a:pPr algn="l">
              <a:buFont typeface="Arial" pitchFamily="34" charset="0"/>
              <a:buChar char="•"/>
              <a:defRPr/>
            </a:pP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Make better, faster, more $$ decisions</a:t>
            </a:r>
          </a:p>
        </p:txBody>
      </p:sp>
      <p:sp>
        <p:nvSpPr>
          <p:cNvPr id="19458" name="Slide Number Placeholder 4"/>
          <p:cNvSpPr>
            <a:spLocks noGrp="1"/>
          </p:cNvSpPr>
          <p:nvPr>
            <p:ph type="sldNum" sz="quarter" idx="12"/>
          </p:nvPr>
        </p:nvSpPr>
        <p:spPr>
          <a:noFill/>
        </p:spPr>
        <p:txBody>
          <a:bodyPr/>
          <a:lstStyle/>
          <a:p>
            <a:fld id="{31A9A1C2-46D5-4C57-B3CB-6AF51DA02A28}" type="slidenum">
              <a:rPr lang="en-US" smtClean="0"/>
              <a:pPr/>
              <a:t>17</a:t>
            </a:fld>
            <a:endParaRPr lang="en-US" smtClean="0"/>
          </a:p>
        </p:txBody>
      </p:sp>
    </p:spTree>
    <p:extLst>
      <p:ext uri="{BB962C8B-B14F-4D97-AF65-F5344CB8AC3E}">
        <p14:creationId xmlns:p14="http://schemas.microsoft.com/office/powerpoint/2010/main" val="271478012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3"/>
          <p:cNvSpPr>
            <a:spLocks noGrp="1"/>
          </p:cNvSpPr>
          <p:nvPr>
            <p:ph type="sldNum" sz="quarter" idx="12"/>
          </p:nvPr>
        </p:nvSpPr>
        <p:spPr>
          <a:xfrm>
            <a:off x="6781427" y="7167563"/>
            <a:ext cx="1905000" cy="519112"/>
          </a:xfrm>
          <a:noFill/>
        </p:spPr>
        <p:txBody>
          <a:bodyPr/>
          <a:lstStyle/>
          <a:p>
            <a:fld id="{FEE95526-7AA3-4B66-84A5-849D0CA6CDFF}" type="slidenum">
              <a:rPr lang="en-US" smtClean="0"/>
              <a:pPr/>
              <a:t>18</a:t>
            </a:fld>
            <a:endParaRPr lang="en-US" smtClean="0"/>
          </a:p>
        </p:txBody>
      </p:sp>
      <p:sp>
        <p:nvSpPr>
          <p:cNvPr id="71682" name="Text Box 2"/>
          <p:cNvSpPr txBox="1">
            <a:spLocks noChangeArrowheads="1"/>
          </p:cNvSpPr>
          <p:nvPr/>
        </p:nvSpPr>
        <p:spPr bwMode="auto">
          <a:xfrm>
            <a:off x="609600" y="1066801"/>
            <a:ext cx="7696199" cy="769441"/>
          </a:xfrm>
          <a:prstGeom prst="rect">
            <a:avLst/>
          </a:prstGeom>
          <a:solidFill>
            <a:schemeClr val="tx2"/>
          </a:solidFill>
          <a:ln w="9525">
            <a:noFill/>
            <a:miter lim="800000"/>
            <a:headEnd/>
            <a:tailEnd/>
          </a:ln>
          <a:effectLst/>
        </p:spPr>
        <p:txBody>
          <a:bodyPr wrap="square">
            <a:spAutoFit/>
          </a:bodyPr>
          <a:lstStyle/>
          <a:p>
            <a:pPr algn="ctr">
              <a:defRPr/>
            </a:pPr>
            <a:r>
              <a:rPr lang="en-US" sz="4400" dirty="0" smtClean="0">
                <a:ln w="18415" cmpd="sng">
                  <a:solidFill>
                    <a:srgbClr val="FFFFFF"/>
                  </a:solidFill>
                  <a:prstDash val="solid"/>
                </a:ln>
                <a:solidFill>
                  <a:srgbClr val="FFFFFF"/>
                </a:solidFill>
                <a:effectLst>
                  <a:outerShdw blurRad="38100" dist="38100" dir="2700000" algn="tl">
                    <a:srgbClr val="000000">
                      <a:alpha val="43137"/>
                    </a:srgbClr>
                  </a:outerShdw>
                </a:effectLst>
                <a:latin typeface="Arial" pitchFamily="34" charset="0"/>
              </a:rPr>
              <a:t>What if the numbers STINK?</a:t>
            </a:r>
            <a:endParaRPr lang="en-US" sz="4400" dirty="0">
              <a:ln w="18415" cmpd="sng">
                <a:solidFill>
                  <a:srgbClr val="FFFFFF"/>
                </a:solidFill>
                <a:prstDash val="solid"/>
              </a:ln>
              <a:solidFill>
                <a:srgbClr val="FFFFFF"/>
              </a:solidFill>
              <a:effectLst>
                <a:outerShdw blurRad="38100" dist="38100" dir="2700000" algn="tl">
                  <a:srgbClr val="000000">
                    <a:alpha val="43137"/>
                  </a:srgbClr>
                </a:outerShdw>
              </a:effectLst>
              <a:latin typeface="Arial" pitchFamily="34" charset="0"/>
            </a:endParaRPr>
          </a:p>
        </p:txBody>
      </p:sp>
      <p:pic>
        <p:nvPicPr>
          <p:cNvPr id="5" name="Picture 5" descr="Scared_Max_120809.jpg"/>
          <p:cNvPicPr>
            <a:picLocks noChangeAspect="1"/>
          </p:cNvPicPr>
          <p:nvPr/>
        </p:nvPicPr>
        <p:blipFill>
          <a:blip r:embed="rId3" cstate="print"/>
          <a:srcRect/>
          <a:stretch>
            <a:fillRect/>
          </a:stretch>
        </p:blipFill>
        <p:spPr bwMode="auto">
          <a:xfrm>
            <a:off x="2590801" y="2286000"/>
            <a:ext cx="3384418" cy="44958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6978" name="Rectangle 2"/>
          <p:cNvSpPr>
            <a:spLocks noGrp="1" noChangeArrowheads="1"/>
          </p:cNvSpPr>
          <p:nvPr>
            <p:ph type="title"/>
          </p:nvPr>
        </p:nvSpPr>
        <p:spPr>
          <a:xfrm>
            <a:off x="1434354" y="381000"/>
            <a:ext cx="5868147" cy="1123950"/>
          </a:xfrm>
        </p:spPr>
        <p:txBody>
          <a:bodyPr/>
          <a:lstStyle/>
          <a:p>
            <a:pPr>
              <a:defRPr/>
            </a:pPr>
            <a:r>
              <a:rPr lang="en-US" sz="5400" dirty="0">
                <a:ln w="18415" cmpd="sng">
                  <a:solidFill>
                    <a:srgbClr val="FFFFFF"/>
                  </a:solidFill>
                  <a:prstDash val="solid"/>
                </a:ln>
                <a:solidFill>
                  <a:srgbClr val="FFFFFF"/>
                </a:solidFill>
                <a:effectLst>
                  <a:outerShdw blurRad="63500" dir="3600000" algn="tl" rotWithShape="0">
                    <a:srgbClr val="000000">
                      <a:alpha val="70000"/>
                    </a:srgbClr>
                  </a:outerShdw>
                </a:effectLst>
              </a:rPr>
              <a:t>The “B” </a:t>
            </a:r>
            <a:r>
              <a:rPr lang="en-US"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Word</a:t>
            </a:r>
            <a:endParaRPr lang="en-US" sz="5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051" name="Slide Number Placeholder 5"/>
          <p:cNvSpPr>
            <a:spLocks noGrp="1"/>
          </p:cNvSpPr>
          <p:nvPr>
            <p:ph type="sldNum" sz="quarter" idx="12"/>
          </p:nvPr>
        </p:nvSpPr>
        <p:spPr>
          <a:noFill/>
        </p:spPr>
        <p:txBody>
          <a:bodyPr/>
          <a:lstStyle/>
          <a:p>
            <a:fld id="{25CDE31B-A299-495E-89C2-19F82E058363}" type="slidenum">
              <a:rPr lang="en-US" smtClean="0"/>
              <a:pPr/>
              <a:t>19</a:t>
            </a:fld>
            <a:endParaRPr lang="en-US" smtClean="0"/>
          </a:p>
        </p:txBody>
      </p:sp>
      <p:sp>
        <p:nvSpPr>
          <p:cNvPr id="766979" name="Rectangle 3"/>
          <p:cNvSpPr>
            <a:spLocks noChangeArrowheads="1"/>
          </p:cNvSpPr>
          <p:nvPr/>
        </p:nvSpPr>
        <p:spPr bwMode="auto">
          <a:xfrm>
            <a:off x="0" y="1219201"/>
            <a:ext cx="9144000" cy="963613"/>
          </a:xfrm>
          <a:prstGeom prst="rect">
            <a:avLst/>
          </a:prstGeom>
          <a:noFill/>
          <a:ln w="9525">
            <a:noFill/>
            <a:miter lim="800000"/>
            <a:headEnd/>
            <a:tailEnd/>
          </a:ln>
          <a:effectLst>
            <a:outerShdw dist="28398" dir="1593903" algn="ctr" rotWithShape="0">
              <a:srgbClr val="00CCFF"/>
            </a:outerShdw>
          </a:effectLst>
        </p:spPr>
        <p:txBody>
          <a:bodyPr lIns="185185" tIns="92590" rIns="185185" bIns="92590" anchorCtr="1"/>
          <a:lstStyle/>
          <a:p>
            <a:pPr algn="ctr" defTabSz="1611313" eaLnBrk="1" hangingPunct="1">
              <a:defRPr/>
            </a:pPr>
            <a:r>
              <a:rPr lang="en-US"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rPr>
              <a:t>Your Budget delivers…</a:t>
            </a:r>
          </a:p>
        </p:txBody>
      </p:sp>
      <p:sp>
        <p:nvSpPr>
          <p:cNvPr id="2054" name="Text Box 4"/>
          <p:cNvSpPr txBox="1">
            <a:spLocks noChangeArrowheads="1"/>
          </p:cNvSpPr>
          <p:nvPr/>
        </p:nvSpPr>
        <p:spPr bwMode="auto">
          <a:xfrm>
            <a:off x="627529" y="2590800"/>
            <a:ext cx="8114927" cy="3633788"/>
          </a:xfrm>
          <a:prstGeom prst="rect">
            <a:avLst/>
          </a:prstGeom>
          <a:noFill/>
          <a:ln w="9525">
            <a:noFill/>
            <a:miter lim="800000"/>
            <a:headEnd/>
            <a:tailEnd/>
          </a:ln>
        </p:spPr>
        <p:txBody>
          <a:bodyPr lIns="185185" tIns="92590" rIns="185185" bIns="92590">
            <a:spAutoFit/>
          </a:bodyPr>
          <a:lstStyle/>
          <a:p>
            <a:pPr marL="695325" indent="-695325" defTabSz="1849438" eaLnBrk="1" hangingPunct="1">
              <a:spcBef>
                <a:spcPct val="20000"/>
              </a:spcBef>
              <a:buFontTx/>
              <a:buChar char="•"/>
            </a:pPr>
            <a:r>
              <a:rPr lang="en-US" sz="3200" b="1" dirty="0">
                <a:solidFill>
                  <a:schemeClr val="accent1">
                    <a:lumMod val="75000"/>
                  </a:schemeClr>
                </a:solidFill>
              </a:rPr>
              <a:t>GOALS</a:t>
            </a:r>
          </a:p>
          <a:p>
            <a:pPr marL="860425" lvl="1" defTabSz="1849438" eaLnBrk="1" hangingPunct="1">
              <a:spcBef>
                <a:spcPct val="20000"/>
              </a:spcBef>
              <a:buFontTx/>
              <a:buChar char="•"/>
            </a:pPr>
            <a:r>
              <a:rPr lang="en-US" sz="3200" dirty="0">
                <a:solidFill>
                  <a:schemeClr val="folHlink"/>
                </a:solidFill>
              </a:rPr>
              <a:t> Sales</a:t>
            </a:r>
          </a:p>
          <a:p>
            <a:pPr marL="860425" lvl="1" defTabSz="1849438" eaLnBrk="1" hangingPunct="1">
              <a:spcBef>
                <a:spcPct val="20000"/>
              </a:spcBef>
              <a:buFontTx/>
              <a:buChar char="•"/>
            </a:pPr>
            <a:r>
              <a:rPr lang="en-US" sz="3200" dirty="0">
                <a:solidFill>
                  <a:schemeClr val="folHlink"/>
                </a:solidFill>
              </a:rPr>
              <a:t> Expenses</a:t>
            </a:r>
          </a:p>
          <a:p>
            <a:pPr marL="860425" lvl="1" defTabSz="1849438" eaLnBrk="1" hangingPunct="1">
              <a:spcBef>
                <a:spcPct val="20000"/>
              </a:spcBef>
              <a:buFontTx/>
              <a:buChar char="•"/>
            </a:pPr>
            <a:r>
              <a:rPr lang="en-US" sz="3200" dirty="0">
                <a:solidFill>
                  <a:schemeClr val="folHlink"/>
                </a:solidFill>
              </a:rPr>
              <a:t> %s, $s</a:t>
            </a:r>
          </a:p>
          <a:p>
            <a:pPr marL="695325" indent="-695325" defTabSz="1849438" eaLnBrk="1" hangingPunct="1">
              <a:spcBef>
                <a:spcPct val="20000"/>
              </a:spcBef>
              <a:buFontTx/>
              <a:buChar char="•"/>
            </a:pPr>
            <a:r>
              <a:rPr lang="en-US" sz="3200" b="1" dirty="0">
                <a:solidFill>
                  <a:schemeClr val="accent1">
                    <a:lumMod val="75000"/>
                  </a:schemeClr>
                </a:solidFill>
              </a:rPr>
              <a:t>SELLING PRICE</a:t>
            </a:r>
          </a:p>
          <a:p>
            <a:pPr marL="860425" lvl="1" defTabSz="1849438" eaLnBrk="1" hangingPunct="1">
              <a:spcBef>
                <a:spcPct val="20000"/>
              </a:spcBef>
              <a:buFontTx/>
              <a:buChar char="•"/>
            </a:pPr>
            <a:r>
              <a:rPr lang="en-US" sz="3200" dirty="0">
                <a:solidFill>
                  <a:schemeClr val="folHlink"/>
                </a:solidFill>
              </a:rPr>
              <a:t> Justification for HOW MUCH</a:t>
            </a:r>
          </a:p>
        </p:txBody>
      </p:sp>
      <p:graphicFrame>
        <p:nvGraphicFramePr>
          <p:cNvPr id="2050" name="Object 2"/>
          <p:cNvGraphicFramePr>
            <a:graphicFrameLocks noChangeAspect="1"/>
          </p:cNvGraphicFramePr>
          <p:nvPr/>
        </p:nvGraphicFramePr>
        <p:xfrm>
          <a:off x="5181600" y="2438400"/>
          <a:ext cx="2274794" cy="2750993"/>
        </p:xfrm>
        <a:graphic>
          <a:graphicData uri="http://schemas.openxmlformats.org/presentationml/2006/ole">
            <mc:AlternateContent xmlns:mc="http://schemas.openxmlformats.org/markup-compatibility/2006">
              <mc:Choice xmlns:v="urn:schemas-microsoft-com:vml" Requires="v">
                <p:oleObj spid="_x0000_s2072" name="ClipArt" r:id="rId4" imgW="1674720" imgH="2026440" progId="">
                  <p:embed/>
                </p:oleObj>
              </mc:Choice>
              <mc:Fallback>
                <p:oleObj name="ClipArt" r:id="rId4" imgW="1674720" imgH="2026440"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2438400"/>
                        <a:ext cx="2274794" cy="275099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Title 8"/>
          <p:cNvSpPr>
            <a:spLocks noGrp="1"/>
          </p:cNvSpPr>
          <p:nvPr>
            <p:ph type="title"/>
          </p:nvPr>
        </p:nvSpPr>
        <p:spPr>
          <a:xfrm>
            <a:off x="457200" y="0"/>
            <a:ext cx="8229600" cy="1295400"/>
          </a:xfrm>
        </p:spPr>
        <p:txBody>
          <a:bodyPr/>
          <a:lstStyle/>
          <a:p>
            <a:pPr eaLnBrk="1" hangingPunct="1"/>
            <a:r>
              <a:rPr lang="en-US" sz="5400" b="1" dirty="0" smtClean="0">
                <a:solidFill>
                  <a:schemeClr val="bg1"/>
                </a:solidFill>
                <a:effectLst>
                  <a:outerShdw blurRad="38100" dist="38100" dir="2700000" algn="tl">
                    <a:srgbClr val="000000">
                      <a:alpha val="43137"/>
                    </a:srgbClr>
                  </a:outerShdw>
                </a:effectLst>
              </a:rPr>
              <a:t>Ellen Rohr</a:t>
            </a:r>
            <a:endParaRPr lang="en-US" sz="5400" dirty="0" smtClean="0">
              <a:solidFill>
                <a:schemeClr val="bg1"/>
              </a:solidFill>
              <a:effectLst>
                <a:outerShdw blurRad="38100" dist="38100" dir="2700000" algn="tl">
                  <a:srgbClr val="000000">
                    <a:alpha val="43137"/>
                  </a:srgbClr>
                </a:outerShdw>
              </a:effectLst>
            </a:endParaRPr>
          </a:p>
        </p:txBody>
      </p:sp>
      <p:sp>
        <p:nvSpPr>
          <p:cNvPr id="10" name="Content Placeholder 9"/>
          <p:cNvSpPr>
            <a:spLocks noGrp="1"/>
          </p:cNvSpPr>
          <p:nvPr>
            <p:ph idx="1"/>
          </p:nvPr>
        </p:nvSpPr>
        <p:spPr>
          <a:xfrm>
            <a:off x="2057400" y="1143000"/>
            <a:ext cx="7086600" cy="5129213"/>
          </a:xfrm>
        </p:spPr>
        <p:txBody>
          <a:bodyPr rtlCol="0">
            <a:normAutofit/>
          </a:bodyPr>
          <a:lstStyle/>
          <a:p>
            <a:pPr defTabSz="887413" eaLnBrk="1" fontAlgn="auto" hangingPunct="1">
              <a:spcAft>
                <a:spcPts val="0"/>
              </a:spcAft>
              <a:buFont typeface="Arial" pitchFamily="34" charset="0"/>
              <a:buChar char="•"/>
              <a:defRPr/>
            </a:pPr>
            <a:r>
              <a:rPr lang="en-US" sz="3600" dirty="0">
                <a:solidFill>
                  <a:schemeClr val="accent5"/>
                </a:solidFill>
              </a:rPr>
              <a:t>100 </a:t>
            </a:r>
            <a:r>
              <a:rPr lang="en-US" sz="3600" dirty="0" smtClean="0">
                <a:solidFill>
                  <a:schemeClr val="accent5"/>
                </a:solidFill>
              </a:rPr>
              <a:t>Jobs, Business Owner</a:t>
            </a:r>
            <a:endParaRPr lang="en-US" dirty="0">
              <a:solidFill>
                <a:schemeClr val="accent5"/>
              </a:solidFill>
              <a:latin typeface="Tahoma" pitchFamily="34" charset="0"/>
            </a:endParaRPr>
          </a:p>
          <a:p>
            <a:pPr defTabSz="887413" eaLnBrk="1" fontAlgn="auto" hangingPunct="1">
              <a:spcAft>
                <a:spcPts val="0"/>
              </a:spcAft>
              <a:buFont typeface="Arial" pitchFamily="34" charset="0"/>
              <a:buChar char="•"/>
              <a:defRPr/>
            </a:pPr>
            <a:r>
              <a:rPr lang="en-US" dirty="0" smtClean="0">
                <a:solidFill>
                  <a:schemeClr val="accent5"/>
                </a:solidFill>
                <a:latin typeface="Tahoma" pitchFamily="34" charset="0"/>
              </a:rPr>
              <a:t>Franchisor</a:t>
            </a:r>
            <a:endParaRPr lang="en-US" dirty="0">
              <a:solidFill>
                <a:schemeClr val="accent5"/>
              </a:solidFill>
              <a:latin typeface="Tahoma" pitchFamily="34" charset="0"/>
            </a:endParaRPr>
          </a:p>
          <a:p>
            <a:pPr defTabSz="887413" eaLnBrk="1" fontAlgn="auto" hangingPunct="1">
              <a:spcAft>
                <a:spcPts val="0"/>
              </a:spcAft>
              <a:buFont typeface="Arial" pitchFamily="34" charset="0"/>
              <a:buChar char="•"/>
              <a:defRPr/>
            </a:pPr>
            <a:r>
              <a:rPr lang="en-US" dirty="0">
                <a:solidFill>
                  <a:schemeClr val="accent5"/>
                </a:solidFill>
                <a:latin typeface="Tahoma" pitchFamily="34" charset="0"/>
              </a:rPr>
              <a:t>Blogger, </a:t>
            </a:r>
            <a:r>
              <a:rPr lang="en-US" dirty="0" smtClean="0">
                <a:solidFill>
                  <a:schemeClr val="accent5"/>
                </a:solidFill>
                <a:latin typeface="Tahoma" pitchFamily="34" charset="0"/>
              </a:rPr>
              <a:t>Columnist, Author</a:t>
            </a:r>
          </a:p>
          <a:p>
            <a:pPr defTabSz="887413" eaLnBrk="1" fontAlgn="auto" hangingPunct="1">
              <a:spcAft>
                <a:spcPts val="0"/>
              </a:spcAft>
              <a:buFont typeface="Arial" pitchFamily="34" charset="0"/>
              <a:buChar char="•"/>
              <a:defRPr/>
            </a:pPr>
            <a:r>
              <a:rPr lang="en-US" dirty="0" smtClean="0">
                <a:solidFill>
                  <a:schemeClr val="accent5"/>
                </a:solidFill>
                <a:latin typeface="Tahoma" pitchFamily="34" charset="0"/>
              </a:rPr>
              <a:t>Biz Make-over Expert</a:t>
            </a:r>
            <a:endParaRPr lang="en-US" dirty="0">
              <a:solidFill>
                <a:schemeClr val="accent5"/>
              </a:solidFill>
              <a:latin typeface="Tahoma" pitchFamily="34" charset="0"/>
            </a:endParaRPr>
          </a:p>
          <a:p>
            <a:pPr defTabSz="887413" eaLnBrk="1" fontAlgn="auto" hangingPunct="1">
              <a:spcAft>
                <a:spcPts val="0"/>
              </a:spcAft>
              <a:buFont typeface="Arial" pitchFamily="34" charset="0"/>
              <a:buChar char="•"/>
              <a:defRPr/>
            </a:pPr>
            <a:r>
              <a:rPr lang="en-US" dirty="0" smtClean="0">
                <a:solidFill>
                  <a:schemeClr val="accent5"/>
                </a:solidFill>
                <a:latin typeface="Tahoma" pitchFamily="34" charset="0"/>
                <a:hlinkClick r:id="rId3"/>
              </a:rPr>
              <a:t>www.ellenrohr.com/cole</a:t>
            </a:r>
            <a:r>
              <a:rPr lang="en-US" dirty="0" smtClean="0">
                <a:solidFill>
                  <a:schemeClr val="accent5"/>
                </a:solidFill>
                <a:latin typeface="Tahoma" pitchFamily="34" charset="0"/>
              </a:rPr>
              <a:t> </a:t>
            </a:r>
            <a:endParaRPr lang="en-US" dirty="0">
              <a:solidFill>
                <a:schemeClr val="accent5"/>
              </a:solidFill>
              <a:latin typeface="Tahoma" pitchFamily="34" charset="0"/>
            </a:endParaRPr>
          </a:p>
        </p:txBody>
      </p:sp>
      <p:sp>
        <p:nvSpPr>
          <p:cNvPr id="11" name="Slide Number Placeholder 10"/>
          <p:cNvSpPr>
            <a:spLocks noGrp="1"/>
          </p:cNvSpPr>
          <p:nvPr>
            <p:ph type="sldNum" sz="quarter" idx="12"/>
          </p:nvPr>
        </p:nvSpPr>
        <p:spPr/>
        <p:txBody>
          <a:bodyPr/>
          <a:lstStyle/>
          <a:p>
            <a:pPr>
              <a:defRPr/>
            </a:pPr>
            <a:fld id="{C94510A3-5BA3-4C43-A1D2-0AE51EB3EBFA}" type="slidenum">
              <a:rPr lang="en-US"/>
              <a:pPr>
                <a:defRPr/>
              </a:pPr>
              <a:t>2</a:t>
            </a:fld>
            <a:endParaRPr lang="en-US"/>
          </a:p>
        </p:txBody>
      </p:sp>
      <p:sp>
        <p:nvSpPr>
          <p:cNvPr id="12" name="Footer Placeholder 11"/>
          <p:cNvSpPr>
            <a:spLocks noGrp="1"/>
          </p:cNvSpPr>
          <p:nvPr>
            <p:ph type="ftr" sz="quarter" idx="11"/>
          </p:nvPr>
        </p:nvSpPr>
        <p:spPr/>
        <p:txBody>
          <a:bodyPr/>
          <a:lstStyle/>
          <a:p>
            <a:pPr>
              <a:defRPr/>
            </a:pPr>
            <a:r>
              <a:rPr lang="en-US"/>
              <a:t>www.barebonesbiz.com</a:t>
            </a:r>
          </a:p>
        </p:txBody>
      </p:sp>
      <p:pic>
        <p:nvPicPr>
          <p:cNvPr id="4102" name="Picture 7" descr="The Complete Suite"/>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600200" y="4648200"/>
            <a:ext cx="6541698" cy="24765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0">
                                            <p:txEl>
                                              <p:pRg st="0" end="0"/>
                                            </p:tx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10">
                                            <p:txEl>
                                              <p:pRg st="1" end="1"/>
                                            </p:txEl>
                                          </p:spTgt>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10">
                                            <p:txEl>
                                              <p:pRg st="2" end="2"/>
                                            </p:txEl>
                                          </p:spTgt>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0"/>
                                  </p:stCondLst>
                                  <p:childTnLst>
                                    <p:set>
                                      <p:cBhvr>
                                        <p:cTn id="15" dur="1" fill="hold">
                                          <p:stCondLst>
                                            <p:cond delay="499"/>
                                          </p:stCondLst>
                                        </p:cTn>
                                        <p:tgtEl>
                                          <p:spTgt spid="10">
                                            <p:txEl>
                                              <p:pRg st="3" end="3"/>
                                            </p:txEl>
                                          </p:spTgt>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0"/>
                                  </p:stCondLst>
                                  <p:childTnLst>
                                    <p:set>
                                      <p:cBhvr>
                                        <p:cTn id="18" dur="1" fill="hold">
                                          <p:stCondLst>
                                            <p:cond delay="499"/>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utoUpdateAnimBg="0" advAuto="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4"/>
          <p:cNvSpPr>
            <a:spLocks noGrp="1"/>
          </p:cNvSpPr>
          <p:nvPr>
            <p:ph type="sldNum" sz="quarter" idx="11"/>
          </p:nvPr>
        </p:nvSpPr>
        <p:spPr>
          <a:noFill/>
        </p:spPr>
        <p:txBody>
          <a:bodyPr/>
          <a:lstStyle/>
          <a:p>
            <a:fld id="{932561FE-879D-42BB-A8D9-482D6993BB16}" type="slidenum">
              <a:rPr lang="en-US" smtClean="0">
                <a:latin typeface="Arial" pitchFamily="34" charset="0"/>
              </a:rPr>
              <a:pPr/>
              <a:t>20</a:t>
            </a:fld>
            <a:endParaRPr lang="en-US" smtClean="0">
              <a:latin typeface="Arial" pitchFamily="34" charset="0"/>
            </a:endParaRPr>
          </a:p>
        </p:txBody>
      </p:sp>
      <p:sp>
        <p:nvSpPr>
          <p:cNvPr id="801794" name="Rectangle 2"/>
          <p:cNvSpPr>
            <a:spLocks noGrp="1" noChangeArrowheads="1"/>
          </p:cNvSpPr>
          <p:nvPr>
            <p:ph type="ctrTitle"/>
          </p:nvPr>
        </p:nvSpPr>
        <p:spPr>
          <a:xfrm>
            <a:off x="1219575" y="533400"/>
            <a:ext cx="6172573" cy="1295400"/>
          </a:xfrm>
        </p:spPr>
        <p:txBody>
          <a:bodyPr/>
          <a:lstStyle/>
          <a:p>
            <a:pPr>
              <a:defRPr/>
            </a:pPr>
            <a:r>
              <a:rPr lang="en-US" sz="4000" dirty="0">
                <a:solidFill>
                  <a:srgbClr val="66FFFF"/>
                </a:solidFill>
              </a:rPr>
              <a:t>The Baby Budget</a:t>
            </a:r>
          </a:p>
        </p:txBody>
      </p:sp>
      <p:sp>
        <p:nvSpPr>
          <p:cNvPr id="801795" name="Rectangle 3"/>
          <p:cNvSpPr>
            <a:spLocks noGrp="1" noChangeArrowheads="1"/>
          </p:cNvSpPr>
          <p:nvPr>
            <p:ph type="subTitle" idx="1"/>
          </p:nvPr>
        </p:nvSpPr>
        <p:spPr>
          <a:xfrm>
            <a:off x="1143001" y="1600201"/>
            <a:ext cx="6781427" cy="5394325"/>
          </a:xfrm>
        </p:spPr>
        <p:txBody>
          <a:bodyPr/>
          <a:lstStyle/>
          <a:p>
            <a:pPr algn="l">
              <a:buFontTx/>
              <a:buChar char="•"/>
              <a:defRPr/>
            </a:pPr>
            <a:r>
              <a:rPr lang="en-US" sz="3200" dirty="0">
                <a:solidFill>
                  <a:srgbClr val="FFFF00"/>
                </a:solidFill>
                <a:effectLst>
                  <a:outerShdw blurRad="38100" dist="38100" dir="2700000" algn="tl">
                    <a:srgbClr val="B2B2B2"/>
                  </a:outerShdw>
                </a:effectLst>
              </a:rPr>
              <a:t>  The Desensitization Run</a:t>
            </a:r>
          </a:p>
          <a:p>
            <a:pPr algn="l">
              <a:buFontTx/>
              <a:buChar char="•"/>
              <a:defRPr/>
            </a:pPr>
            <a:r>
              <a:rPr lang="en-US" sz="3200" dirty="0">
                <a:solidFill>
                  <a:srgbClr val="FFFF00"/>
                </a:solidFill>
                <a:effectLst>
                  <a:outerShdw blurRad="38100" dist="38100" dir="2700000" algn="tl">
                    <a:srgbClr val="B2B2B2"/>
                  </a:outerShdw>
                </a:effectLst>
              </a:rPr>
              <a:t>  Big </a:t>
            </a:r>
            <a:r>
              <a:rPr lang="en-US" sz="3200" dirty="0" smtClean="0">
                <a:solidFill>
                  <a:srgbClr val="FFFF00"/>
                </a:solidFill>
                <a:effectLst>
                  <a:outerShdw blurRad="38100" dist="38100" dir="2700000" algn="tl">
                    <a:srgbClr val="B2B2B2"/>
                  </a:outerShdw>
                </a:effectLst>
              </a:rPr>
              <a:t>Rocks…Per Division</a:t>
            </a:r>
            <a:endParaRPr lang="en-US" sz="3200" dirty="0">
              <a:solidFill>
                <a:srgbClr val="FFFF00"/>
              </a:solidFill>
              <a:effectLst>
                <a:outerShdw blurRad="38100" dist="38100" dir="2700000" algn="tl">
                  <a:srgbClr val="B2B2B2"/>
                </a:outerShdw>
              </a:effectLst>
            </a:endParaRPr>
          </a:p>
          <a:p>
            <a:pPr algn="l">
              <a:buFontTx/>
              <a:buChar char="•"/>
              <a:defRPr/>
            </a:pPr>
            <a:r>
              <a:rPr lang="en-US" sz="3200" dirty="0">
                <a:solidFill>
                  <a:srgbClr val="FFFF00"/>
                </a:solidFill>
                <a:effectLst>
                  <a:outerShdw blurRad="38100" dist="38100" dir="2700000" algn="tl">
                    <a:srgbClr val="B2B2B2"/>
                  </a:outerShdw>
                </a:effectLst>
              </a:rPr>
              <a:t>  Key Numbers</a:t>
            </a:r>
          </a:p>
          <a:p>
            <a:pPr algn="l">
              <a:buFontTx/>
              <a:buChar char="•"/>
              <a:defRPr/>
            </a:pPr>
            <a:r>
              <a:rPr lang="en-US" sz="3200" dirty="0">
                <a:solidFill>
                  <a:srgbClr val="FFFF00"/>
                </a:solidFill>
                <a:effectLst>
                  <a:outerShdw blurRad="38100" dist="38100" dir="2700000" algn="tl">
                    <a:srgbClr val="B2B2B2"/>
                  </a:outerShdw>
                </a:effectLst>
              </a:rPr>
              <a:t>  Selling Price</a:t>
            </a:r>
          </a:p>
          <a:p>
            <a:pPr algn="l">
              <a:buFontTx/>
              <a:buChar char="•"/>
              <a:defRPr/>
            </a:pPr>
            <a:r>
              <a:rPr lang="en-US" sz="3200" dirty="0">
                <a:solidFill>
                  <a:srgbClr val="FFFF00"/>
                </a:solidFill>
                <a:effectLst>
                  <a:outerShdw blurRad="38100" dist="38100" dir="2700000" algn="tl">
                    <a:srgbClr val="B2B2B2"/>
                  </a:outerShdw>
                </a:effectLst>
              </a:rPr>
              <a:t>  Goals…  $, #, </a:t>
            </a:r>
            <a:r>
              <a:rPr lang="en-US" sz="3200" dirty="0" smtClean="0">
                <a:solidFill>
                  <a:srgbClr val="FFFF00"/>
                </a:solidFill>
                <a:effectLst>
                  <a:outerShdw blurRad="38100" dist="38100" dir="2700000" algn="tl">
                    <a:srgbClr val="B2B2B2"/>
                  </a:outerShdw>
                </a:effectLst>
              </a:rPr>
              <a:t>%</a:t>
            </a:r>
          </a:p>
          <a:p>
            <a:pPr algn="l">
              <a:buFontTx/>
              <a:buChar char="•"/>
              <a:defRPr/>
            </a:pPr>
            <a:endParaRPr lang="en-US" dirty="0" smtClean="0">
              <a:solidFill>
                <a:srgbClr val="FFFF00"/>
              </a:solidFill>
              <a:effectLst>
                <a:outerShdw blurRad="38100" dist="38100" dir="2700000" algn="tl">
                  <a:srgbClr val="B2B2B2"/>
                </a:outerShdw>
              </a:effectLst>
            </a:endParaRPr>
          </a:p>
          <a:p>
            <a:pPr>
              <a:defRPr/>
            </a:pPr>
            <a:r>
              <a:rPr lang="en-US" u="sng" dirty="0" smtClean="0">
                <a:hlinkClick r:id="rId3"/>
              </a:rPr>
              <a:t>www.ellenrohr.com/cole</a:t>
            </a:r>
            <a:endParaRPr lang="en-US" u="sng" dirty="0" smtClean="0"/>
          </a:p>
          <a:p>
            <a:pPr>
              <a:defRPr/>
            </a:pPr>
            <a:r>
              <a:rPr lang="en-US" dirty="0" smtClean="0"/>
              <a:t/>
            </a:r>
            <a:br>
              <a:rPr lang="en-US" dirty="0" smtClean="0"/>
            </a:br>
            <a:endParaRPr lang="en-US" sz="3200" dirty="0">
              <a:solidFill>
                <a:srgbClr val="FFFF00"/>
              </a:solidFill>
              <a:effectLst>
                <a:outerShdw blurRad="38100" dist="38100" dir="2700000" algn="tl">
                  <a:srgbClr val="B2B2B2"/>
                </a:outerShdw>
              </a:effectLst>
            </a:endParaRPr>
          </a:p>
        </p:txBody>
      </p:sp>
      <p:pic>
        <p:nvPicPr>
          <p:cNvPr id="18437" name="Picture 4" descr="bd04896_"/>
          <p:cNvPicPr>
            <a:picLocks noChangeAspect="1" noChangeArrowheads="1"/>
          </p:cNvPicPr>
          <p:nvPr/>
        </p:nvPicPr>
        <p:blipFill>
          <a:blip r:embed="rId4" cstate="print"/>
          <a:srcRect/>
          <a:stretch>
            <a:fillRect/>
          </a:stretch>
        </p:blipFill>
        <p:spPr bwMode="auto">
          <a:xfrm>
            <a:off x="4876800" y="2819400"/>
            <a:ext cx="3729692" cy="2009775"/>
          </a:xfrm>
          <a:prstGeom prst="rect">
            <a:avLst/>
          </a:prstGeom>
          <a:noFill/>
          <a:ln w="9525">
            <a:noFill/>
            <a:miter lim="800000"/>
            <a:headEnd/>
            <a:tailEnd/>
          </a:ln>
        </p:spPr>
      </p:pic>
      <p:sp>
        <p:nvSpPr>
          <p:cNvPr id="18438" name="Footer Placeholder 3"/>
          <p:cNvSpPr>
            <a:spLocks noGrp="1"/>
          </p:cNvSpPr>
          <p:nvPr>
            <p:ph type="ftr" sz="quarter" idx="10"/>
          </p:nvPr>
        </p:nvSpPr>
        <p:spPr>
          <a:xfrm>
            <a:off x="179294" y="7086601"/>
            <a:ext cx="5132294" cy="498475"/>
          </a:xfrm>
          <a:noFill/>
        </p:spPr>
        <p:txBody>
          <a:bodyPr/>
          <a:lstStyle/>
          <a:p>
            <a:r>
              <a:rPr lang="en-US" smtClean="0">
                <a:latin typeface="Arial" pitchFamily="34" charset="0"/>
              </a:rPr>
              <a:t>www.barebonesbiz.com/TOWTRC</a:t>
            </a: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64" name="Picture 8" descr="https://encrypted-tbn3.gstatic.com/images?q=tbn:ANd9GcQhcZT_tS4S_wm7HNVLYXQDZm-YwkwYiQqxpqrLpFukjAbzRlu5mg"/>
          <p:cNvPicPr>
            <a:picLocks noChangeAspect="1" noChangeArrowheads="1"/>
          </p:cNvPicPr>
          <p:nvPr/>
        </p:nvPicPr>
        <p:blipFill>
          <a:blip r:embed="rId3" cstate="print"/>
          <a:srcRect/>
          <a:stretch>
            <a:fillRect/>
          </a:stretch>
        </p:blipFill>
        <p:spPr bwMode="auto">
          <a:xfrm>
            <a:off x="2667000" y="5486400"/>
            <a:ext cx="3962400" cy="2098030"/>
          </a:xfrm>
          <a:prstGeom prst="rect">
            <a:avLst/>
          </a:prstGeom>
          <a:noFill/>
        </p:spPr>
      </p:pic>
      <p:sp>
        <p:nvSpPr>
          <p:cNvPr id="25602" name="Slide Number Placeholder 2"/>
          <p:cNvSpPr>
            <a:spLocks noGrp="1"/>
          </p:cNvSpPr>
          <p:nvPr>
            <p:ph type="sldNum" sz="quarter" idx="12"/>
          </p:nvPr>
        </p:nvSpPr>
        <p:spPr>
          <a:noFill/>
        </p:spPr>
        <p:txBody>
          <a:bodyPr/>
          <a:lstStyle/>
          <a:p>
            <a:fld id="{98202CE7-828B-4859-B7C0-40FC01E6EC67}" type="slidenum">
              <a:rPr lang="en-US" smtClean="0"/>
              <a:pPr/>
              <a:t>21</a:t>
            </a:fld>
            <a:endParaRPr lang="en-US" smtClean="0"/>
          </a:p>
        </p:txBody>
      </p:sp>
      <p:grpSp>
        <p:nvGrpSpPr>
          <p:cNvPr id="2" name="Group 7"/>
          <p:cNvGrpSpPr/>
          <p:nvPr/>
        </p:nvGrpSpPr>
        <p:grpSpPr>
          <a:xfrm>
            <a:off x="381000" y="1219200"/>
            <a:ext cx="7848600" cy="4876800"/>
            <a:chOff x="228600" y="1524000"/>
            <a:chExt cx="8915400" cy="5754688"/>
          </a:xfrm>
        </p:grpSpPr>
        <p:pic>
          <p:nvPicPr>
            <p:cNvPr id="9" name="Picture 4" descr="Exit_Glacier_110816.jpe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9600" y="4443413"/>
              <a:ext cx="4267200" cy="2835275"/>
            </a:xfrm>
            <a:prstGeom prst="rect">
              <a:avLst/>
            </a:prstGeom>
            <a:noFill/>
            <a:ln w="9525">
              <a:noFill/>
              <a:miter lim="800000"/>
              <a:headEnd/>
              <a:tailEnd/>
            </a:ln>
          </p:spPr>
        </p:pic>
        <p:pic>
          <p:nvPicPr>
            <p:cNvPr id="10" name="Picture 6" descr="Peas_110615.jp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010400" y="1524000"/>
              <a:ext cx="1878013" cy="1408113"/>
            </a:xfrm>
            <a:prstGeom prst="rect">
              <a:avLst/>
            </a:prstGeom>
            <a:noFill/>
            <a:ln w="9525">
              <a:noFill/>
              <a:miter lim="800000"/>
              <a:headEnd/>
              <a:tailEnd/>
            </a:ln>
          </p:spPr>
        </p:pic>
        <p:pic>
          <p:nvPicPr>
            <p:cNvPr id="11" name="Picture 7" descr="Picture1.jp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6705600" y="2438400"/>
              <a:ext cx="1066800" cy="2495550"/>
            </a:xfrm>
            <a:prstGeom prst="rect">
              <a:avLst/>
            </a:prstGeom>
            <a:noFill/>
            <a:ln w="9525">
              <a:noFill/>
              <a:miter lim="800000"/>
              <a:headEnd/>
              <a:tailEnd/>
            </a:ln>
          </p:spPr>
        </p:pic>
        <p:pic>
          <p:nvPicPr>
            <p:cNvPr id="12" name="Picture 9" descr="Rohrs_Run_091228.jpg"/>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6075363" y="4800600"/>
              <a:ext cx="3068637" cy="2301875"/>
            </a:xfrm>
            <a:prstGeom prst="rect">
              <a:avLst/>
            </a:prstGeom>
            <a:noFill/>
            <a:ln w="9525">
              <a:noFill/>
              <a:miter lim="800000"/>
              <a:headEnd/>
              <a:tailEnd/>
            </a:ln>
          </p:spPr>
        </p:pic>
        <p:pic>
          <p:nvPicPr>
            <p:cNvPr id="13" name="Picture 10" descr="Rohr Pipe Dreams 080623.jpg"/>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228600" y="1828800"/>
              <a:ext cx="2844800" cy="2133600"/>
            </a:xfrm>
            <a:prstGeom prst="rect">
              <a:avLst/>
            </a:prstGeom>
            <a:noFill/>
            <a:ln w="9525">
              <a:noFill/>
              <a:miter lim="800000"/>
              <a:headEnd/>
              <a:tailEnd/>
            </a:ln>
          </p:spPr>
        </p:pic>
        <p:pic>
          <p:nvPicPr>
            <p:cNvPr id="15" name="Picture 11" descr="P4180096.JPG"/>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bwMode="auto">
            <a:xfrm>
              <a:off x="4038600" y="5181600"/>
              <a:ext cx="1905000" cy="1428750"/>
            </a:xfrm>
            <a:prstGeom prst="rect">
              <a:avLst/>
            </a:prstGeom>
            <a:noFill/>
            <a:ln w="9525">
              <a:noFill/>
              <a:miter lim="800000"/>
              <a:headEnd/>
              <a:tailEnd/>
            </a:ln>
          </p:spPr>
        </p:pic>
      </p:grpSp>
      <p:sp>
        <p:nvSpPr>
          <p:cNvPr id="16" name="Text Box 2"/>
          <p:cNvSpPr txBox="1">
            <a:spLocks noChangeArrowheads="1"/>
          </p:cNvSpPr>
          <p:nvPr/>
        </p:nvSpPr>
        <p:spPr bwMode="auto">
          <a:xfrm>
            <a:off x="1371600" y="381000"/>
            <a:ext cx="6549839" cy="769441"/>
          </a:xfrm>
          <a:prstGeom prst="rect">
            <a:avLst/>
          </a:prstGeom>
          <a:solidFill>
            <a:schemeClr val="folHlink"/>
          </a:solidFill>
          <a:ln w="9525">
            <a:noFill/>
            <a:miter lim="800000"/>
            <a:headEnd/>
            <a:tailEnd/>
          </a:ln>
          <a:effectLst/>
        </p:spPr>
        <p:txBody>
          <a:bodyPr>
            <a:spAutoFit/>
          </a:bodyPr>
          <a:lstStyle/>
          <a:p>
            <a:pPr algn="ctr">
              <a:defRPr/>
            </a:pPr>
            <a:r>
              <a:rPr lang="en-US" sz="4400" dirty="0" smtClean="0">
                <a:solidFill>
                  <a:srgbClr val="7030A0"/>
                </a:solidFill>
                <a:effectLst>
                  <a:outerShdw blurRad="38100" dist="38100" dir="2700000" algn="tl">
                    <a:srgbClr val="000000"/>
                  </a:outerShdw>
                </a:effectLst>
                <a:latin typeface="Arial" pitchFamily="34" charset="0"/>
              </a:rPr>
              <a:t>How Much Do You Want?</a:t>
            </a:r>
            <a:endParaRPr lang="en-US" sz="4400" dirty="0">
              <a:solidFill>
                <a:srgbClr val="7030A0"/>
              </a:solidFill>
              <a:effectLst>
                <a:outerShdw blurRad="38100" dist="38100" dir="2700000" algn="tl">
                  <a:srgbClr val="000000"/>
                </a:outerShdw>
              </a:effectLst>
              <a:latin typeface="Arial" pitchFamily="34" charset="0"/>
            </a:endParaRPr>
          </a:p>
        </p:txBody>
      </p:sp>
      <p:pic>
        <p:nvPicPr>
          <p:cNvPr id="17" name="Picture 16" descr="Zoom_truck_120301.jpg"/>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2286000" y="1600200"/>
            <a:ext cx="3759200" cy="2819400"/>
          </a:xfrm>
          <a:prstGeom prst="rect">
            <a:avLst/>
          </a:prstGeom>
        </p:spPr>
      </p:pic>
    </p:spTree>
    <p:extLst>
      <p:ext uri="{BB962C8B-B14F-4D97-AF65-F5344CB8AC3E}">
        <p14:creationId xmlns:p14="http://schemas.microsoft.com/office/powerpoint/2010/main" val="270209251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3"/>
          <p:cNvSpPr>
            <a:spLocks noGrp="1"/>
          </p:cNvSpPr>
          <p:nvPr>
            <p:ph type="sldNum" sz="quarter" idx="12"/>
          </p:nvPr>
        </p:nvSpPr>
        <p:spPr>
          <a:xfrm>
            <a:off x="6781427" y="7167563"/>
            <a:ext cx="1905000" cy="519112"/>
          </a:xfrm>
          <a:noFill/>
        </p:spPr>
        <p:txBody>
          <a:bodyPr/>
          <a:lstStyle/>
          <a:p>
            <a:fld id="{7DD90FC8-4FA1-469F-A5B0-BDD61CB406C0}" type="slidenum">
              <a:rPr lang="en-US" smtClean="0"/>
              <a:pPr/>
              <a:t>22</a:t>
            </a:fld>
            <a:endParaRPr lang="en-US" smtClean="0"/>
          </a:p>
        </p:txBody>
      </p:sp>
      <p:sp>
        <p:nvSpPr>
          <p:cNvPr id="73730" name="Text Box 2"/>
          <p:cNvSpPr txBox="1">
            <a:spLocks noChangeArrowheads="1"/>
          </p:cNvSpPr>
          <p:nvPr/>
        </p:nvSpPr>
        <p:spPr bwMode="auto">
          <a:xfrm>
            <a:off x="1434353" y="1219200"/>
            <a:ext cx="6549839" cy="923330"/>
          </a:xfrm>
          <a:prstGeom prst="rect">
            <a:avLst/>
          </a:prstGeom>
          <a:solidFill>
            <a:schemeClr val="folHlink"/>
          </a:solidFill>
          <a:ln w="9525">
            <a:noFill/>
            <a:miter lim="800000"/>
            <a:headEnd/>
            <a:tailEnd/>
          </a:ln>
          <a:effectLst/>
        </p:spPr>
        <p:txBody>
          <a:bodyPr>
            <a:spAutoFit/>
          </a:bodyPr>
          <a:lstStyle/>
          <a:p>
            <a:pPr algn="ctr">
              <a:defRPr/>
            </a:pPr>
            <a:r>
              <a:rPr lang="en-US" sz="5400" dirty="0" smtClean="0">
                <a:solidFill>
                  <a:srgbClr val="7030A0"/>
                </a:solidFill>
                <a:effectLst>
                  <a:outerShdw blurRad="38100" dist="38100" dir="2700000" algn="tl">
                    <a:srgbClr val="000000"/>
                  </a:outerShdw>
                </a:effectLst>
                <a:latin typeface="Arial" pitchFamily="34" charset="0"/>
              </a:rPr>
              <a:t>Pick </a:t>
            </a:r>
            <a:r>
              <a:rPr lang="en-US" sz="5400" dirty="0">
                <a:solidFill>
                  <a:srgbClr val="7030A0"/>
                </a:solidFill>
                <a:effectLst>
                  <a:outerShdw blurRad="38100" dist="38100" dir="2700000" algn="tl">
                    <a:srgbClr val="000000"/>
                  </a:outerShdw>
                </a:effectLst>
                <a:latin typeface="Arial" pitchFamily="34" charset="0"/>
              </a:rPr>
              <a:t>a Buddy!</a:t>
            </a:r>
          </a:p>
        </p:txBody>
      </p:sp>
      <p:pic>
        <p:nvPicPr>
          <p:cNvPr id="5" name="Picture 4" descr="BBB_Dr_Oz_Sisters_120417.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86000" y="2590800"/>
            <a:ext cx="4672438" cy="40386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rank_121016.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91000" y="3886200"/>
            <a:ext cx="4268050" cy="3187700"/>
          </a:xfrm>
          <a:prstGeom prst="rect">
            <a:avLst/>
          </a:prstGeom>
        </p:spPr>
      </p:pic>
      <p:sp>
        <p:nvSpPr>
          <p:cNvPr id="769026" name="Rectangle 2"/>
          <p:cNvSpPr>
            <a:spLocks noGrp="1" noChangeArrowheads="1"/>
          </p:cNvSpPr>
          <p:nvPr>
            <p:ph type="body" sz="half" idx="1"/>
          </p:nvPr>
        </p:nvSpPr>
        <p:spPr>
          <a:xfrm>
            <a:off x="990600" y="2362200"/>
            <a:ext cx="7467600" cy="4087813"/>
          </a:xfrm>
          <a:noFill/>
          <a:ln>
            <a:noFill/>
          </a:ln>
        </p:spPr>
        <p:style>
          <a:lnRef idx="2">
            <a:schemeClr val="dk1"/>
          </a:lnRef>
          <a:fillRef idx="1">
            <a:schemeClr val="lt1"/>
          </a:fillRef>
          <a:effectRef idx="0">
            <a:schemeClr val="dk1"/>
          </a:effectRef>
          <a:fontRef idx="minor">
            <a:schemeClr val="dk1"/>
          </a:fontRef>
        </p:style>
        <p:txBody>
          <a:bodyPr/>
          <a:lstStyle/>
          <a:p>
            <a:pPr eaLnBrk="1" hangingPunct="1">
              <a:defRPr/>
            </a:pP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CONFRONT the numbers!</a:t>
            </a:r>
          </a:p>
          <a:p>
            <a:pPr eaLnBrk="1" hangingPunct="1">
              <a:defRPr/>
            </a:pP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Divide costs by Widgets, Billable Hours.</a:t>
            </a:r>
          </a:p>
          <a:p>
            <a:pPr eaLnBrk="1" hangingPunct="1">
              <a:defRPr/>
            </a:pP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Charge more than it costs!</a:t>
            </a:r>
          </a:p>
          <a:p>
            <a:pPr eaLnBrk="1" hangingPunct="1">
              <a:defRPr/>
            </a:pP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IGNORE what others do</a:t>
            </a:r>
          </a:p>
        </p:txBody>
      </p:sp>
      <p:sp>
        <p:nvSpPr>
          <p:cNvPr id="26626" name="Slide Number Placeholder 5"/>
          <p:cNvSpPr>
            <a:spLocks noGrp="1"/>
          </p:cNvSpPr>
          <p:nvPr>
            <p:ph type="sldNum" sz="quarter" idx="11"/>
          </p:nvPr>
        </p:nvSpPr>
        <p:spPr>
          <a:noFill/>
        </p:spPr>
        <p:txBody>
          <a:bodyPr/>
          <a:lstStyle/>
          <a:p>
            <a:pPr defTabSz="1500188"/>
            <a:fld id="{CD0099FB-8FE6-4055-B0E1-09516FFF188D}" type="slidenum">
              <a:rPr lang="en-US" smtClean="0"/>
              <a:pPr defTabSz="1500188"/>
              <a:t>23</a:t>
            </a:fld>
            <a:endParaRPr lang="en-US" smtClean="0"/>
          </a:p>
        </p:txBody>
      </p:sp>
      <p:sp>
        <p:nvSpPr>
          <p:cNvPr id="26629" name="Text Box 4"/>
          <p:cNvSpPr txBox="1">
            <a:spLocks noChangeArrowheads="1"/>
          </p:cNvSpPr>
          <p:nvPr/>
        </p:nvSpPr>
        <p:spPr bwMode="auto">
          <a:xfrm>
            <a:off x="838575" y="381001"/>
            <a:ext cx="7009279" cy="1446550"/>
          </a:xfrm>
          <a:prstGeom prst="rect">
            <a:avLst/>
          </a:prstGeom>
          <a:noFill/>
          <a:ln w="9525">
            <a:noFill/>
            <a:miter lim="800000"/>
            <a:headEnd/>
            <a:tailEnd/>
          </a:ln>
        </p:spPr>
        <p:txBody>
          <a:bodyPr>
            <a:spAutoFit/>
          </a:bodyPr>
          <a:lstStyle/>
          <a:p>
            <a:pPr eaLnBrk="1" hangingPunct="1"/>
            <a:r>
              <a:rPr lang="en-US" sz="4400" b="1" dirty="0">
                <a:solidFill>
                  <a:srgbClr val="FFFF00"/>
                </a:solidFill>
                <a:effectLst>
                  <a:outerShdw blurRad="38100" dist="38100" dir="2700000" algn="tl">
                    <a:srgbClr val="000000">
                      <a:alpha val="43137"/>
                    </a:srgbClr>
                  </a:outerShdw>
                </a:effectLst>
              </a:rPr>
              <a:t>Selling Price Formula…</a:t>
            </a:r>
          </a:p>
          <a:p>
            <a:pPr eaLnBrk="1" hangingPunct="1"/>
            <a:r>
              <a:rPr lang="en-US" sz="4400" b="1" dirty="0">
                <a:solidFill>
                  <a:srgbClr val="FFFF00"/>
                </a:solidFill>
                <a:effectLst>
                  <a:outerShdw blurRad="38100" dist="38100" dir="2700000" algn="tl">
                    <a:srgbClr val="000000">
                      <a:alpha val="43137"/>
                    </a:srgbClr>
                  </a:outerShdw>
                </a:effectLst>
              </a:rPr>
              <a:t>     the Frank Blau Method</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4"/>
          <p:cNvSpPr>
            <a:spLocks noGrp="1"/>
          </p:cNvSpPr>
          <p:nvPr>
            <p:ph type="sldNum" sz="quarter" idx="11"/>
          </p:nvPr>
        </p:nvSpPr>
        <p:spPr>
          <a:noFill/>
        </p:spPr>
        <p:txBody>
          <a:bodyPr/>
          <a:lstStyle/>
          <a:p>
            <a:fld id="{A7559994-101C-4235-8D21-1F8DDE278C44}" type="slidenum">
              <a:rPr lang="en-US" smtClean="0">
                <a:latin typeface="Arial" pitchFamily="34" charset="0"/>
              </a:rPr>
              <a:pPr/>
              <a:t>24</a:t>
            </a:fld>
            <a:endParaRPr lang="en-US" smtClean="0">
              <a:latin typeface="Arial" pitchFamily="34" charset="0"/>
            </a:endParaRPr>
          </a:p>
        </p:txBody>
      </p:sp>
      <p:sp>
        <p:nvSpPr>
          <p:cNvPr id="775170" name="Rectangle 2"/>
          <p:cNvSpPr>
            <a:spLocks noGrp="1" noChangeArrowheads="1"/>
          </p:cNvSpPr>
          <p:nvPr>
            <p:ph type="title"/>
          </p:nvPr>
        </p:nvSpPr>
        <p:spPr>
          <a:xfrm>
            <a:off x="448235" y="914400"/>
            <a:ext cx="8226986" cy="1290638"/>
          </a:xfrm>
        </p:spPr>
        <p:txBody>
          <a:bodyPr/>
          <a:lstStyle/>
          <a:p>
            <a:pPr>
              <a:defRPr/>
            </a:pPr>
            <a:r>
              <a:rPr lang="en-US" sz="4400" dirty="0" smtClean="0">
                <a:solidFill>
                  <a:srgbClr val="FFFF00"/>
                </a:solidFill>
              </a:rPr>
              <a:t>The Watermelon Principle</a:t>
            </a:r>
            <a:r>
              <a:rPr lang="en-US" sz="4400" dirty="0">
                <a:solidFill>
                  <a:srgbClr val="FFFF00"/>
                </a:solidFill>
              </a:rPr>
              <a:t/>
            </a:r>
            <a:br>
              <a:rPr lang="en-US" sz="4400" dirty="0">
                <a:solidFill>
                  <a:srgbClr val="FFFF00"/>
                </a:solidFill>
              </a:rPr>
            </a:br>
            <a:endParaRPr lang="en-US" sz="4400" dirty="0">
              <a:solidFill>
                <a:srgbClr val="FFFF00"/>
              </a:solidFill>
            </a:endParaRPr>
          </a:p>
        </p:txBody>
      </p:sp>
      <p:pic>
        <p:nvPicPr>
          <p:cNvPr id="19460" name="Picture 2"/>
          <p:cNvPicPr>
            <a:picLocks noChangeAspect="1" noChangeArrowheads="1"/>
          </p:cNvPicPr>
          <p:nvPr/>
        </p:nvPicPr>
        <p:blipFill>
          <a:blip r:embed="rId3" cstate="print"/>
          <a:srcRect/>
          <a:stretch>
            <a:fillRect/>
          </a:stretch>
        </p:blipFill>
        <p:spPr bwMode="auto">
          <a:xfrm>
            <a:off x="1882589" y="2133601"/>
            <a:ext cx="5541309" cy="3484563"/>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3859" name="Rectangle 3"/>
          <p:cNvSpPr>
            <a:spLocks noChangeArrowheads="1"/>
          </p:cNvSpPr>
          <p:nvPr/>
        </p:nvSpPr>
        <p:spPr bwMode="auto">
          <a:xfrm>
            <a:off x="-179294" y="457201"/>
            <a:ext cx="9144000" cy="1544637"/>
          </a:xfrm>
          <a:prstGeom prst="rect">
            <a:avLst/>
          </a:prstGeom>
          <a:noFill/>
          <a:ln>
            <a:noFill/>
            <a:headEnd/>
            <a:tailEnd/>
          </a:ln>
        </p:spPr>
        <p:style>
          <a:lnRef idx="2">
            <a:schemeClr val="dk1"/>
          </a:lnRef>
          <a:fillRef idx="1">
            <a:schemeClr val="lt1"/>
          </a:fillRef>
          <a:effectRef idx="0">
            <a:schemeClr val="dk1"/>
          </a:effectRef>
          <a:fontRef idx="minor">
            <a:schemeClr val="dk1"/>
          </a:fontRef>
        </p:style>
        <p:txBody>
          <a:bodyPr lIns="179814" tIns="89904" rIns="179814" bIns="89904" anchorCtr="1"/>
          <a:lstStyle/>
          <a:p>
            <a:pPr algn="ctr" defTabSz="1611313">
              <a:defRPr/>
            </a:pPr>
            <a:r>
              <a:rPr lang="en-US"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Keeping Track of the NUMBER$</a:t>
            </a:r>
            <a:endParaRPr lang="en-US" sz="4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Content Placeholder 5"/>
          <p:cNvSpPr>
            <a:spLocks noGrp="1"/>
          </p:cNvSpPr>
          <p:nvPr>
            <p:ph idx="1"/>
          </p:nvPr>
        </p:nvSpPr>
        <p:spPr>
          <a:xfrm>
            <a:off x="533400" y="1447800"/>
            <a:ext cx="8229600" cy="5130800"/>
          </a:xfrm>
        </p:spPr>
        <p:txBody>
          <a:bodyPr/>
          <a:lstStyle/>
          <a:p>
            <a:pPr marL="1331913" lvl="3" defTabSz="887413">
              <a:buFont typeface="Arial" pitchFamily="34" charset="0"/>
              <a:buChar char="•"/>
            </a:pPr>
            <a:r>
              <a:rPr lang="en-US" sz="32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The Balance Sheet</a:t>
            </a:r>
          </a:p>
          <a:p>
            <a:pPr marL="1331913" lvl="3" defTabSz="887413">
              <a:buFont typeface="Arial" pitchFamily="34" charset="0"/>
              <a:buChar char="•"/>
            </a:pP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The Income Statement</a:t>
            </a:r>
          </a:p>
          <a:p>
            <a:pPr marL="1331913" lvl="3" defTabSz="887413">
              <a:buFont typeface="Arial" pitchFamily="34" charset="0"/>
              <a:buChar char="•"/>
            </a:pPr>
            <a:r>
              <a:rPr lang="en-US" sz="32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FQC - Compare to Budget…weekly</a:t>
            </a:r>
            <a:endParaRPr lang="en-US" sz="3200" dirty="0" smtClean="0">
              <a:solidFill>
                <a:schemeClr val="hlink"/>
              </a:solidFill>
            </a:endParaRPr>
          </a:p>
          <a:p>
            <a:pPr marL="1331913" lvl="3" defTabSz="887413">
              <a:buFont typeface="Arial" pitchFamily="34" charset="0"/>
              <a:buChar char="•"/>
            </a:pP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Service Tech Scorecards</a:t>
            </a:r>
            <a:endParaRPr lang="en-US" sz="3200" dirty="0" smtClean="0">
              <a:solidFill>
                <a:schemeClr val="tx2"/>
              </a:solidFill>
            </a:endParaRPr>
          </a:p>
          <a:p>
            <a:pPr marL="1331913" lvl="3" defTabSz="887413">
              <a:buFont typeface="Arial" pitchFamily="34" charset="0"/>
              <a:buChar char="•"/>
            </a:pPr>
            <a:r>
              <a:rPr lang="en-US" sz="32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Scorecards for every Position?</a:t>
            </a:r>
            <a:endParaRPr lang="en-US" dirty="0"/>
          </a:p>
        </p:txBody>
      </p:sp>
      <p:sp>
        <p:nvSpPr>
          <p:cNvPr id="43012" name="Slide Number Placeholder 5"/>
          <p:cNvSpPr>
            <a:spLocks noGrp="1"/>
          </p:cNvSpPr>
          <p:nvPr>
            <p:ph type="sldNum" sz="quarter" idx="12"/>
          </p:nvPr>
        </p:nvSpPr>
        <p:spPr>
          <a:noFill/>
        </p:spPr>
        <p:txBody>
          <a:bodyPr/>
          <a:lstStyle/>
          <a:p>
            <a:fld id="{042EAE3A-E9A4-49DD-B42F-6A931DBB2C64}" type="slidenum">
              <a:rPr lang="en-US" smtClean="0"/>
              <a:pPr/>
              <a:t>25</a:t>
            </a:fld>
            <a:endParaRPr lang="en-US" smtClean="0"/>
          </a:p>
        </p:txBody>
      </p:sp>
      <p:pic>
        <p:nvPicPr>
          <p:cNvPr id="5" name="Picture 5" descr="Mark_Scorecard_121022.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057400" y="4572000"/>
            <a:ext cx="4065674" cy="3036744"/>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4"/>
          <p:cNvSpPr>
            <a:spLocks noGrp="1"/>
          </p:cNvSpPr>
          <p:nvPr>
            <p:ph type="sldNum" sz="quarter" idx="11"/>
          </p:nvPr>
        </p:nvSpPr>
        <p:spPr>
          <a:noFill/>
        </p:spPr>
        <p:txBody>
          <a:bodyPr/>
          <a:lstStyle/>
          <a:p>
            <a:fld id="{943A4834-EF18-4B7C-983D-0DBC7FA3C554}" type="slidenum">
              <a:rPr lang="en-US" smtClean="0">
                <a:latin typeface="Arial" pitchFamily="34" charset="0"/>
              </a:rPr>
              <a:pPr/>
              <a:t>26</a:t>
            </a:fld>
            <a:endParaRPr lang="en-US" smtClean="0">
              <a:latin typeface="Arial" pitchFamily="34" charset="0"/>
            </a:endParaRPr>
          </a:p>
        </p:txBody>
      </p:sp>
      <p:sp>
        <p:nvSpPr>
          <p:cNvPr id="775170" name="Rectangle 2"/>
          <p:cNvSpPr>
            <a:spLocks noGrp="1" noChangeArrowheads="1"/>
          </p:cNvSpPr>
          <p:nvPr>
            <p:ph type="title"/>
          </p:nvPr>
        </p:nvSpPr>
        <p:spPr>
          <a:xfrm>
            <a:off x="448235" y="914400"/>
            <a:ext cx="8226986" cy="1290638"/>
          </a:xfrm>
        </p:spPr>
        <p:txBody>
          <a:bodyPr/>
          <a:lstStyle/>
          <a:p>
            <a:pPr>
              <a:defRPr/>
            </a:pPr>
            <a:r>
              <a:rPr lang="en-US" b="1" dirty="0" smtClean="0">
                <a:solidFill>
                  <a:srgbClr val="FFFF00"/>
                </a:solidFill>
              </a:rPr>
              <a:t/>
            </a:r>
            <a:br>
              <a:rPr lang="en-US" b="1" dirty="0" smtClean="0">
                <a:solidFill>
                  <a:srgbClr val="FFFF00"/>
                </a:solidFill>
              </a:rPr>
            </a:br>
            <a:r>
              <a:rPr lang="en-US" b="1" dirty="0" smtClean="0">
                <a:solidFill>
                  <a:srgbClr val="FFFF00"/>
                </a:solidFill>
              </a:rPr>
              <a:t>The Financial Quick Check</a:t>
            </a:r>
            <a:br>
              <a:rPr lang="en-US" b="1" dirty="0" smtClean="0">
                <a:solidFill>
                  <a:srgbClr val="FFFF00"/>
                </a:solidFill>
              </a:rPr>
            </a:br>
            <a:r>
              <a:rPr lang="en-US" b="1" dirty="0">
                <a:solidFill>
                  <a:srgbClr val="FF33CC"/>
                </a:solidFill>
              </a:rPr>
              <a:t/>
            </a:r>
            <a:br>
              <a:rPr lang="en-US" b="1" dirty="0">
                <a:solidFill>
                  <a:srgbClr val="FF33CC"/>
                </a:solidFill>
              </a:rPr>
            </a:br>
            <a:endParaRPr lang="en-US" b="1" dirty="0">
              <a:solidFill>
                <a:srgbClr val="FF33CC"/>
              </a:solidFill>
            </a:endParaRPr>
          </a:p>
        </p:txBody>
      </p:sp>
      <p:pic>
        <p:nvPicPr>
          <p:cNvPr id="30724" name="Picture 3" descr="C:\Users\Ellen\AppData\Local\Microsoft\Windows\Temporary Internet Files\Content.IE5\BOAGXK2U\MCj01976260000[1].wmf"/>
          <p:cNvPicPr>
            <a:picLocks noChangeAspect="1" noChangeArrowheads="1"/>
          </p:cNvPicPr>
          <p:nvPr/>
        </p:nvPicPr>
        <p:blipFill>
          <a:blip r:embed="rId3" cstate="print"/>
          <a:srcRect/>
          <a:stretch>
            <a:fillRect/>
          </a:stretch>
        </p:blipFill>
        <p:spPr bwMode="auto">
          <a:xfrm>
            <a:off x="2510118" y="2362201"/>
            <a:ext cx="4097618" cy="3427413"/>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1074" name="Rectangle 2"/>
          <p:cNvSpPr>
            <a:spLocks noGrp="1" noChangeArrowheads="1"/>
          </p:cNvSpPr>
          <p:nvPr>
            <p:ph type="title"/>
          </p:nvPr>
        </p:nvSpPr>
        <p:spPr>
          <a:xfrm>
            <a:off x="381000" y="0"/>
            <a:ext cx="8229600" cy="920750"/>
          </a:xfrm>
        </p:spPr>
        <p:txBody>
          <a:bodyPr rtlCol="0">
            <a:normAutofit/>
          </a:bodyPr>
          <a:lstStyle/>
          <a:p>
            <a:pPr eaLnBrk="1" fontAlgn="auto" hangingPunct="1">
              <a:spcAft>
                <a:spcPts val="0"/>
              </a:spcAft>
              <a:defRPr/>
            </a:pPr>
            <a:r>
              <a:rPr lang="en-US" sz="5400" b="1" dirty="0" smtClean="0">
                <a:solidFill>
                  <a:schemeClr val="accent5"/>
                </a:solidFill>
              </a:rPr>
              <a:t> The Financial Quick Check</a:t>
            </a:r>
          </a:p>
        </p:txBody>
      </p:sp>
      <p:sp>
        <p:nvSpPr>
          <p:cNvPr id="11" name="Slide Number Placeholder 10"/>
          <p:cNvSpPr>
            <a:spLocks noGrp="1"/>
          </p:cNvSpPr>
          <p:nvPr>
            <p:ph type="sldNum" sz="quarter" idx="12"/>
          </p:nvPr>
        </p:nvSpPr>
        <p:spPr/>
        <p:txBody>
          <a:bodyPr/>
          <a:lstStyle/>
          <a:p>
            <a:pPr>
              <a:defRPr/>
            </a:pPr>
            <a:fld id="{C0B28909-2B4E-4CE3-9139-8835AFB1F8B5}" type="slidenum">
              <a:rPr lang="en-US"/>
              <a:pPr>
                <a:defRPr/>
              </a:pPr>
              <a:t>27</a:t>
            </a:fld>
            <a:endParaRPr lang="en-US"/>
          </a:p>
        </p:txBody>
      </p:sp>
      <p:sp>
        <p:nvSpPr>
          <p:cNvPr id="12" name="Footer Placeholder 11"/>
          <p:cNvSpPr>
            <a:spLocks noGrp="1"/>
          </p:cNvSpPr>
          <p:nvPr>
            <p:ph type="ftr" sz="quarter" idx="11"/>
          </p:nvPr>
        </p:nvSpPr>
        <p:spPr/>
        <p:txBody>
          <a:bodyPr/>
          <a:lstStyle/>
          <a:p>
            <a:pPr>
              <a:defRPr/>
            </a:pPr>
            <a:r>
              <a:rPr lang="en-US"/>
              <a:t>www.barebonesbiz.com</a:t>
            </a:r>
          </a:p>
        </p:txBody>
      </p:sp>
      <p:pic>
        <p:nvPicPr>
          <p:cNvPr id="7" name="Picture 6" descr="FQC PP.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762000" y="1066800"/>
            <a:ext cx="7467600" cy="618008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5170" name="Rectangle 2"/>
          <p:cNvSpPr>
            <a:spLocks noGrp="1" noChangeArrowheads="1"/>
          </p:cNvSpPr>
          <p:nvPr>
            <p:ph type="title"/>
          </p:nvPr>
        </p:nvSpPr>
        <p:spPr>
          <a:xfrm>
            <a:off x="152400" y="457200"/>
            <a:ext cx="8226986" cy="1290638"/>
          </a:xfrm>
        </p:spPr>
        <p:txBody>
          <a:bodyPr/>
          <a:lstStyle/>
          <a:p>
            <a:pPr>
              <a:defRPr/>
            </a:pPr>
            <a:r>
              <a:rPr lang="en-US"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The Financial Quick Check</a:t>
            </a:r>
            <a:endParaRPr lang="en-US" sz="5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0722" name="Slide Number Placeholder 4"/>
          <p:cNvSpPr>
            <a:spLocks noGrp="1"/>
          </p:cNvSpPr>
          <p:nvPr>
            <p:ph type="sldNum" sz="quarter" idx="12"/>
          </p:nvPr>
        </p:nvSpPr>
        <p:spPr>
          <a:noFill/>
        </p:spPr>
        <p:txBody>
          <a:bodyPr/>
          <a:lstStyle/>
          <a:p>
            <a:fld id="{EF7D0C55-DCF1-4DAC-80D7-F38511357452}" type="slidenum">
              <a:rPr lang="en-US" smtClean="0"/>
              <a:pPr/>
              <a:t>28</a:t>
            </a:fld>
            <a:endParaRPr lang="en-US" smtClean="0"/>
          </a:p>
        </p:txBody>
      </p:sp>
      <p:pic>
        <p:nvPicPr>
          <p:cNvPr id="5" name="Picture 4" descr="testi_papalia.png"/>
          <p:cNvPicPr>
            <a:picLocks noChangeAspect="1"/>
          </p:cNvPicPr>
          <p:nvPr/>
        </p:nvPicPr>
        <p:blipFill>
          <a:blip r:embed="rId3" cstate="print"/>
          <a:stretch>
            <a:fillRect/>
          </a:stretch>
        </p:blipFill>
        <p:spPr>
          <a:xfrm>
            <a:off x="5626376" y="1752600"/>
            <a:ext cx="3517624" cy="2942013"/>
          </a:xfrm>
          <a:prstGeom prst="rect">
            <a:avLst/>
          </a:prstGeom>
        </p:spPr>
      </p:pic>
      <p:sp>
        <p:nvSpPr>
          <p:cNvPr id="7" name="TextBox 6"/>
          <p:cNvSpPr txBox="1"/>
          <p:nvPr/>
        </p:nvSpPr>
        <p:spPr>
          <a:xfrm>
            <a:off x="533400" y="3200400"/>
            <a:ext cx="6705600" cy="3416320"/>
          </a:xfrm>
          <a:prstGeom prst="rect">
            <a:avLst/>
          </a:prstGeom>
          <a:noFill/>
        </p:spPr>
        <p:txBody>
          <a:bodyPr wrap="square" rtlCol="0">
            <a:spAutoFit/>
          </a:bodyPr>
          <a:lstStyle/>
          <a:p>
            <a:r>
              <a:rPr lang="en-US" i="1" dirty="0" smtClean="0">
                <a:solidFill>
                  <a:srgbClr val="FFC000"/>
                </a:solidFill>
              </a:rPr>
              <a:t>“Ellen changed my company forever! </a:t>
            </a:r>
          </a:p>
          <a:p>
            <a:r>
              <a:rPr lang="en-US" i="1" dirty="0" smtClean="0">
                <a:solidFill>
                  <a:srgbClr val="FFC000"/>
                </a:solidFill>
              </a:rPr>
              <a:t>The most immediate change made was, </a:t>
            </a:r>
          </a:p>
          <a:p>
            <a:r>
              <a:rPr lang="en-US" i="1" dirty="0" smtClean="0">
                <a:solidFill>
                  <a:srgbClr val="FFC000"/>
                </a:solidFill>
              </a:rPr>
              <a:t>as we started to get into the company’s books, </a:t>
            </a:r>
          </a:p>
          <a:p>
            <a:r>
              <a:rPr lang="en-US" i="1" dirty="0" smtClean="0">
                <a:solidFill>
                  <a:srgbClr val="FFC000"/>
                </a:solidFill>
              </a:rPr>
              <a:t>I realized that what my bookkeeper was saying he was doing, </a:t>
            </a:r>
          </a:p>
          <a:p>
            <a:r>
              <a:rPr lang="en-US" i="1" dirty="0" smtClean="0">
                <a:solidFill>
                  <a:srgbClr val="FFC000"/>
                </a:solidFill>
              </a:rPr>
              <a:t>he was not doing.  He was being coy about my direct questions…so he is gone. </a:t>
            </a:r>
          </a:p>
          <a:p>
            <a:endParaRPr lang="en-US" i="1" dirty="0" smtClean="0">
              <a:solidFill>
                <a:srgbClr val="FFC000"/>
              </a:solidFill>
            </a:endParaRPr>
          </a:p>
          <a:p>
            <a:r>
              <a:rPr lang="en-US" i="1" dirty="0" smtClean="0">
                <a:solidFill>
                  <a:srgbClr val="FFC000"/>
                </a:solidFill>
              </a:rPr>
              <a:t>“Now there are no secrets!  Every week, we go through the FQC.  The numbers are real, we have a plan in place, and we know what questions to ask and where to get them answered if something looks off.  ~Jim Papalia</a:t>
            </a:r>
            <a:endParaRPr lang="en-US" dirty="0" smtClean="0">
              <a:solidFill>
                <a:srgbClr val="FFC000"/>
              </a:solidFill>
            </a:endParaRP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oter Placeholder 3"/>
          <p:cNvSpPr>
            <a:spLocks noGrp="1"/>
          </p:cNvSpPr>
          <p:nvPr>
            <p:ph type="ftr" sz="quarter" idx="10"/>
          </p:nvPr>
        </p:nvSpPr>
        <p:spPr>
          <a:xfrm>
            <a:off x="179294" y="7086601"/>
            <a:ext cx="5132294" cy="498475"/>
          </a:xfrm>
          <a:noFill/>
        </p:spPr>
        <p:txBody>
          <a:bodyPr/>
          <a:lstStyle/>
          <a:p>
            <a:r>
              <a:rPr lang="en-US" smtClean="0">
                <a:latin typeface="Arial" pitchFamily="34" charset="0"/>
              </a:rPr>
              <a:t>www.barebonesbiz.com/TOWTRC</a:t>
            </a:r>
          </a:p>
        </p:txBody>
      </p:sp>
      <p:sp>
        <p:nvSpPr>
          <p:cNvPr id="16387" name="Slide Number Placeholder 4"/>
          <p:cNvSpPr>
            <a:spLocks noGrp="1"/>
          </p:cNvSpPr>
          <p:nvPr>
            <p:ph type="sldNum" sz="quarter" idx="11"/>
          </p:nvPr>
        </p:nvSpPr>
        <p:spPr>
          <a:noFill/>
        </p:spPr>
        <p:txBody>
          <a:bodyPr/>
          <a:lstStyle/>
          <a:p>
            <a:fld id="{5A5AEE0F-1AE3-4ED7-BE07-30B2652DF4AF}" type="slidenum">
              <a:rPr lang="en-US" smtClean="0">
                <a:latin typeface="Arial" pitchFamily="34" charset="0"/>
              </a:rPr>
              <a:pPr/>
              <a:t>29</a:t>
            </a:fld>
            <a:endParaRPr lang="en-US" smtClean="0">
              <a:latin typeface="Arial" pitchFamily="34" charset="0"/>
            </a:endParaRPr>
          </a:p>
        </p:txBody>
      </p:sp>
      <p:pic>
        <p:nvPicPr>
          <p:cNvPr id="16388" name="Picture 5"/>
          <p:cNvPicPr>
            <a:picLocks noChangeAspect="1" noChangeArrowheads="1"/>
          </p:cNvPicPr>
          <p:nvPr/>
        </p:nvPicPr>
        <p:blipFill>
          <a:blip r:embed="rId3" cstate="print"/>
          <a:srcRect/>
          <a:stretch>
            <a:fillRect/>
          </a:stretch>
        </p:blipFill>
        <p:spPr bwMode="auto">
          <a:xfrm>
            <a:off x="5180853" y="2819401"/>
            <a:ext cx="3081618" cy="4410075"/>
          </a:xfrm>
          <a:prstGeom prst="rect">
            <a:avLst/>
          </a:prstGeom>
          <a:noFill/>
          <a:ln w="9525">
            <a:noFill/>
            <a:miter lim="800000"/>
            <a:headEnd/>
            <a:tailEnd/>
          </a:ln>
        </p:spPr>
      </p:pic>
      <p:sp>
        <p:nvSpPr>
          <p:cNvPr id="797702" name="Rectangle 6"/>
          <p:cNvSpPr>
            <a:spLocks noGrp="1" noChangeArrowheads="1"/>
          </p:cNvSpPr>
          <p:nvPr>
            <p:ph type="title"/>
          </p:nvPr>
        </p:nvSpPr>
        <p:spPr>
          <a:xfrm>
            <a:off x="537883" y="304800"/>
            <a:ext cx="8247529" cy="914400"/>
          </a:xfrm>
        </p:spPr>
        <p:txBody>
          <a:bodyPr/>
          <a:lstStyle/>
          <a:p>
            <a:pPr>
              <a:defRPr/>
            </a:pPr>
            <a:r>
              <a:rPr lang="en-US" sz="4000" dirty="0" smtClean="0">
                <a:solidFill>
                  <a:srgbClr val="66FFFF"/>
                </a:solidFill>
                <a:cs typeface="Arial" pitchFamily="34" charset="0"/>
              </a:rPr>
              <a:t>The </a:t>
            </a:r>
            <a:r>
              <a:rPr lang="en-US" sz="4000" dirty="0">
                <a:solidFill>
                  <a:srgbClr val="66FFFF"/>
                </a:solidFill>
                <a:cs typeface="Arial" pitchFamily="34" charset="0"/>
              </a:rPr>
              <a:t>Month End </a:t>
            </a:r>
            <a:r>
              <a:rPr lang="en-US" sz="4000" dirty="0" smtClean="0">
                <a:solidFill>
                  <a:srgbClr val="66FFFF"/>
                </a:solidFill>
                <a:cs typeface="Arial" pitchFamily="34" charset="0"/>
              </a:rPr>
              <a:t>Checklist</a:t>
            </a:r>
            <a:r>
              <a:rPr lang="en-US" sz="4000" dirty="0">
                <a:solidFill>
                  <a:srgbClr val="66FFFF"/>
                </a:solidFill>
                <a:latin typeface="Tw Cen MT Condensed Extra Bold"/>
                <a:cs typeface="Arial" pitchFamily="34" charset="0"/>
              </a:rPr>
              <a:t> </a:t>
            </a:r>
            <a:r>
              <a:rPr lang="en-US" dirty="0">
                <a:cs typeface="Arial" pitchFamily="34" charset="0"/>
              </a:rPr>
              <a:t> </a:t>
            </a:r>
            <a:endParaRPr lang="en-US" dirty="0"/>
          </a:p>
        </p:txBody>
      </p:sp>
      <p:pic>
        <p:nvPicPr>
          <p:cNvPr id="16390" name="Picture 4"/>
          <p:cNvPicPr>
            <a:picLocks noChangeAspect="1" noChangeArrowheads="1"/>
          </p:cNvPicPr>
          <p:nvPr/>
        </p:nvPicPr>
        <p:blipFill>
          <a:blip r:embed="rId4" cstate="print"/>
          <a:srcRect/>
          <a:stretch>
            <a:fillRect/>
          </a:stretch>
        </p:blipFill>
        <p:spPr bwMode="auto">
          <a:xfrm>
            <a:off x="2894853" y="1981200"/>
            <a:ext cx="2945280" cy="4173538"/>
          </a:xfrm>
          <a:prstGeom prst="rect">
            <a:avLst/>
          </a:prstGeom>
          <a:noFill/>
          <a:ln w="9525">
            <a:noFill/>
            <a:miter lim="800000"/>
            <a:headEnd/>
            <a:tailEnd/>
          </a:ln>
        </p:spPr>
      </p:pic>
      <p:pic>
        <p:nvPicPr>
          <p:cNvPr id="16391" name="Picture 3"/>
          <p:cNvPicPr>
            <a:picLocks noChangeAspect="1" noChangeArrowheads="1"/>
          </p:cNvPicPr>
          <p:nvPr/>
        </p:nvPicPr>
        <p:blipFill>
          <a:blip r:embed="rId5" cstate="print"/>
          <a:srcRect/>
          <a:stretch>
            <a:fillRect/>
          </a:stretch>
        </p:blipFill>
        <p:spPr bwMode="auto">
          <a:xfrm>
            <a:off x="534147" y="1447801"/>
            <a:ext cx="2891118" cy="407987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Title 8"/>
          <p:cNvSpPr>
            <a:spLocks noGrp="1"/>
          </p:cNvSpPr>
          <p:nvPr>
            <p:ph type="title"/>
          </p:nvPr>
        </p:nvSpPr>
        <p:spPr>
          <a:xfrm>
            <a:off x="533400" y="304800"/>
            <a:ext cx="8229600" cy="1295400"/>
          </a:xfrm>
        </p:spPr>
        <p:txBody>
          <a:bodyPr/>
          <a:lstStyle/>
          <a:p>
            <a:pPr eaLnBrk="1" hangingPunct="1"/>
            <a:r>
              <a:rPr lang="en-US" sz="5400" b="1" dirty="0" smtClean="0">
                <a:solidFill>
                  <a:schemeClr val="bg1"/>
                </a:solidFill>
                <a:effectLst>
                  <a:outerShdw blurRad="38100" dist="38100" dir="2700000" algn="tl">
                    <a:srgbClr val="000000">
                      <a:alpha val="43137"/>
                    </a:srgbClr>
                  </a:outerShdw>
                </a:effectLst>
              </a:rPr>
              <a:t>The Plumber’s Wife</a:t>
            </a:r>
            <a:endParaRPr lang="en-US" sz="5400" dirty="0" smtClean="0">
              <a:solidFill>
                <a:schemeClr val="bg1"/>
              </a:solidFill>
              <a:effectLst>
                <a:outerShdw blurRad="38100" dist="38100" dir="2700000" algn="tl">
                  <a:srgbClr val="000000">
                    <a:alpha val="43137"/>
                  </a:srgbClr>
                </a:outerShdw>
              </a:effectLst>
            </a:endParaRPr>
          </a:p>
        </p:txBody>
      </p:sp>
      <p:sp>
        <p:nvSpPr>
          <p:cNvPr id="11" name="Slide Number Placeholder 10"/>
          <p:cNvSpPr>
            <a:spLocks noGrp="1"/>
          </p:cNvSpPr>
          <p:nvPr>
            <p:ph type="sldNum" sz="quarter" idx="12"/>
          </p:nvPr>
        </p:nvSpPr>
        <p:spPr/>
        <p:txBody>
          <a:bodyPr/>
          <a:lstStyle/>
          <a:p>
            <a:pPr>
              <a:defRPr/>
            </a:pPr>
            <a:fld id="{C94510A3-5BA3-4C43-A1D2-0AE51EB3EBFA}" type="slidenum">
              <a:rPr lang="en-US"/>
              <a:pPr>
                <a:defRPr/>
              </a:pPr>
              <a:t>3</a:t>
            </a:fld>
            <a:endParaRPr lang="en-US"/>
          </a:p>
        </p:txBody>
      </p:sp>
      <p:sp>
        <p:nvSpPr>
          <p:cNvPr id="12" name="Footer Placeholder 11"/>
          <p:cNvSpPr>
            <a:spLocks noGrp="1"/>
          </p:cNvSpPr>
          <p:nvPr>
            <p:ph type="ftr" sz="quarter" idx="11"/>
          </p:nvPr>
        </p:nvSpPr>
        <p:spPr/>
        <p:txBody>
          <a:bodyPr/>
          <a:lstStyle/>
          <a:p>
            <a:pPr>
              <a:defRPr/>
            </a:pPr>
            <a:r>
              <a:rPr lang="en-US"/>
              <a:t>www.barebonesbiz.com</a:t>
            </a:r>
          </a:p>
        </p:txBody>
      </p:sp>
      <p:pic>
        <p:nvPicPr>
          <p:cNvPr id="8" name="Picture 6" descr="Hotrod_Max_El_HRY_1990.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52600" y="1600200"/>
            <a:ext cx="5181600" cy="51816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1295402" y="762002"/>
            <a:ext cx="6499225" cy="1038225"/>
          </a:xfrm>
        </p:spPr>
        <p:txBody>
          <a:bodyPr rtlCol="0">
            <a:noAutofit/>
          </a:bodyPr>
          <a:lstStyle/>
          <a:p>
            <a:pPr eaLnBrk="1" fontAlgn="auto" hangingPunct="1">
              <a:spcAft>
                <a:spcPts val="0"/>
              </a:spcAft>
              <a:defRPr/>
            </a:pPr>
            <a:r>
              <a:rPr lang="en-US" sz="5400" b="1" dirty="0" smtClean="0">
                <a:solidFill>
                  <a:srgbClr val="66FF66"/>
                </a:solidFill>
                <a:effectLst>
                  <a:outerShdw blurRad="165100" dist="88900" dir="2700000" algn="tl" rotWithShape="0">
                    <a:prstClr val="black">
                      <a:alpha val="40000"/>
                    </a:prstClr>
                  </a:outerShdw>
                </a:effectLst>
              </a:rPr>
              <a:t>Get Your Team in on the Game?  </a:t>
            </a:r>
            <a:endParaRPr lang="en-US" sz="5400" b="1" dirty="0">
              <a:solidFill>
                <a:srgbClr val="66FF66"/>
              </a:solidFill>
              <a:effectLst>
                <a:outerShdw blurRad="165100" dist="88900" dir="2700000" algn="tl" rotWithShape="0">
                  <a:prstClr val="black">
                    <a:alpha val="40000"/>
                  </a:prstClr>
                </a:outerShdw>
              </a:effectLst>
            </a:endParaRPr>
          </a:p>
        </p:txBody>
      </p:sp>
      <p:sp>
        <p:nvSpPr>
          <p:cNvPr id="4" name="Slide Number Placeholder 3"/>
          <p:cNvSpPr>
            <a:spLocks noGrp="1"/>
          </p:cNvSpPr>
          <p:nvPr>
            <p:ph type="sldNum" sz="quarter" idx="12"/>
          </p:nvPr>
        </p:nvSpPr>
        <p:spPr/>
        <p:txBody>
          <a:bodyPr/>
          <a:lstStyle/>
          <a:p>
            <a:pPr>
              <a:defRPr/>
            </a:pPr>
            <a:fld id="{86629BD3-B238-4771-84D1-CF370D06BBAF}" type="slidenum">
              <a:rPr lang="en-US"/>
              <a:pPr>
                <a:defRPr/>
              </a:pPr>
              <a:t>30</a:t>
            </a:fld>
            <a:endParaRPr lang="en-US"/>
          </a:p>
        </p:txBody>
      </p:sp>
      <p:sp>
        <p:nvSpPr>
          <p:cNvPr id="5" name="Footer Placeholder 4"/>
          <p:cNvSpPr>
            <a:spLocks noGrp="1"/>
          </p:cNvSpPr>
          <p:nvPr>
            <p:ph type="ftr" sz="quarter" idx="11"/>
          </p:nvPr>
        </p:nvSpPr>
        <p:spPr/>
        <p:txBody>
          <a:bodyPr/>
          <a:lstStyle/>
          <a:p>
            <a:pPr>
              <a:defRPr/>
            </a:pPr>
            <a:r>
              <a:rPr lang="en-US"/>
              <a:t>www.barebonesbiz.com</a:t>
            </a:r>
          </a:p>
        </p:txBody>
      </p:sp>
      <p:pic>
        <p:nvPicPr>
          <p:cNvPr id="9221" name="Picture 7" descr="Photo: A motley crew bowlin"/>
          <p:cNvPicPr>
            <a:picLocks noChangeAspect="1" noChangeArrowheads="1"/>
          </p:cNvPicPr>
          <p:nvPr/>
        </p:nvPicPr>
        <p:blipFill>
          <a:blip r:embed="rId3" cstate="print"/>
          <a:srcRect/>
          <a:stretch>
            <a:fillRect/>
          </a:stretch>
        </p:blipFill>
        <p:spPr bwMode="auto">
          <a:xfrm>
            <a:off x="2209800" y="2438400"/>
            <a:ext cx="4419600" cy="44196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81000" y="1066800"/>
            <a:ext cx="8763000" cy="439738"/>
          </a:xfrm>
          <a:noFill/>
        </p:spPr>
        <p:txBody>
          <a:bodyPr/>
          <a:lstStyle/>
          <a:p>
            <a:pPr eaLnBrk="1" hangingPunct="1"/>
            <a:r>
              <a:rPr lang="en-US" b="1" smtClean="0">
                <a:solidFill>
                  <a:srgbClr val="FFFF00"/>
                </a:solidFill>
              </a:rPr>
              <a:t>How to MAKE MONEY EVERY MONTH</a:t>
            </a:r>
          </a:p>
        </p:txBody>
      </p:sp>
      <p:sp>
        <p:nvSpPr>
          <p:cNvPr id="44035" name="Text Box 3"/>
          <p:cNvSpPr txBox="1">
            <a:spLocks noChangeArrowheads="1"/>
          </p:cNvSpPr>
          <p:nvPr/>
        </p:nvSpPr>
        <p:spPr bwMode="auto">
          <a:xfrm>
            <a:off x="1752600" y="2209800"/>
            <a:ext cx="7239000" cy="4032250"/>
          </a:xfrm>
          <a:prstGeom prst="rect">
            <a:avLst/>
          </a:prstGeom>
          <a:noFill/>
          <a:ln w="9525">
            <a:noFill/>
            <a:miter lim="800000"/>
            <a:headEnd/>
            <a:tailEnd/>
          </a:ln>
        </p:spPr>
        <p:txBody>
          <a:bodyPr>
            <a:spAutoFit/>
          </a:bodyPr>
          <a:lstStyle/>
          <a:p>
            <a:pPr eaLnBrk="0" hangingPunct="0">
              <a:buFontTx/>
              <a:buChar char="•"/>
            </a:pPr>
            <a:r>
              <a:rPr lang="en-US" sz="3200" b="1">
                <a:solidFill>
                  <a:srgbClr val="FFFFCC"/>
                </a:solidFill>
              </a:rPr>
              <a:t> PAY ATTENTION</a:t>
            </a:r>
          </a:p>
          <a:p>
            <a:pPr lvl="1" eaLnBrk="0" hangingPunct="0">
              <a:buFontTx/>
              <a:buChar char="•"/>
            </a:pPr>
            <a:r>
              <a:rPr lang="en-US" sz="3200" b="1">
                <a:solidFill>
                  <a:srgbClr val="66FF66"/>
                </a:solidFill>
              </a:rPr>
              <a:t> People, $$, systems</a:t>
            </a:r>
          </a:p>
          <a:p>
            <a:pPr eaLnBrk="0" hangingPunct="0">
              <a:buFontTx/>
              <a:buChar char="•"/>
            </a:pPr>
            <a:r>
              <a:rPr lang="en-US" sz="3200" b="1">
                <a:solidFill>
                  <a:srgbClr val="FFFFCC"/>
                </a:solidFill>
              </a:rPr>
              <a:t> Raise your prices</a:t>
            </a:r>
          </a:p>
          <a:p>
            <a:pPr lvl="1" eaLnBrk="0" hangingPunct="0">
              <a:buFontTx/>
              <a:buChar char="•"/>
            </a:pPr>
            <a:r>
              <a:rPr lang="en-US" sz="3200" b="1">
                <a:solidFill>
                  <a:srgbClr val="FFFFCC"/>
                </a:solidFill>
              </a:rPr>
              <a:t> </a:t>
            </a:r>
            <a:r>
              <a:rPr lang="en-US" sz="3200" b="1">
                <a:solidFill>
                  <a:srgbClr val="66FF66"/>
                </a:solidFill>
              </a:rPr>
              <a:t>PROVE it…Budget!</a:t>
            </a:r>
          </a:p>
          <a:p>
            <a:pPr eaLnBrk="0" hangingPunct="0">
              <a:buFontTx/>
              <a:buChar char="•"/>
            </a:pPr>
            <a:r>
              <a:rPr lang="en-US" sz="3200" b="1">
                <a:solidFill>
                  <a:srgbClr val="FFFFCC"/>
                </a:solidFill>
              </a:rPr>
              <a:t> Sell yourself</a:t>
            </a:r>
          </a:p>
          <a:p>
            <a:pPr eaLnBrk="0" hangingPunct="0">
              <a:buFontTx/>
              <a:buChar char="•"/>
            </a:pPr>
            <a:r>
              <a:rPr lang="en-US" sz="3200" b="1">
                <a:solidFill>
                  <a:srgbClr val="FFFFCC"/>
                </a:solidFill>
              </a:rPr>
              <a:t> Sell your TEAM</a:t>
            </a:r>
          </a:p>
          <a:p>
            <a:pPr eaLnBrk="0" hangingPunct="0">
              <a:buFontTx/>
              <a:buChar char="•"/>
            </a:pPr>
            <a:r>
              <a:rPr lang="en-US" sz="3200" b="1">
                <a:solidFill>
                  <a:srgbClr val="FFFFCC"/>
                </a:solidFill>
              </a:rPr>
              <a:t> Find the RIGHT Customers</a:t>
            </a:r>
          </a:p>
          <a:p>
            <a:pPr eaLnBrk="0" hangingPunct="0">
              <a:buFontTx/>
              <a:buChar char="•"/>
            </a:pPr>
            <a:r>
              <a:rPr lang="en-US" sz="3200" b="1">
                <a:solidFill>
                  <a:srgbClr val="FFFFCC"/>
                </a:solidFill>
              </a:rPr>
              <a:t> BE extraordinary! </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Effect transition="in" filter="checkerboard(across)">
                                      <p:cBhvr>
                                        <p:cTn id="7" dur="500"/>
                                        <p:tgtEl>
                                          <p:spTgt spid="440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44035">
                                            <p:txEl>
                                              <p:pRg st="1" end="1"/>
                                            </p:txEl>
                                          </p:spTgt>
                                        </p:tgtEl>
                                        <p:attrNameLst>
                                          <p:attrName>style.visibility</p:attrName>
                                        </p:attrNameLst>
                                      </p:cBhvr>
                                      <p:to>
                                        <p:strVal val="visible"/>
                                      </p:to>
                                    </p:set>
                                    <p:animEffect transition="in" filter="checkerboard(across)">
                                      <p:cBhvr>
                                        <p:cTn id="12" dur="500"/>
                                        <p:tgtEl>
                                          <p:spTgt spid="4403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44035">
                                            <p:txEl>
                                              <p:pRg st="2" end="2"/>
                                            </p:txEl>
                                          </p:spTgt>
                                        </p:tgtEl>
                                        <p:attrNameLst>
                                          <p:attrName>style.visibility</p:attrName>
                                        </p:attrNameLst>
                                      </p:cBhvr>
                                      <p:to>
                                        <p:strVal val="visible"/>
                                      </p:to>
                                    </p:set>
                                    <p:animEffect transition="in" filter="checkerboard(across)">
                                      <p:cBhvr>
                                        <p:cTn id="17" dur="500"/>
                                        <p:tgtEl>
                                          <p:spTgt spid="4403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44035">
                                            <p:txEl>
                                              <p:pRg st="3" end="3"/>
                                            </p:txEl>
                                          </p:spTgt>
                                        </p:tgtEl>
                                        <p:attrNameLst>
                                          <p:attrName>style.visibility</p:attrName>
                                        </p:attrNameLst>
                                      </p:cBhvr>
                                      <p:to>
                                        <p:strVal val="visible"/>
                                      </p:to>
                                    </p:set>
                                    <p:animEffect transition="in" filter="checkerboard(across)">
                                      <p:cBhvr>
                                        <p:cTn id="22" dur="500"/>
                                        <p:tgtEl>
                                          <p:spTgt spid="4403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6" presetClass="entr" presetSubtype="0" fill="hold" nodeType="clickEffect">
                                  <p:stCondLst>
                                    <p:cond delay="0"/>
                                  </p:stCondLst>
                                  <p:childTnLst>
                                    <p:set>
                                      <p:cBhvr>
                                        <p:cTn id="26" dur="1" fill="hold">
                                          <p:stCondLst>
                                            <p:cond delay="0"/>
                                          </p:stCondLst>
                                        </p:cTn>
                                        <p:tgtEl>
                                          <p:spTgt spid="44035">
                                            <p:txEl>
                                              <p:pRg st="4" end="4"/>
                                            </p:txEl>
                                          </p:spTgt>
                                        </p:tgtEl>
                                        <p:attrNameLst>
                                          <p:attrName>style.visibility</p:attrName>
                                        </p:attrNameLst>
                                      </p:cBhvr>
                                      <p:to>
                                        <p:strVal val="visible"/>
                                      </p:to>
                                    </p:set>
                                    <p:animEffect transition="in" filter="wipe(down)">
                                      <p:cBhvr>
                                        <p:cTn id="27" dur="580">
                                          <p:stCondLst>
                                            <p:cond delay="0"/>
                                          </p:stCondLst>
                                        </p:cTn>
                                        <p:tgtEl>
                                          <p:spTgt spid="44035">
                                            <p:txEl>
                                              <p:pRg st="4" end="4"/>
                                            </p:txEl>
                                          </p:spTgt>
                                        </p:tgtEl>
                                      </p:cBhvr>
                                    </p:animEffect>
                                    <p:anim calcmode="lin" valueType="num">
                                      <p:cBhvr>
                                        <p:cTn id="28" dur="1822" tmFilter="0,0; 0.14,0.36; 0.43,0.73; 0.71,0.91; 1.0,1.0">
                                          <p:stCondLst>
                                            <p:cond delay="0"/>
                                          </p:stCondLst>
                                        </p:cTn>
                                        <p:tgtEl>
                                          <p:spTgt spid="44035">
                                            <p:txEl>
                                              <p:pRg st="4" end="4"/>
                                            </p:txEl>
                                          </p:spTgt>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44035">
                                            <p:txEl>
                                              <p:pRg st="4" end="4"/>
                                            </p:txEl>
                                          </p:spTgt>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44035">
                                            <p:txEl>
                                              <p:pRg st="4" end="4"/>
                                            </p:txEl>
                                          </p:spTgt>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44035">
                                            <p:txEl>
                                              <p:pRg st="4" end="4"/>
                                            </p:txEl>
                                          </p:spTgt>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44035">
                                            <p:txEl>
                                              <p:pRg st="4" end="4"/>
                                            </p:txEl>
                                          </p:spTgt>
                                        </p:tgtEl>
                                        <p:attrNameLst>
                                          <p:attrName>ppt_y</p:attrName>
                                        </p:attrNameLst>
                                      </p:cBhvr>
                                      <p:tavLst>
                                        <p:tav tm="0" fmla="#ppt_y-sin(pi*$)/81">
                                          <p:val>
                                            <p:fltVal val="0"/>
                                          </p:val>
                                        </p:tav>
                                        <p:tav tm="100000">
                                          <p:val>
                                            <p:fltVal val="1"/>
                                          </p:val>
                                        </p:tav>
                                      </p:tavLst>
                                    </p:anim>
                                    <p:animScale>
                                      <p:cBhvr>
                                        <p:cTn id="33" dur="26">
                                          <p:stCondLst>
                                            <p:cond delay="650"/>
                                          </p:stCondLst>
                                        </p:cTn>
                                        <p:tgtEl>
                                          <p:spTgt spid="44035">
                                            <p:txEl>
                                              <p:pRg st="4" end="4"/>
                                            </p:txEl>
                                          </p:spTgt>
                                        </p:tgtEl>
                                      </p:cBhvr>
                                      <p:to x="100000" y="60000"/>
                                    </p:animScale>
                                    <p:animScale>
                                      <p:cBhvr>
                                        <p:cTn id="34" dur="166" decel="50000">
                                          <p:stCondLst>
                                            <p:cond delay="676"/>
                                          </p:stCondLst>
                                        </p:cTn>
                                        <p:tgtEl>
                                          <p:spTgt spid="44035">
                                            <p:txEl>
                                              <p:pRg st="4" end="4"/>
                                            </p:txEl>
                                          </p:spTgt>
                                        </p:tgtEl>
                                      </p:cBhvr>
                                      <p:to x="100000" y="100000"/>
                                    </p:animScale>
                                    <p:animScale>
                                      <p:cBhvr>
                                        <p:cTn id="35" dur="26">
                                          <p:stCondLst>
                                            <p:cond delay="1312"/>
                                          </p:stCondLst>
                                        </p:cTn>
                                        <p:tgtEl>
                                          <p:spTgt spid="44035">
                                            <p:txEl>
                                              <p:pRg st="4" end="4"/>
                                            </p:txEl>
                                          </p:spTgt>
                                        </p:tgtEl>
                                      </p:cBhvr>
                                      <p:to x="100000" y="80000"/>
                                    </p:animScale>
                                    <p:animScale>
                                      <p:cBhvr>
                                        <p:cTn id="36" dur="166" decel="50000">
                                          <p:stCondLst>
                                            <p:cond delay="1338"/>
                                          </p:stCondLst>
                                        </p:cTn>
                                        <p:tgtEl>
                                          <p:spTgt spid="44035">
                                            <p:txEl>
                                              <p:pRg st="4" end="4"/>
                                            </p:txEl>
                                          </p:spTgt>
                                        </p:tgtEl>
                                      </p:cBhvr>
                                      <p:to x="100000" y="100000"/>
                                    </p:animScale>
                                    <p:animScale>
                                      <p:cBhvr>
                                        <p:cTn id="37" dur="26">
                                          <p:stCondLst>
                                            <p:cond delay="1642"/>
                                          </p:stCondLst>
                                        </p:cTn>
                                        <p:tgtEl>
                                          <p:spTgt spid="44035">
                                            <p:txEl>
                                              <p:pRg st="4" end="4"/>
                                            </p:txEl>
                                          </p:spTgt>
                                        </p:tgtEl>
                                      </p:cBhvr>
                                      <p:to x="100000" y="90000"/>
                                    </p:animScale>
                                    <p:animScale>
                                      <p:cBhvr>
                                        <p:cTn id="38" dur="166" decel="50000">
                                          <p:stCondLst>
                                            <p:cond delay="1668"/>
                                          </p:stCondLst>
                                        </p:cTn>
                                        <p:tgtEl>
                                          <p:spTgt spid="44035">
                                            <p:txEl>
                                              <p:pRg st="4" end="4"/>
                                            </p:txEl>
                                          </p:spTgt>
                                        </p:tgtEl>
                                      </p:cBhvr>
                                      <p:to x="100000" y="100000"/>
                                    </p:animScale>
                                    <p:animScale>
                                      <p:cBhvr>
                                        <p:cTn id="39" dur="26">
                                          <p:stCondLst>
                                            <p:cond delay="1808"/>
                                          </p:stCondLst>
                                        </p:cTn>
                                        <p:tgtEl>
                                          <p:spTgt spid="44035">
                                            <p:txEl>
                                              <p:pRg st="4" end="4"/>
                                            </p:txEl>
                                          </p:spTgt>
                                        </p:tgtEl>
                                      </p:cBhvr>
                                      <p:to x="100000" y="95000"/>
                                    </p:animScale>
                                    <p:animScale>
                                      <p:cBhvr>
                                        <p:cTn id="40" dur="166" decel="50000">
                                          <p:stCondLst>
                                            <p:cond delay="1834"/>
                                          </p:stCondLst>
                                        </p:cTn>
                                        <p:tgtEl>
                                          <p:spTgt spid="44035">
                                            <p:txEl>
                                              <p:pRg st="4" end="4"/>
                                            </p:txEl>
                                          </p:spTgt>
                                        </p:tgtEl>
                                      </p:cBhvr>
                                      <p:to x="100000" y="100000"/>
                                    </p:animScale>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nodeType="clickEffect">
                                  <p:stCondLst>
                                    <p:cond delay="0"/>
                                  </p:stCondLst>
                                  <p:childTnLst>
                                    <p:set>
                                      <p:cBhvr>
                                        <p:cTn id="44" dur="1" fill="hold">
                                          <p:stCondLst>
                                            <p:cond delay="0"/>
                                          </p:stCondLst>
                                        </p:cTn>
                                        <p:tgtEl>
                                          <p:spTgt spid="44035">
                                            <p:txEl>
                                              <p:pRg st="5" end="5"/>
                                            </p:txEl>
                                          </p:spTgt>
                                        </p:tgtEl>
                                        <p:attrNameLst>
                                          <p:attrName>style.visibility</p:attrName>
                                        </p:attrNameLst>
                                      </p:cBhvr>
                                      <p:to>
                                        <p:strVal val="visible"/>
                                      </p:to>
                                    </p:set>
                                    <p:animEffect transition="in" filter="blinds(horizontal)">
                                      <p:cBhvr>
                                        <p:cTn id="45" dur="500"/>
                                        <p:tgtEl>
                                          <p:spTgt spid="44035">
                                            <p:txEl>
                                              <p:pRg st="5" end="5"/>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30" presetClass="entr" presetSubtype="0" fill="hold" nodeType="clickEffect">
                                  <p:stCondLst>
                                    <p:cond delay="0"/>
                                  </p:stCondLst>
                                  <p:childTnLst>
                                    <p:set>
                                      <p:cBhvr>
                                        <p:cTn id="49" dur="1" fill="hold">
                                          <p:stCondLst>
                                            <p:cond delay="0"/>
                                          </p:stCondLst>
                                        </p:cTn>
                                        <p:tgtEl>
                                          <p:spTgt spid="44035">
                                            <p:txEl>
                                              <p:pRg st="6" end="6"/>
                                            </p:txEl>
                                          </p:spTgt>
                                        </p:tgtEl>
                                        <p:attrNameLst>
                                          <p:attrName>style.visibility</p:attrName>
                                        </p:attrNameLst>
                                      </p:cBhvr>
                                      <p:to>
                                        <p:strVal val="visible"/>
                                      </p:to>
                                    </p:set>
                                    <p:animEffect transition="in" filter="fade">
                                      <p:cBhvr>
                                        <p:cTn id="50" dur="800" decel="100000"/>
                                        <p:tgtEl>
                                          <p:spTgt spid="44035">
                                            <p:txEl>
                                              <p:pRg st="6" end="6"/>
                                            </p:txEl>
                                          </p:spTgt>
                                        </p:tgtEl>
                                      </p:cBhvr>
                                    </p:animEffect>
                                    <p:anim calcmode="lin" valueType="num">
                                      <p:cBhvr>
                                        <p:cTn id="51" dur="800" decel="100000" fill="hold"/>
                                        <p:tgtEl>
                                          <p:spTgt spid="44035">
                                            <p:txEl>
                                              <p:pRg st="6" end="6"/>
                                            </p:txEl>
                                          </p:spTgt>
                                        </p:tgtEl>
                                        <p:attrNameLst>
                                          <p:attrName>style.rotation</p:attrName>
                                        </p:attrNameLst>
                                      </p:cBhvr>
                                      <p:tavLst>
                                        <p:tav tm="0">
                                          <p:val>
                                            <p:fltVal val="-90"/>
                                          </p:val>
                                        </p:tav>
                                        <p:tav tm="100000">
                                          <p:val>
                                            <p:fltVal val="0"/>
                                          </p:val>
                                        </p:tav>
                                      </p:tavLst>
                                    </p:anim>
                                    <p:anim calcmode="lin" valueType="num">
                                      <p:cBhvr>
                                        <p:cTn id="52" dur="800" decel="100000" fill="hold"/>
                                        <p:tgtEl>
                                          <p:spTgt spid="44035">
                                            <p:txEl>
                                              <p:pRg st="6" end="6"/>
                                            </p:txEl>
                                          </p:spTgt>
                                        </p:tgtEl>
                                        <p:attrNameLst>
                                          <p:attrName>ppt_x</p:attrName>
                                        </p:attrNameLst>
                                      </p:cBhvr>
                                      <p:tavLst>
                                        <p:tav tm="0">
                                          <p:val>
                                            <p:strVal val="#ppt_x+0.4"/>
                                          </p:val>
                                        </p:tav>
                                        <p:tav tm="100000">
                                          <p:val>
                                            <p:strVal val="#ppt_x-0.05"/>
                                          </p:val>
                                        </p:tav>
                                      </p:tavLst>
                                    </p:anim>
                                    <p:anim calcmode="lin" valueType="num">
                                      <p:cBhvr>
                                        <p:cTn id="53" dur="800" decel="100000" fill="hold"/>
                                        <p:tgtEl>
                                          <p:spTgt spid="44035">
                                            <p:txEl>
                                              <p:pRg st="6" end="6"/>
                                            </p:txEl>
                                          </p:spTgt>
                                        </p:tgtEl>
                                        <p:attrNameLst>
                                          <p:attrName>ppt_y</p:attrName>
                                        </p:attrNameLst>
                                      </p:cBhvr>
                                      <p:tavLst>
                                        <p:tav tm="0">
                                          <p:val>
                                            <p:strVal val="#ppt_y-0.4"/>
                                          </p:val>
                                        </p:tav>
                                        <p:tav tm="100000">
                                          <p:val>
                                            <p:strVal val="#ppt_y+0.1"/>
                                          </p:val>
                                        </p:tav>
                                      </p:tavLst>
                                    </p:anim>
                                    <p:anim calcmode="lin" valueType="num">
                                      <p:cBhvr>
                                        <p:cTn id="54" dur="200" accel="100000" fill="hold">
                                          <p:stCondLst>
                                            <p:cond delay="800"/>
                                          </p:stCondLst>
                                        </p:cTn>
                                        <p:tgtEl>
                                          <p:spTgt spid="44035">
                                            <p:txEl>
                                              <p:pRg st="6" end="6"/>
                                            </p:txEl>
                                          </p:spTgt>
                                        </p:tgtEl>
                                        <p:attrNameLst>
                                          <p:attrName>ppt_x</p:attrName>
                                        </p:attrNameLst>
                                      </p:cBhvr>
                                      <p:tavLst>
                                        <p:tav tm="0">
                                          <p:val>
                                            <p:strVal val="#ppt_x-0.05"/>
                                          </p:val>
                                        </p:tav>
                                        <p:tav tm="100000">
                                          <p:val>
                                            <p:strVal val="#ppt_x"/>
                                          </p:val>
                                        </p:tav>
                                      </p:tavLst>
                                    </p:anim>
                                    <p:anim calcmode="lin" valueType="num">
                                      <p:cBhvr>
                                        <p:cTn id="55" dur="200" accel="100000" fill="hold">
                                          <p:stCondLst>
                                            <p:cond delay="800"/>
                                          </p:stCondLst>
                                        </p:cTn>
                                        <p:tgtEl>
                                          <p:spTgt spid="44035">
                                            <p:txEl>
                                              <p:pRg st="6" end="6"/>
                                            </p:txEl>
                                          </p:spTgt>
                                        </p:tgtEl>
                                        <p:attrNameLst>
                                          <p:attrName>ppt_y</p:attrName>
                                        </p:attrNameLst>
                                      </p:cBhvr>
                                      <p:tavLst>
                                        <p:tav tm="0">
                                          <p:val>
                                            <p:strVal val="#ppt_y+0.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30" presetClass="entr" presetSubtype="0" fill="hold" nodeType="clickEffect">
                                  <p:stCondLst>
                                    <p:cond delay="0"/>
                                  </p:stCondLst>
                                  <p:childTnLst>
                                    <p:set>
                                      <p:cBhvr>
                                        <p:cTn id="59" dur="1" fill="hold">
                                          <p:stCondLst>
                                            <p:cond delay="0"/>
                                          </p:stCondLst>
                                        </p:cTn>
                                        <p:tgtEl>
                                          <p:spTgt spid="44035">
                                            <p:txEl>
                                              <p:pRg st="7" end="7"/>
                                            </p:txEl>
                                          </p:spTgt>
                                        </p:tgtEl>
                                        <p:attrNameLst>
                                          <p:attrName>style.visibility</p:attrName>
                                        </p:attrNameLst>
                                      </p:cBhvr>
                                      <p:to>
                                        <p:strVal val="visible"/>
                                      </p:to>
                                    </p:set>
                                    <p:animEffect transition="in" filter="fade">
                                      <p:cBhvr>
                                        <p:cTn id="60" dur="800" decel="100000"/>
                                        <p:tgtEl>
                                          <p:spTgt spid="44035">
                                            <p:txEl>
                                              <p:pRg st="7" end="7"/>
                                            </p:txEl>
                                          </p:spTgt>
                                        </p:tgtEl>
                                      </p:cBhvr>
                                    </p:animEffect>
                                    <p:anim calcmode="lin" valueType="num">
                                      <p:cBhvr>
                                        <p:cTn id="61" dur="800" decel="100000" fill="hold"/>
                                        <p:tgtEl>
                                          <p:spTgt spid="44035">
                                            <p:txEl>
                                              <p:pRg st="7" end="7"/>
                                            </p:txEl>
                                          </p:spTgt>
                                        </p:tgtEl>
                                        <p:attrNameLst>
                                          <p:attrName>style.rotation</p:attrName>
                                        </p:attrNameLst>
                                      </p:cBhvr>
                                      <p:tavLst>
                                        <p:tav tm="0">
                                          <p:val>
                                            <p:fltVal val="-90"/>
                                          </p:val>
                                        </p:tav>
                                        <p:tav tm="100000">
                                          <p:val>
                                            <p:fltVal val="0"/>
                                          </p:val>
                                        </p:tav>
                                      </p:tavLst>
                                    </p:anim>
                                    <p:anim calcmode="lin" valueType="num">
                                      <p:cBhvr>
                                        <p:cTn id="62" dur="800" decel="100000" fill="hold"/>
                                        <p:tgtEl>
                                          <p:spTgt spid="44035">
                                            <p:txEl>
                                              <p:pRg st="7" end="7"/>
                                            </p:txEl>
                                          </p:spTgt>
                                        </p:tgtEl>
                                        <p:attrNameLst>
                                          <p:attrName>ppt_x</p:attrName>
                                        </p:attrNameLst>
                                      </p:cBhvr>
                                      <p:tavLst>
                                        <p:tav tm="0">
                                          <p:val>
                                            <p:strVal val="#ppt_x+0.4"/>
                                          </p:val>
                                        </p:tav>
                                        <p:tav tm="100000">
                                          <p:val>
                                            <p:strVal val="#ppt_x-0.05"/>
                                          </p:val>
                                        </p:tav>
                                      </p:tavLst>
                                    </p:anim>
                                    <p:anim calcmode="lin" valueType="num">
                                      <p:cBhvr>
                                        <p:cTn id="63" dur="800" decel="100000" fill="hold"/>
                                        <p:tgtEl>
                                          <p:spTgt spid="44035">
                                            <p:txEl>
                                              <p:pRg st="7" end="7"/>
                                            </p:txEl>
                                          </p:spTgt>
                                        </p:tgtEl>
                                        <p:attrNameLst>
                                          <p:attrName>ppt_y</p:attrName>
                                        </p:attrNameLst>
                                      </p:cBhvr>
                                      <p:tavLst>
                                        <p:tav tm="0">
                                          <p:val>
                                            <p:strVal val="#ppt_y-0.4"/>
                                          </p:val>
                                        </p:tav>
                                        <p:tav tm="100000">
                                          <p:val>
                                            <p:strVal val="#ppt_y+0.1"/>
                                          </p:val>
                                        </p:tav>
                                      </p:tavLst>
                                    </p:anim>
                                    <p:anim calcmode="lin" valueType="num">
                                      <p:cBhvr>
                                        <p:cTn id="64" dur="200" accel="100000" fill="hold">
                                          <p:stCondLst>
                                            <p:cond delay="800"/>
                                          </p:stCondLst>
                                        </p:cTn>
                                        <p:tgtEl>
                                          <p:spTgt spid="44035">
                                            <p:txEl>
                                              <p:pRg st="7" end="7"/>
                                            </p:txEl>
                                          </p:spTgt>
                                        </p:tgtEl>
                                        <p:attrNameLst>
                                          <p:attrName>ppt_x</p:attrName>
                                        </p:attrNameLst>
                                      </p:cBhvr>
                                      <p:tavLst>
                                        <p:tav tm="0">
                                          <p:val>
                                            <p:strVal val="#ppt_x-0.05"/>
                                          </p:val>
                                        </p:tav>
                                        <p:tav tm="100000">
                                          <p:val>
                                            <p:strVal val="#ppt_x"/>
                                          </p:val>
                                        </p:tav>
                                      </p:tavLst>
                                    </p:anim>
                                    <p:anim calcmode="lin" valueType="num">
                                      <p:cBhvr>
                                        <p:cTn id="65" dur="200" accel="100000" fill="hold">
                                          <p:stCondLst>
                                            <p:cond delay="800"/>
                                          </p:stCondLst>
                                        </p:cTn>
                                        <p:tgtEl>
                                          <p:spTgt spid="44035">
                                            <p:txEl>
                                              <p:pRg st="7" end="7"/>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1"/>
          <p:cNvSpPr>
            <a:spLocks/>
          </p:cNvSpPr>
          <p:nvPr/>
        </p:nvSpPr>
        <p:spPr bwMode="auto">
          <a:xfrm>
            <a:off x="6925235" y="7253288"/>
            <a:ext cx="1680882" cy="317500"/>
          </a:xfrm>
          <a:prstGeom prst="rect">
            <a:avLst/>
          </a:prstGeom>
          <a:noFill/>
          <a:ln w="12700">
            <a:noFill/>
            <a:miter lim="0"/>
            <a:headEnd/>
            <a:tailEnd/>
          </a:ln>
        </p:spPr>
        <p:txBody>
          <a:bodyPr lIns="130622" tIns="65311" rIns="130622" bIns="65311">
            <a:spAutoFit/>
          </a:bodyPr>
          <a:lstStyle/>
          <a:p>
            <a:pPr defTabSz="782638"/>
            <a:r>
              <a:rPr lang="en-US" sz="1200" b="1">
                <a:solidFill>
                  <a:srgbClr val="FFFFFF"/>
                </a:solidFill>
                <a:cs typeface="Arial" pitchFamily="34" charset="0"/>
                <a:sym typeface="Arial" pitchFamily="34" charset="0"/>
              </a:rPr>
              <a:t>5</a:t>
            </a:r>
            <a:endParaRPr lang="en-US"/>
          </a:p>
        </p:txBody>
      </p:sp>
      <p:sp>
        <p:nvSpPr>
          <p:cNvPr id="2" name="Rectangle 2"/>
          <p:cNvSpPr>
            <a:spLocks noGrp="1" noChangeArrowheads="1"/>
          </p:cNvSpPr>
          <p:nvPr>
            <p:ph type="title"/>
          </p:nvPr>
        </p:nvSpPr>
        <p:spPr>
          <a:xfrm>
            <a:off x="1303618" y="911225"/>
            <a:ext cx="6736604" cy="939800"/>
          </a:xfrm>
        </p:spPr>
        <p:txBody>
          <a:bodyPr lIns="141507" tIns="65311" rIns="141507" bIns="65311"/>
          <a:lstStyle/>
          <a:p>
            <a:pPr defTabSz="1380267" eaLnBrk="1">
              <a:defRPr/>
            </a:pPr>
            <a:r>
              <a:rPr lang="en-US" sz="4100" b="1" dirty="0" smtClean="0">
                <a:solidFill>
                  <a:srgbClr val="FFFF00"/>
                </a:solidFill>
                <a:cs typeface="Arial" pitchFamily="34" charset="0"/>
                <a:sym typeface="Arial" pitchFamily="34" charset="0"/>
              </a:rPr>
              <a:t>Write Down 5 Things…</a:t>
            </a:r>
            <a:endParaRPr lang="en-US" dirty="0" smtClean="0">
              <a:solidFill>
                <a:srgbClr val="FFFF00"/>
              </a:solidFill>
            </a:endParaRPr>
          </a:p>
        </p:txBody>
      </p:sp>
      <p:sp>
        <p:nvSpPr>
          <p:cNvPr id="6147" name="Rectangle 3"/>
          <p:cNvSpPr>
            <a:spLocks noGrp="1" noChangeArrowheads="1"/>
          </p:cNvSpPr>
          <p:nvPr>
            <p:ph type="body" idx="1"/>
          </p:nvPr>
        </p:nvSpPr>
        <p:spPr>
          <a:xfrm>
            <a:off x="1479177" y="2438401"/>
            <a:ext cx="4495427" cy="3624263"/>
          </a:xfrm>
        </p:spPr>
        <p:txBody>
          <a:bodyPr lIns="141507" tIns="65311" rIns="141507" bIns="65311"/>
          <a:lstStyle/>
          <a:p>
            <a:pPr marL="461896" indent="-461896" defTabSz="1380267" eaLnBrk="1">
              <a:lnSpc>
                <a:spcPct val="90000"/>
              </a:lnSpc>
              <a:spcBef>
                <a:spcPts val="546"/>
              </a:spcBef>
              <a:buClr>
                <a:srgbClr val="FFFF00"/>
              </a:buClr>
              <a:buFont typeface="ArialMT" charset="0"/>
              <a:buChar char="•"/>
              <a:defRPr/>
            </a:pPr>
            <a:r>
              <a:rPr lang="en-US" sz="2700" b="1" dirty="0" smtClean="0">
                <a:solidFill>
                  <a:srgbClr val="FFFF00"/>
                </a:solidFill>
                <a:cs typeface="Arial" pitchFamily="34" charset="0"/>
                <a:sym typeface="Arial" pitchFamily="34" charset="0"/>
              </a:rPr>
              <a:t>1 _______________</a:t>
            </a:r>
          </a:p>
          <a:p>
            <a:pPr marL="461896" indent="-461896" defTabSz="1380267" eaLnBrk="1">
              <a:lnSpc>
                <a:spcPct val="90000"/>
              </a:lnSpc>
              <a:spcBef>
                <a:spcPts val="546"/>
              </a:spcBef>
              <a:buClr>
                <a:srgbClr val="FFFF00"/>
              </a:buClr>
              <a:buFont typeface="ArialMT" charset="0"/>
              <a:buChar char="•"/>
              <a:defRPr/>
            </a:pPr>
            <a:r>
              <a:rPr lang="en-US" sz="2700" b="1" dirty="0" smtClean="0">
                <a:solidFill>
                  <a:srgbClr val="FFFF00"/>
                </a:solidFill>
                <a:cs typeface="Arial" pitchFamily="34" charset="0"/>
                <a:sym typeface="Arial" pitchFamily="34" charset="0"/>
              </a:rPr>
              <a:t>2 _______________</a:t>
            </a:r>
          </a:p>
          <a:p>
            <a:pPr marL="461896" indent="-461896" defTabSz="1380267" eaLnBrk="1">
              <a:lnSpc>
                <a:spcPct val="90000"/>
              </a:lnSpc>
              <a:spcBef>
                <a:spcPts val="546"/>
              </a:spcBef>
              <a:buClr>
                <a:srgbClr val="FFFF00"/>
              </a:buClr>
              <a:buFont typeface="ArialMT" charset="0"/>
              <a:buChar char="•"/>
              <a:defRPr/>
            </a:pPr>
            <a:r>
              <a:rPr lang="en-US" sz="2700" b="1" dirty="0" smtClean="0">
                <a:solidFill>
                  <a:srgbClr val="FFFF00"/>
                </a:solidFill>
                <a:cs typeface="Arial" pitchFamily="34" charset="0"/>
                <a:sym typeface="Arial" pitchFamily="34" charset="0"/>
              </a:rPr>
              <a:t>3 _______________</a:t>
            </a:r>
          </a:p>
          <a:p>
            <a:pPr marL="461896" indent="-461896" defTabSz="1380267" eaLnBrk="1">
              <a:lnSpc>
                <a:spcPct val="90000"/>
              </a:lnSpc>
              <a:spcBef>
                <a:spcPts val="546"/>
              </a:spcBef>
              <a:buClr>
                <a:srgbClr val="FFFF00"/>
              </a:buClr>
              <a:buFont typeface="ArialMT" charset="0"/>
              <a:buChar char="•"/>
              <a:defRPr/>
            </a:pPr>
            <a:r>
              <a:rPr lang="en-US" sz="2700" b="1" dirty="0" smtClean="0">
                <a:solidFill>
                  <a:srgbClr val="FFFF00"/>
                </a:solidFill>
                <a:cs typeface="Arial" pitchFamily="34" charset="0"/>
                <a:sym typeface="Arial" pitchFamily="34" charset="0"/>
              </a:rPr>
              <a:t>4 _______________</a:t>
            </a:r>
          </a:p>
          <a:p>
            <a:pPr marL="461896" indent="-461896" defTabSz="1380267" eaLnBrk="1">
              <a:lnSpc>
                <a:spcPct val="90000"/>
              </a:lnSpc>
              <a:spcBef>
                <a:spcPts val="546"/>
              </a:spcBef>
              <a:buClr>
                <a:srgbClr val="FFFF00"/>
              </a:buClr>
              <a:buFont typeface="ArialMT" charset="0"/>
              <a:buChar char="•"/>
              <a:defRPr/>
            </a:pPr>
            <a:r>
              <a:rPr lang="en-US" sz="2700" b="1" dirty="0" smtClean="0">
                <a:solidFill>
                  <a:srgbClr val="FFFF00"/>
                </a:solidFill>
                <a:cs typeface="Arial" pitchFamily="34" charset="0"/>
                <a:sym typeface="Arial" pitchFamily="34" charset="0"/>
              </a:rPr>
              <a:t>5 _______________</a:t>
            </a:r>
          </a:p>
          <a:p>
            <a:pPr marL="461896" indent="-461896" defTabSz="1380267" eaLnBrk="1">
              <a:lnSpc>
                <a:spcPct val="90000"/>
              </a:lnSpc>
              <a:spcBef>
                <a:spcPts val="546"/>
              </a:spcBef>
              <a:buClr>
                <a:srgbClr val="FFFF00"/>
              </a:buClr>
              <a:buFontTx/>
              <a:buNone/>
              <a:defRPr/>
            </a:pPr>
            <a:endParaRPr lang="en-US" dirty="0" smtClean="0"/>
          </a:p>
        </p:txBody>
      </p:sp>
      <p:pic>
        <p:nvPicPr>
          <p:cNvPr id="10245" name="Picture 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965265" y="2854325"/>
            <a:ext cx="2265456" cy="1943100"/>
          </a:xfrm>
          <a:prstGeom prst="rect">
            <a:avLst/>
          </a:prstGeom>
          <a:noFill/>
          <a:ln w="12700">
            <a:noFill/>
            <a:miter lim="0"/>
            <a:headEnd/>
            <a:tailEnd/>
          </a:ln>
        </p:spPr>
      </p:pic>
      <p:pic>
        <p:nvPicPr>
          <p:cNvPr id="10246" name="Picture 3" descr="http://www.barebonesbiz.com/blog/wp-content/uploads/blog_header3.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143001" y="5526088"/>
            <a:ext cx="6697382" cy="1312862"/>
          </a:xfrm>
          <a:prstGeom prst="rect">
            <a:avLst/>
          </a:prstGeom>
          <a:noFill/>
          <a:ln w="9525">
            <a:noFill/>
            <a:miter lim="800000"/>
            <a:headEnd/>
            <a:tailEnd/>
          </a:ln>
        </p:spPr>
      </p:pic>
      <p:sp>
        <p:nvSpPr>
          <p:cNvPr id="10247" name="Rectangle 4"/>
          <p:cNvSpPr>
            <a:spLocks/>
          </p:cNvSpPr>
          <p:nvPr/>
        </p:nvSpPr>
        <p:spPr bwMode="auto">
          <a:xfrm>
            <a:off x="0" y="-446088"/>
            <a:ext cx="9144000" cy="892176"/>
          </a:xfrm>
          <a:prstGeom prst="rect">
            <a:avLst/>
          </a:prstGeom>
          <a:noFill/>
          <a:ln w="12700">
            <a:noFill/>
            <a:miter lim="0"/>
            <a:headEnd/>
            <a:tailEnd/>
          </a:ln>
        </p:spPr>
        <p:txBody>
          <a:bodyPr lIns="0" tIns="0" rIns="0" bIns="0" anchor="ctr">
            <a:spAutoFit/>
          </a:bodyPr>
          <a:lstStyle/>
          <a:p>
            <a:r>
              <a:rPr lang="en-US" sz="800">
                <a:hlinkClick r:id="" action="ppaction://noaction"/>
              </a:rPr>
              <a:t>Skip to content</a:t>
            </a:r>
            <a:endParaRPr lang="en-US" sz="800"/>
          </a:p>
          <a:p>
            <a:pPr>
              <a:buFontTx/>
              <a:buChar char="•"/>
            </a:pPr>
            <a:r>
              <a:rPr lang="en-US" sz="800">
                <a:solidFill>
                  <a:srgbClr val="002753"/>
                </a:solidFill>
                <a:latin typeface="Georgia" pitchFamily="18" charset="0"/>
                <a:hlinkClick r:id="rId5"/>
              </a:rPr>
              <a:t>Home</a:t>
            </a:r>
            <a:endParaRPr lang="en-US" sz="800">
              <a:solidFill>
                <a:srgbClr val="002753"/>
              </a:solidFill>
              <a:latin typeface="Georgia" pitchFamily="18" charset="0"/>
            </a:endParaRPr>
          </a:p>
          <a:p>
            <a:pPr>
              <a:buFontTx/>
              <a:buChar char="•"/>
            </a:pPr>
            <a:r>
              <a:rPr lang="en-US" sz="800">
                <a:solidFill>
                  <a:srgbClr val="002753"/>
                </a:solidFill>
                <a:latin typeface="Georgia" pitchFamily="18" charset="0"/>
                <a:hlinkClick r:id="rId6"/>
              </a:rPr>
              <a:t>BUY STUFF</a:t>
            </a:r>
            <a:endParaRPr lang="en-US" sz="800">
              <a:solidFill>
                <a:srgbClr val="002753"/>
              </a:solidFill>
              <a:latin typeface="Georgia" pitchFamily="18" charset="0"/>
            </a:endParaRPr>
          </a:p>
          <a:p>
            <a:pPr>
              <a:buFontTx/>
              <a:buChar char="•"/>
            </a:pPr>
            <a:r>
              <a:rPr lang="en-US" sz="800">
                <a:solidFill>
                  <a:srgbClr val="002753"/>
                </a:solidFill>
                <a:latin typeface="Georgia" pitchFamily="18" charset="0"/>
                <a:hlinkClick r:id="rId7"/>
              </a:rPr>
              <a:t>About Us</a:t>
            </a:r>
            <a:endParaRPr lang="en-US" sz="800">
              <a:solidFill>
                <a:srgbClr val="002753"/>
              </a:solidFill>
              <a:latin typeface="Georgia" pitchFamily="18" charset="0"/>
            </a:endParaRPr>
          </a:p>
          <a:p>
            <a:pPr>
              <a:buFontTx/>
              <a:buChar char="•"/>
            </a:pPr>
            <a:r>
              <a:rPr lang="en-US" sz="800">
                <a:solidFill>
                  <a:srgbClr val="002753"/>
                </a:solidFill>
                <a:latin typeface="Georgia" pitchFamily="18" charset="0"/>
                <a:hlinkClick r:id="rId8"/>
              </a:rPr>
              <a:t>Podcast Series</a:t>
            </a:r>
            <a:endParaRPr lang="en-US" sz="800">
              <a:solidFill>
                <a:srgbClr val="002753"/>
              </a:solidFill>
              <a:latin typeface="Georgia" pitchFamily="18" charset="0"/>
            </a:endParaRPr>
          </a:p>
          <a:p>
            <a:pPr>
              <a:buFontTx/>
              <a:buChar char="•"/>
            </a:pPr>
            <a:endParaRPr lang="en-US"/>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iterate type="lt">
                                    <p:tmPct val="100000"/>
                                  </p:iterate>
                                  <p:childTnLst>
                                    <p:set>
                                      <p:cBhvr>
                                        <p:cTn id="6" dur="1" fill="hold">
                                          <p:stCondLst>
                                            <p:cond delay="0"/>
                                          </p:stCondLst>
                                        </p:cTn>
                                        <p:tgtEl>
                                          <p:spTgt spid="6147">
                                            <p:txEl>
                                              <p:pRg st="0" end="0"/>
                                            </p:txEl>
                                          </p:spTgt>
                                        </p:tgtEl>
                                        <p:attrNameLst>
                                          <p:attrName>style.visibility</p:attrName>
                                        </p:attrNameLst>
                                      </p:cBhvr>
                                      <p:to>
                                        <p:strVal val="visible"/>
                                      </p:to>
                                    </p:set>
                                    <p:anim calcmode="lin" valueType="num">
                                      <p:cBhvr additive="base">
                                        <p:cTn id="7" dur="75" fill="hold"/>
                                        <p:tgtEl>
                                          <p:spTgt spid="6147">
                                            <p:txEl>
                                              <p:pRg st="0" end="0"/>
                                            </p:txEl>
                                          </p:spTgt>
                                        </p:tgtEl>
                                        <p:attrNameLst>
                                          <p:attrName>ppt_x</p:attrName>
                                        </p:attrNameLst>
                                      </p:cBhvr>
                                      <p:tavLst>
                                        <p:tav tm="0">
                                          <p:val>
                                            <p:strVal val="#ppt_x"/>
                                          </p:val>
                                        </p:tav>
                                        <p:tav tm="100000">
                                          <p:val>
                                            <p:strVal val="#ppt_x"/>
                                          </p:val>
                                        </p:tav>
                                      </p:tavLst>
                                    </p:anim>
                                    <p:anim calcmode="lin" valueType="num">
                                      <p:cBhvr additive="base">
                                        <p:cTn id="8" dur="75" fill="hold"/>
                                        <p:tgtEl>
                                          <p:spTgt spid="6147">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iterate type="lt">
                                    <p:tmPct val="100000"/>
                                  </p:iterate>
                                  <p:childTnLst>
                                    <p:set>
                                      <p:cBhvr>
                                        <p:cTn id="12" dur="1" fill="hold">
                                          <p:stCondLst>
                                            <p:cond delay="0"/>
                                          </p:stCondLst>
                                        </p:cTn>
                                        <p:tgtEl>
                                          <p:spTgt spid="6147">
                                            <p:txEl>
                                              <p:pRg st="1" end="1"/>
                                            </p:txEl>
                                          </p:spTgt>
                                        </p:tgtEl>
                                        <p:attrNameLst>
                                          <p:attrName>style.visibility</p:attrName>
                                        </p:attrNameLst>
                                      </p:cBhvr>
                                      <p:to>
                                        <p:strVal val="visible"/>
                                      </p:to>
                                    </p:set>
                                    <p:anim calcmode="lin" valueType="num">
                                      <p:cBhvr additive="base">
                                        <p:cTn id="13" dur="75" fill="hold"/>
                                        <p:tgtEl>
                                          <p:spTgt spid="6147">
                                            <p:txEl>
                                              <p:pRg st="1" end="1"/>
                                            </p:txEl>
                                          </p:spTgt>
                                        </p:tgtEl>
                                        <p:attrNameLst>
                                          <p:attrName>ppt_x</p:attrName>
                                        </p:attrNameLst>
                                      </p:cBhvr>
                                      <p:tavLst>
                                        <p:tav tm="0">
                                          <p:val>
                                            <p:strVal val="#ppt_x"/>
                                          </p:val>
                                        </p:tav>
                                        <p:tav tm="100000">
                                          <p:val>
                                            <p:strVal val="#ppt_x"/>
                                          </p:val>
                                        </p:tav>
                                      </p:tavLst>
                                    </p:anim>
                                    <p:anim calcmode="lin" valueType="num">
                                      <p:cBhvr additive="base">
                                        <p:cTn id="14" dur="75" fill="hold"/>
                                        <p:tgtEl>
                                          <p:spTgt spid="6147">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iterate type="lt">
                                    <p:tmPct val="100000"/>
                                  </p:iterate>
                                  <p:childTnLst>
                                    <p:set>
                                      <p:cBhvr>
                                        <p:cTn id="18" dur="1" fill="hold">
                                          <p:stCondLst>
                                            <p:cond delay="0"/>
                                          </p:stCondLst>
                                        </p:cTn>
                                        <p:tgtEl>
                                          <p:spTgt spid="6147">
                                            <p:txEl>
                                              <p:pRg st="2" end="2"/>
                                            </p:txEl>
                                          </p:spTgt>
                                        </p:tgtEl>
                                        <p:attrNameLst>
                                          <p:attrName>style.visibility</p:attrName>
                                        </p:attrNameLst>
                                      </p:cBhvr>
                                      <p:to>
                                        <p:strVal val="visible"/>
                                      </p:to>
                                    </p:set>
                                    <p:anim calcmode="lin" valueType="num">
                                      <p:cBhvr additive="base">
                                        <p:cTn id="19" dur="75" fill="hold"/>
                                        <p:tgtEl>
                                          <p:spTgt spid="6147">
                                            <p:txEl>
                                              <p:pRg st="2" end="2"/>
                                            </p:txEl>
                                          </p:spTgt>
                                        </p:tgtEl>
                                        <p:attrNameLst>
                                          <p:attrName>ppt_x</p:attrName>
                                        </p:attrNameLst>
                                      </p:cBhvr>
                                      <p:tavLst>
                                        <p:tav tm="0">
                                          <p:val>
                                            <p:strVal val="#ppt_x"/>
                                          </p:val>
                                        </p:tav>
                                        <p:tav tm="100000">
                                          <p:val>
                                            <p:strVal val="#ppt_x"/>
                                          </p:val>
                                        </p:tav>
                                      </p:tavLst>
                                    </p:anim>
                                    <p:anim calcmode="lin" valueType="num">
                                      <p:cBhvr additive="base">
                                        <p:cTn id="20" dur="75" fill="hold"/>
                                        <p:tgtEl>
                                          <p:spTgt spid="6147">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iterate type="lt">
                                    <p:tmPct val="100000"/>
                                  </p:iterate>
                                  <p:childTnLst>
                                    <p:set>
                                      <p:cBhvr>
                                        <p:cTn id="24" dur="1" fill="hold">
                                          <p:stCondLst>
                                            <p:cond delay="0"/>
                                          </p:stCondLst>
                                        </p:cTn>
                                        <p:tgtEl>
                                          <p:spTgt spid="6147">
                                            <p:txEl>
                                              <p:pRg st="3" end="3"/>
                                            </p:txEl>
                                          </p:spTgt>
                                        </p:tgtEl>
                                        <p:attrNameLst>
                                          <p:attrName>style.visibility</p:attrName>
                                        </p:attrNameLst>
                                      </p:cBhvr>
                                      <p:to>
                                        <p:strVal val="visible"/>
                                      </p:to>
                                    </p:set>
                                    <p:anim calcmode="lin" valueType="num">
                                      <p:cBhvr additive="base">
                                        <p:cTn id="25" dur="75" fill="hold"/>
                                        <p:tgtEl>
                                          <p:spTgt spid="6147">
                                            <p:txEl>
                                              <p:pRg st="3" end="3"/>
                                            </p:txEl>
                                          </p:spTgt>
                                        </p:tgtEl>
                                        <p:attrNameLst>
                                          <p:attrName>ppt_x</p:attrName>
                                        </p:attrNameLst>
                                      </p:cBhvr>
                                      <p:tavLst>
                                        <p:tav tm="0">
                                          <p:val>
                                            <p:strVal val="#ppt_x"/>
                                          </p:val>
                                        </p:tav>
                                        <p:tav tm="100000">
                                          <p:val>
                                            <p:strVal val="#ppt_x"/>
                                          </p:val>
                                        </p:tav>
                                      </p:tavLst>
                                    </p:anim>
                                    <p:anim calcmode="lin" valueType="num">
                                      <p:cBhvr additive="base">
                                        <p:cTn id="26" dur="75" fill="hold"/>
                                        <p:tgtEl>
                                          <p:spTgt spid="6147">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grpId="0" nodeType="clickEffect">
                                  <p:stCondLst>
                                    <p:cond delay="0"/>
                                  </p:stCondLst>
                                  <p:iterate type="lt">
                                    <p:tmPct val="100000"/>
                                  </p:iterate>
                                  <p:childTnLst>
                                    <p:set>
                                      <p:cBhvr>
                                        <p:cTn id="30" dur="1" fill="hold">
                                          <p:stCondLst>
                                            <p:cond delay="0"/>
                                          </p:stCondLst>
                                        </p:cTn>
                                        <p:tgtEl>
                                          <p:spTgt spid="6147">
                                            <p:txEl>
                                              <p:pRg st="4" end="4"/>
                                            </p:txEl>
                                          </p:spTgt>
                                        </p:tgtEl>
                                        <p:attrNameLst>
                                          <p:attrName>style.visibility</p:attrName>
                                        </p:attrNameLst>
                                      </p:cBhvr>
                                      <p:to>
                                        <p:strVal val="visible"/>
                                      </p:to>
                                    </p:set>
                                    <p:anim calcmode="lin" valueType="num">
                                      <p:cBhvr additive="base">
                                        <p:cTn id="31" dur="75" fill="hold"/>
                                        <p:tgtEl>
                                          <p:spTgt spid="6147">
                                            <p:txEl>
                                              <p:pRg st="4" end="4"/>
                                            </p:txEl>
                                          </p:spTgt>
                                        </p:tgtEl>
                                        <p:attrNameLst>
                                          <p:attrName>ppt_x</p:attrName>
                                        </p:attrNameLst>
                                      </p:cBhvr>
                                      <p:tavLst>
                                        <p:tav tm="0">
                                          <p:val>
                                            <p:strVal val="#ppt_x"/>
                                          </p:val>
                                        </p:tav>
                                        <p:tav tm="100000">
                                          <p:val>
                                            <p:strVal val="#ppt_x"/>
                                          </p:val>
                                        </p:tav>
                                      </p:tavLst>
                                    </p:anim>
                                    <p:anim calcmode="lin" valueType="num">
                                      <p:cBhvr additive="base">
                                        <p:cTn id="32" dur="75" fill="hold"/>
                                        <p:tgtEl>
                                          <p:spTgt spid="6147">
                                            <p:txEl>
                                              <p:pRg st="4" end="4"/>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smtClean="0"/>
              <a:t>www.appleseedbusiness.com                 www.barebonesbiz.com</a:t>
            </a:r>
            <a:endParaRPr lang="en-US"/>
          </a:p>
        </p:txBody>
      </p:sp>
      <p:sp>
        <p:nvSpPr>
          <p:cNvPr id="5" name="Slide Number Placeholder 4"/>
          <p:cNvSpPr>
            <a:spLocks noGrp="1"/>
          </p:cNvSpPr>
          <p:nvPr>
            <p:ph type="sldNum" sz="quarter" idx="12"/>
          </p:nvPr>
        </p:nvSpPr>
        <p:spPr/>
        <p:txBody>
          <a:bodyPr/>
          <a:lstStyle/>
          <a:p>
            <a:pPr>
              <a:defRPr/>
            </a:pPr>
            <a:fld id="{5815F212-B57F-4246-B5F2-8B03809CE0DD}" type="slidenum">
              <a:rPr lang="en-US" smtClean="0"/>
              <a:pPr>
                <a:defRPr/>
              </a:pPr>
              <a:t>33</a:t>
            </a:fld>
            <a:endParaRPr lang="en-US" dirty="0"/>
          </a:p>
        </p:txBody>
      </p:sp>
      <p:pic>
        <p:nvPicPr>
          <p:cNvPr id="6" name="Picture 5" descr="bbb_cover_front_wdtmg_110501.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14600" y="1828800"/>
            <a:ext cx="4031564" cy="5105400"/>
          </a:xfrm>
          <a:prstGeom prst="rect">
            <a:avLst/>
          </a:prstGeom>
        </p:spPr>
      </p:pic>
      <p:sp>
        <p:nvSpPr>
          <p:cNvPr id="7" name="Content Placeholder 1"/>
          <p:cNvSpPr>
            <a:spLocks noGrp="1"/>
          </p:cNvSpPr>
          <p:nvPr>
            <p:ph idx="1"/>
          </p:nvPr>
        </p:nvSpPr>
        <p:spPr>
          <a:xfrm>
            <a:off x="1143000" y="863601"/>
            <a:ext cx="6781800" cy="762000"/>
          </a:xfrm>
          <a:solidFill>
            <a:schemeClr val="tx2">
              <a:lumMod val="75000"/>
            </a:schemeClr>
          </a:solidFill>
        </p:spPr>
        <p:txBody>
          <a:bodyPr/>
          <a:lstStyle/>
          <a:p>
            <a:pPr marL="0" indent="0" algn="ctr">
              <a:buFont typeface="Arial" pitchFamily="34" charset="0"/>
              <a:buNone/>
            </a:pPr>
            <a:r>
              <a:rPr lang="en-US" b="1" dirty="0" smtClean="0">
                <a:hlinkClick r:id="rId3"/>
              </a:rPr>
              <a:t>www.ellenrohr.com/cole</a:t>
            </a:r>
            <a:endParaRPr lang="en-US" b="1" dirty="0" smtClean="0"/>
          </a:p>
          <a:p>
            <a:pPr marL="0" indent="0" algn="ctr">
              <a:buFont typeface="Arial" pitchFamily="34" charset="0"/>
              <a:buNone/>
            </a:pPr>
            <a:endParaRPr lang="en-US" b="1" dirty="0" smtClean="0"/>
          </a:p>
        </p:txBody>
      </p:sp>
    </p:spTree>
    <p:extLst>
      <p:ext uri="{BB962C8B-B14F-4D97-AF65-F5344CB8AC3E}">
        <p14:creationId xmlns:p14="http://schemas.microsoft.com/office/powerpoint/2010/main" val="37415875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pPr>
              <a:defRPr/>
            </a:pPr>
            <a:fld id="{C52C3324-EF36-44F6-B07A-7C0C2524627A}" type="slidenum">
              <a:rPr lang="en-US"/>
              <a:pPr>
                <a:defRPr/>
              </a:pPr>
              <a:t>34</a:t>
            </a:fld>
            <a:endParaRPr lang="en-US"/>
          </a:p>
        </p:txBody>
      </p:sp>
      <p:sp>
        <p:nvSpPr>
          <p:cNvPr id="10" name="Footer Placeholder 9"/>
          <p:cNvSpPr>
            <a:spLocks noGrp="1"/>
          </p:cNvSpPr>
          <p:nvPr>
            <p:ph type="ftr" sz="quarter" idx="11"/>
          </p:nvPr>
        </p:nvSpPr>
        <p:spPr>
          <a:xfrm>
            <a:off x="3200400" y="6649720"/>
            <a:ext cx="2895600" cy="518160"/>
          </a:xfrm>
        </p:spPr>
        <p:txBody>
          <a:bodyPr/>
          <a:lstStyle/>
          <a:p>
            <a:pPr>
              <a:defRPr/>
            </a:pPr>
            <a:r>
              <a:rPr lang="en-US" dirty="0"/>
              <a:t>www.barebonesbiz.com</a:t>
            </a:r>
          </a:p>
        </p:txBody>
      </p:sp>
      <p:grpSp>
        <p:nvGrpSpPr>
          <p:cNvPr id="2" name="Group 2"/>
          <p:cNvGrpSpPr>
            <a:grpSpLocks/>
          </p:cNvGrpSpPr>
          <p:nvPr/>
        </p:nvGrpSpPr>
        <p:grpSpPr bwMode="auto">
          <a:xfrm>
            <a:off x="1066800" y="2245361"/>
            <a:ext cx="6400800" cy="4038600"/>
            <a:chOff x="1676400" y="4382820"/>
            <a:chExt cx="5429250" cy="3039009"/>
          </a:xfrm>
        </p:grpSpPr>
        <p:pic>
          <p:nvPicPr>
            <p:cNvPr id="17414" name="Picture 9" descr="The Challenge Home Edition"/>
            <p:cNvPicPr>
              <a:picLocks noChangeAspect="1" noChangeArrowheads="1"/>
            </p:cNvPicPr>
            <p:nvPr/>
          </p:nvPicPr>
          <p:blipFill>
            <a:blip r:embed="rId3" cstate="print"/>
            <a:srcRect/>
            <a:stretch>
              <a:fillRect/>
            </a:stretch>
          </p:blipFill>
          <p:spPr bwMode="auto">
            <a:xfrm>
              <a:off x="1676400" y="4382820"/>
              <a:ext cx="3886200" cy="3039009"/>
            </a:xfrm>
            <a:prstGeom prst="rect">
              <a:avLst/>
            </a:prstGeom>
            <a:noFill/>
            <a:ln w="9525">
              <a:noFill/>
              <a:miter lim="800000"/>
              <a:headEnd/>
              <a:tailEnd/>
            </a:ln>
          </p:spPr>
        </p:pic>
        <p:pic>
          <p:nvPicPr>
            <p:cNvPr id="17415" name="Picture 11" descr="http://www.barebonesbiz.com/images/wbp_3d_Weekend21-258x300.png"/>
            <p:cNvPicPr>
              <a:picLocks noChangeAspect="1" noChangeArrowheads="1"/>
            </p:cNvPicPr>
            <p:nvPr/>
          </p:nvPicPr>
          <p:blipFill>
            <a:blip r:embed="rId4" cstate="print"/>
            <a:srcRect/>
            <a:stretch>
              <a:fillRect/>
            </a:stretch>
          </p:blipFill>
          <p:spPr bwMode="auto">
            <a:xfrm>
              <a:off x="4648200" y="4564328"/>
              <a:ext cx="2457450" cy="2857501"/>
            </a:xfrm>
            <a:prstGeom prst="rect">
              <a:avLst/>
            </a:prstGeom>
            <a:noFill/>
            <a:ln w="9525">
              <a:noFill/>
              <a:miter lim="800000"/>
              <a:headEnd/>
              <a:tailEnd/>
            </a:ln>
          </p:spPr>
        </p:pic>
      </p:grpSp>
      <p:sp>
        <p:nvSpPr>
          <p:cNvPr id="17413" name="Content Placeholder 1"/>
          <p:cNvSpPr>
            <a:spLocks noGrp="1"/>
          </p:cNvSpPr>
          <p:nvPr>
            <p:ph idx="1"/>
          </p:nvPr>
        </p:nvSpPr>
        <p:spPr>
          <a:xfrm>
            <a:off x="533400" y="863601"/>
            <a:ext cx="8153400" cy="762000"/>
          </a:xfrm>
          <a:noFill/>
        </p:spPr>
        <p:txBody>
          <a:bodyPr/>
          <a:lstStyle/>
          <a:p>
            <a:pPr marL="0" indent="0" algn="ctr">
              <a:buFont typeface="Arial" pitchFamily="34" charset="0"/>
              <a:buNone/>
            </a:pPr>
            <a:r>
              <a:rPr lang="en-US" sz="5400" b="1" dirty="0" smtClean="0">
                <a:hlinkClick r:id="rId5"/>
              </a:rPr>
              <a:t>www.ellenrohr.com/cole</a:t>
            </a:r>
            <a:endParaRPr lang="en-US" sz="5400" b="1" dirty="0" smtClean="0"/>
          </a:p>
          <a:p>
            <a:pPr marL="0" indent="0" algn="ctr">
              <a:buFont typeface="Arial" pitchFamily="34" charset="0"/>
              <a:buNone/>
            </a:pPr>
            <a:r>
              <a:rPr lang="en-US" sz="5400" b="1" dirty="0" smtClean="0"/>
              <a:t> </a:t>
            </a:r>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p>
            <a:pPr>
              <a:defRPr/>
            </a:pPr>
            <a:fld id="{228BBF03-40FF-4020-AABD-6E7D4159FC40}" type="slidenum">
              <a:rPr lang="en-US"/>
              <a:pPr>
                <a:defRPr/>
              </a:pPr>
              <a:t>35</a:t>
            </a:fld>
            <a:endParaRPr lang="en-US"/>
          </a:p>
        </p:txBody>
      </p:sp>
      <p:sp>
        <p:nvSpPr>
          <p:cNvPr id="36867" name="WordArt 2"/>
          <p:cNvSpPr>
            <a:spLocks noChangeArrowheads="1" noChangeShapeType="1" noTextEdit="1"/>
          </p:cNvSpPr>
          <p:nvPr/>
        </p:nvSpPr>
        <p:spPr bwMode="auto">
          <a:xfrm>
            <a:off x="1905000" y="518160"/>
            <a:ext cx="5486400" cy="2677160"/>
          </a:xfrm>
          <a:prstGeom prst="rect">
            <a:avLst/>
          </a:prstGeom>
        </p:spPr>
        <p:txBody>
          <a:bodyPr wrap="none" fromWordArt="1">
            <a:prstTxWarp prst="textSlantUp">
              <a:avLst>
                <a:gd name="adj" fmla="val 32056"/>
              </a:avLst>
            </a:prstTxWarp>
          </a:bodyPr>
          <a:lstStyle/>
          <a:p>
            <a:pPr algn="ctr"/>
            <a:r>
              <a:rPr lang="en-US" sz="5400" kern="10">
                <a:ln w="9525">
                  <a:solidFill>
                    <a:srgbClr val="CC99FF"/>
                  </a:solidFill>
                  <a:round/>
                  <a:headEnd/>
                  <a:tailEnd/>
                </a:ln>
                <a:solidFill>
                  <a:srgbClr val="FFFF00"/>
                </a:solidFill>
                <a:effectLst>
                  <a:outerShdw dist="53882" dir="2700000" algn="ctr" rotWithShape="0">
                    <a:srgbClr val="9999FF">
                      <a:alpha val="79999"/>
                    </a:srgbClr>
                  </a:outerShdw>
                </a:effectLst>
                <a:latin typeface="Impact"/>
              </a:rPr>
              <a:t>Thank You!</a:t>
            </a:r>
          </a:p>
        </p:txBody>
      </p:sp>
      <p:grpSp>
        <p:nvGrpSpPr>
          <p:cNvPr id="2" name="Group 4"/>
          <p:cNvGrpSpPr>
            <a:grpSpLocks/>
          </p:cNvGrpSpPr>
          <p:nvPr/>
        </p:nvGrpSpPr>
        <p:grpSpPr bwMode="auto">
          <a:xfrm>
            <a:off x="1447801" y="3627120"/>
            <a:ext cx="6391275" cy="2362306"/>
            <a:chOff x="1344613" y="2487613"/>
            <a:chExt cx="6391275" cy="2084387"/>
          </a:xfrm>
        </p:grpSpPr>
        <p:pic>
          <p:nvPicPr>
            <p:cNvPr id="36869" name="Picture 4" descr="C:\Users\Ellen\AppData\Local\Microsoft\Windows\Temporary Internet Files\Content.IE5\9BLYEQT8\MCj04128000000[1].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44613" y="2487613"/>
              <a:ext cx="1951037" cy="2084387"/>
            </a:xfrm>
            <a:prstGeom prst="rect">
              <a:avLst/>
            </a:prstGeom>
            <a:noFill/>
            <a:ln w="9525">
              <a:noFill/>
              <a:miter lim="800000"/>
              <a:headEnd/>
              <a:tailEnd/>
            </a:ln>
          </p:spPr>
        </p:pic>
        <p:pic>
          <p:nvPicPr>
            <p:cNvPr id="36870" name="Picture 5" descr="C:\Users\Ellen\AppData\Local\Microsoft\Windows\Temporary Internet Files\Content.IE5\DAJLR6UF\MCj04325420000[1].png"/>
            <p:cNvPicPr>
              <a:picLocks noChangeAspect="1" noChangeArrowheads="1"/>
            </p:cNvPicPr>
            <p:nvPr/>
          </p:nvPicPr>
          <p:blipFill>
            <a:blip r:embed="rId4" cstate="print"/>
            <a:srcRect/>
            <a:stretch>
              <a:fillRect/>
            </a:stretch>
          </p:blipFill>
          <p:spPr bwMode="auto">
            <a:xfrm>
              <a:off x="3586163" y="2622550"/>
              <a:ext cx="1882775" cy="1873250"/>
            </a:xfrm>
            <a:prstGeom prst="rect">
              <a:avLst/>
            </a:prstGeom>
            <a:noFill/>
            <a:ln w="9525">
              <a:noFill/>
              <a:miter lim="800000"/>
              <a:headEnd/>
              <a:tailEnd/>
            </a:ln>
          </p:spPr>
        </p:pic>
        <p:pic>
          <p:nvPicPr>
            <p:cNvPr id="36871" name="Picture 7" descr="C:\Users\Ellen\AppData\Local\Microsoft\Windows\Temporary Internet Files\Content.IE5\DAJLR6UF\MCj04247840000[1].wmf"/>
            <p:cNvPicPr>
              <a:picLocks noChangeAspect="1" noChangeArrowheads="1"/>
            </p:cNvPicPr>
            <p:nvPr/>
          </p:nvPicPr>
          <p:blipFill>
            <a:blip r:embed="rId5" cstate="print"/>
            <a:srcRect/>
            <a:stretch>
              <a:fillRect/>
            </a:stretch>
          </p:blipFill>
          <p:spPr bwMode="auto">
            <a:xfrm>
              <a:off x="5648325" y="2554288"/>
              <a:ext cx="2087563" cy="2017712"/>
            </a:xfrm>
            <a:prstGeom prst="rect">
              <a:avLst/>
            </a:prstGeom>
            <a:noFill/>
            <a:ln w="9525">
              <a:noFill/>
              <a:miter lim="800000"/>
              <a:headEnd/>
              <a:tailEnd/>
            </a:ln>
          </p:spPr>
        </p:pic>
      </p:gr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7" name="Rectangle 5"/>
          <p:cNvSpPr>
            <a:spLocks noGrp="1" noChangeArrowheads="1"/>
          </p:cNvSpPr>
          <p:nvPr>
            <p:ph type="title"/>
          </p:nvPr>
        </p:nvSpPr>
        <p:spPr>
          <a:xfrm>
            <a:off x="457200" y="533400"/>
            <a:ext cx="7978588" cy="1982788"/>
          </a:xfrm>
        </p:spPr>
        <p:txBody>
          <a:bodyPr>
            <a:noAutofit/>
          </a:bodyPr>
          <a:lstStyle/>
          <a:p>
            <a:pPr algn="ctr" eaLnBrk="1" hangingPunct="1">
              <a:defRPr/>
            </a:pPr>
            <a:r>
              <a:rPr lang="en-US" sz="5400" b="1" dirty="0" smtClean="0">
                <a:solidFill>
                  <a:srgbClr val="FFFF00"/>
                </a:solidFill>
                <a:effectLst>
                  <a:outerShdw blurRad="38100" dist="38100" dir="2700000" algn="tl">
                    <a:srgbClr val="000000">
                      <a:alpha val="43137"/>
                    </a:srgbClr>
                  </a:outerShdw>
                </a:effectLst>
              </a:rPr>
              <a:t>How Much Should I Charge?</a:t>
            </a:r>
          </a:p>
        </p:txBody>
      </p:sp>
      <p:sp>
        <p:nvSpPr>
          <p:cNvPr id="64516" name="Rectangle 4"/>
          <p:cNvSpPr>
            <a:spLocks noGrp="1" noChangeArrowheads="1"/>
          </p:cNvSpPr>
          <p:nvPr>
            <p:ph type="body" sz="half" idx="1"/>
          </p:nvPr>
        </p:nvSpPr>
        <p:spPr>
          <a:xfrm>
            <a:off x="685800" y="2209800"/>
            <a:ext cx="7440706" cy="1645920"/>
          </a:xfrm>
          <a:ln>
            <a:noFill/>
          </a:ln>
          <a:effectLst/>
        </p:spPr>
        <p:txBody>
          <a:bodyPr>
            <a:normAutofit fontScale="92500" lnSpcReduction="20000"/>
          </a:bodyPr>
          <a:lstStyle/>
          <a:p>
            <a:pPr algn="ctr" eaLnBrk="1" hangingPunct="1">
              <a:lnSpc>
                <a:spcPct val="90000"/>
              </a:lnSpc>
              <a:buFontTx/>
              <a:buNone/>
              <a:defRPr/>
            </a:pPr>
            <a:endParaRPr lang="en-US" sz="3300" dirty="0" smtClean="0"/>
          </a:p>
          <a:p>
            <a:pPr algn="ctr" eaLnBrk="1" hangingPunct="1">
              <a:lnSpc>
                <a:spcPct val="90000"/>
              </a:lnSpc>
              <a:buFontTx/>
              <a:buNone/>
              <a:defRPr/>
            </a:pPr>
            <a:r>
              <a:rPr lang="en-US" sz="8800" i="1" dirty="0" smtClean="0">
                <a:solidFill>
                  <a:srgbClr val="FF33CC"/>
                </a:solidFill>
                <a:effectLst>
                  <a:outerShdw blurRad="38100" dist="38100" dir="2700000" algn="tl">
                    <a:srgbClr val="000000">
                      <a:alpha val="43137"/>
                    </a:srgbClr>
                  </a:outerShdw>
                </a:effectLst>
              </a:rPr>
              <a:t>Welcome!</a:t>
            </a:r>
          </a:p>
        </p:txBody>
      </p:sp>
      <p:sp>
        <p:nvSpPr>
          <p:cNvPr id="12293" name="Slide Number Placeholder 5"/>
          <p:cNvSpPr>
            <a:spLocks noGrp="1"/>
          </p:cNvSpPr>
          <p:nvPr>
            <p:ph type="sldNum" sz="quarter" idx="11"/>
          </p:nvPr>
        </p:nvSpPr>
        <p:spPr>
          <a:noFill/>
        </p:spPr>
        <p:txBody>
          <a:bodyPr/>
          <a:lstStyle/>
          <a:p>
            <a:fld id="{BA95714C-C1C6-42E5-B688-E2EF56EB2918}" type="slidenum">
              <a:rPr lang="en-US" sz="2000" smtClean="0"/>
              <a:pPr/>
              <a:t>36</a:t>
            </a:fld>
            <a:endParaRPr lang="en-US" sz="2000" smtClean="0"/>
          </a:p>
        </p:txBody>
      </p:sp>
      <p:pic>
        <p:nvPicPr>
          <p:cNvPr id="13318" name="Picture 6" descr="http://t2.gstatic.com/images?q=tbn:ANd9GcSQf5qntFEPyAv0FCzGSJ6F1qKpOPkERrF8CsfYa-N9wsRVV-6s"/>
          <p:cNvPicPr>
            <a:picLocks noChangeAspect="1" noChangeArrowheads="1"/>
          </p:cNvPicPr>
          <p:nvPr/>
        </p:nvPicPr>
        <p:blipFill>
          <a:blip r:embed="rId3" cstate="print"/>
          <a:srcRect/>
          <a:stretch>
            <a:fillRect/>
          </a:stretch>
        </p:blipFill>
        <p:spPr bwMode="auto">
          <a:xfrm>
            <a:off x="2057400" y="4038600"/>
            <a:ext cx="4694833" cy="31242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9746" name="Rectangle 2"/>
          <p:cNvSpPr>
            <a:spLocks noGrp="1" noChangeArrowheads="1"/>
          </p:cNvSpPr>
          <p:nvPr>
            <p:ph type="title"/>
          </p:nvPr>
        </p:nvSpPr>
        <p:spPr/>
        <p:txBody>
          <a:bodyPr rtlCol="0">
            <a:normAutofit/>
          </a:bodyPr>
          <a:lstStyle/>
          <a:p>
            <a:pPr eaLnBrk="1" fontAlgn="auto" hangingPunct="1">
              <a:spcAft>
                <a:spcPts val="0"/>
              </a:spcAft>
              <a:defRPr/>
            </a:pPr>
            <a:r>
              <a:rPr lang="en-US" sz="5400" b="1" dirty="0" smtClean="0">
                <a:solidFill>
                  <a:schemeClr val="accent5"/>
                </a:solidFill>
              </a:rPr>
              <a:t>I’ll share a philosophy…</a:t>
            </a:r>
          </a:p>
        </p:txBody>
      </p:sp>
      <p:sp>
        <p:nvSpPr>
          <p:cNvPr id="799747" name="Rectangle 3"/>
          <p:cNvSpPr>
            <a:spLocks noGrp="1" noChangeArrowheads="1"/>
          </p:cNvSpPr>
          <p:nvPr>
            <p:ph idx="1"/>
          </p:nvPr>
        </p:nvSpPr>
        <p:spPr>
          <a:xfrm>
            <a:off x="990600" y="1828800"/>
            <a:ext cx="8458200" cy="4876800"/>
          </a:xfrm>
        </p:spPr>
        <p:txBody>
          <a:bodyPr/>
          <a:lstStyle/>
          <a:p>
            <a:pPr eaLnBrk="1" hangingPunct="1"/>
            <a:r>
              <a:rPr lang="en-US" sz="4400" b="1" smtClean="0">
                <a:solidFill>
                  <a:schemeClr val="bg1"/>
                </a:solidFill>
              </a:rPr>
              <a:t>Business is EASY</a:t>
            </a:r>
          </a:p>
          <a:p>
            <a:pPr eaLnBrk="1" hangingPunct="1"/>
            <a:r>
              <a:rPr lang="en-US" sz="4400" b="1" smtClean="0">
                <a:solidFill>
                  <a:schemeClr val="bg1"/>
                </a:solidFill>
              </a:rPr>
              <a:t>Let’s help each other</a:t>
            </a:r>
          </a:p>
          <a:p>
            <a:pPr eaLnBrk="1" hangingPunct="1"/>
            <a:r>
              <a:rPr lang="en-US" sz="4400" b="1" smtClean="0">
                <a:solidFill>
                  <a:schemeClr val="bg1"/>
                </a:solidFill>
              </a:rPr>
              <a:t>Gain CLARITY!</a:t>
            </a:r>
          </a:p>
          <a:p>
            <a:pPr eaLnBrk="1" hangingPunct="1"/>
            <a:r>
              <a:rPr lang="en-US" sz="4400" b="1" smtClean="0">
                <a:solidFill>
                  <a:schemeClr val="bg1"/>
                </a:solidFill>
              </a:rPr>
              <a:t>Develop courage….</a:t>
            </a:r>
          </a:p>
          <a:p>
            <a:pPr lvl="1" eaLnBrk="1" hangingPunct="1"/>
            <a:r>
              <a:rPr lang="en-US" sz="4000" b="1" smtClean="0">
                <a:solidFill>
                  <a:schemeClr val="bg1"/>
                </a:solidFill>
              </a:rPr>
              <a:t> You’ve got to charge MORE</a:t>
            </a:r>
          </a:p>
          <a:p>
            <a:pPr lvl="1" eaLnBrk="1" hangingPunct="1">
              <a:buFont typeface="Arial" pitchFamily="34" charset="0"/>
              <a:buNone/>
            </a:pPr>
            <a:r>
              <a:rPr lang="en-US" sz="4000" b="1" smtClean="0">
                <a:solidFill>
                  <a:schemeClr val="bg1"/>
                </a:solidFill>
              </a:rPr>
              <a:t>			____ __ _____!</a:t>
            </a:r>
          </a:p>
        </p:txBody>
      </p:sp>
      <p:sp>
        <p:nvSpPr>
          <p:cNvPr id="9" name="Slide Number Placeholder 8"/>
          <p:cNvSpPr>
            <a:spLocks noGrp="1"/>
          </p:cNvSpPr>
          <p:nvPr>
            <p:ph type="sldNum" sz="quarter" idx="12"/>
          </p:nvPr>
        </p:nvSpPr>
        <p:spPr/>
        <p:txBody>
          <a:bodyPr/>
          <a:lstStyle/>
          <a:p>
            <a:pPr>
              <a:defRPr/>
            </a:pPr>
            <a:fld id="{4468FDF0-9E43-4A36-9655-E8A9F786D09E}" type="slidenum">
              <a:rPr lang="en-US"/>
              <a:pPr>
                <a:defRPr/>
              </a:pPr>
              <a:t>37</a:t>
            </a:fld>
            <a:endParaRPr lang="en-US"/>
          </a:p>
        </p:txBody>
      </p:sp>
      <p:sp>
        <p:nvSpPr>
          <p:cNvPr id="10" name="Footer Placeholder 9"/>
          <p:cNvSpPr>
            <a:spLocks noGrp="1"/>
          </p:cNvSpPr>
          <p:nvPr>
            <p:ph type="ftr" sz="quarter" idx="11"/>
          </p:nvPr>
        </p:nvSpPr>
        <p:spPr/>
        <p:txBody>
          <a:bodyPr/>
          <a:lstStyle/>
          <a:p>
            <a:pPr>
              <a:defRPr/>
            </a:pPr>
            <a:r>
              <a:rPr lang="en-US"/>
              <a:t>www.barebonesbiz.com</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99747">
                                            <p:txEl>
                                              <p:pRg st="0" end="0"/>
                                            </p:txEl>
                                          </p:spTgt>
                                        </p:tgtEl>
                                        <p:attrNameLst>
                                          <p:attrName>style.visibility</p:attrName>
                                        </p:attrNameLst>
                                      </p:cBhvr>
                                      <p:to>
                                        <p:strVal val="visible"/>
                                      </p:to>
                                    </p:set>
                                    <p:animEffect transition="in" filter="fade">
                                      <p:cBhvr>
                                        <p:cTn id="7" dur="500"/>
                                        <p:tgtEl>
                                          <p:spTgt spid="799747">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99747">
                                            <p:txEl>
                                              <p:pRg st="1" end="1"/>
                                            </p:txEl>
                                          </p:spTgt>
                                        </p:tgtEl>
                                        <p:attrNameLst>
                                          <p:attrName>style.visibility</p:attrName>
                                        </p:attrNameLst>
                                      </p:cBhvr>
                                      <p:to>
                                        <p:strVal val="visible"/>
                                      </p:to>
                                    </p:set>
                                    <p:animEffect transition="in" filter="fade">
                                      <p:cBhvr>
                                        <p:cTn id="11" dur="500"/>
                                        <p:tgtEl>
                                          <p:spTgt spid="799747">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99747">
                                            <p:txEl>
                                              <p:pRg st="2" end="2"/>
                                            </p:txEl>
                                          </p:spTgt>
                                        </p:tgtEl>
                                        <p:attrNameLst>
                                          <p:attrName>style.visibility</p:attrName>
                                        </p:attrNameLst>
                                      </p:cBhvr>
                                      <p:to>
                                        <p:strVal val="visible"/>
                                      </p:to>
                                    </p:set>
                                    <p:animEffect transition="in" filter="fade">
                                      <p:cBhvr>
                                        <p:cTn id="15" dur="500"/>
                                        <p:tgtEl>
                                          <p:spTgt spid="799747">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99747">
                                            <p:txEl>
                                              <p:pRg st="3" end="3"/>
                                            </p:txEl>
                                          </p:spTgt>
                                        </p:tgtEl>
                                        <p:attrNameLst>
                                          <p:attrName>style.visibility</p:attrName>
                                        </p:attrNameLst>
                                      </p:cBhvr>
                                      <p:to>
                                        <p:strVal val="visible"/>
                                      </p:to>
                                    </p:set>
                                    <p:animEffect transition="in" filter="fade">
                                      <p:cBhvr>
                                        <p:cTn id="20" dur="500"/>
                                        <p:tgtEl>
                                          <p:spTgt spid="799747">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799747">
                                            <p:txEl>
                                              <p:pRg st="4" end="4"/>
                                            </p:txEl>
                                          </p:spTgt>
                                        </p:tgtEl>
                                        <p:attrNameLst>
                                          <p:attrName>style.visibility</p:attrName>
                                        </p:attrNameLst>
                                      </p:cBhvr>
                                      <p:to>
                                        <p:strVal val="visible"/>
                                      </p:to>
                                    </p:set>
                                    <p:animEffect transition="in" filter="fade">
                                      <p:cBhvr>
                                        <p:cTn id="23" dur="500"/>
                                        <p:tgtEl>
                                          <p:spTgt spid="799747">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99747">
                                            <p:txEl>
                                              <p:pRg st="5" end="5"/>
                                            </p:txEl>
                                          </p:spTgt>
                                        </p:tgtEl>
                                        <p:attrNameLst>
                                          <p:attrName>style.visibility</p:attrName>
                                        </p:attrNameLst>
                                      </p:cBhvr>
                                      <p:to>
                                        <p:strVal val="visible"/>
                                      </p:to>
                                    </p:set>
                                    <p:animEffect transition="in" filter="fade">
                                      <p:cBhvr>
                                        <p:cTn id="26" dur="500"/>
                                        <p:tgtEl>
                                          <p:spTgt spid="79974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9747" grpId="0" build="p"/>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Title 8"/>
          <p:cNvSpPr>
            <a:spLocks noGrp="1"/>
          </p:cNvSpPr>
          <p:nvPr>
            <p:ph type="title"/>
          </p:nvPr>
        </p:nvSpPr>
        <p:spPr>
          <a:xfrm>
            <a:off x="533400" y="304800"/>
            <a:ext cx="8229600" cy="1295400"/>
          </a:xfrm>
        </p:spPr>
        <p:txBody>
          <a:bodyPr/>
          <a:lstStyle/>
          <a:p>
            <a:pPr eaLnBrk="1" hangingPunct="1"/>
            <a:r>
              <a:rPr lang="en-US" sz="5400" b="1" dirty="0" smtClean="0">
                <a:solidFill>
                  <a:schemeClr val="bg1"/>
                </a:solidFill>
                <a:effectLst>
                  <a:outerShdw blurRad="38100" dist="38100" dir="2700000" algn="tl">
                    <a:srgbClr val="000000">
                      <a:alpha val="43137"/>
                    </a:srgbClr>
                  </a:outerShdw>
                </a:effectLst>
              </a:rPr>
              <a:t>The Plumber’s Wife</a:t>
            </a:r>
            <a:endParaRPr lang="en-US" sz="5400" dirty="0" smtClean="0">
              <a:solidFill>
                <a:schemeClr val="bg1"/>
              </a:solidFill>
              <a:effectLst>
                <a:outerShdw blurRad="38100" dist="38100" dir="2700000" algn="tl">
                  <a:srgbClr val="000000">
                    <a:alpha val="43137"/>
                  </a:srgbClr>
                </a:outerShdw>
              </a:effectLst>
            </a:endParaRPr>
          </a:p>
        </p:txBody>
      </p:sp>
      <p:sp>
        <p:nvSpPr>
          <p:cNvPr id="11" name="Slide Number Placeholder 10"/>
          <p:cNvSpPr>
            <a:spLocks noGrp="1"/>
          </p:cNvSpPr>
          <p:nvPr>
            <p:ph type="sldNum" sz="quarter" idx="12"/>
          </p:nvPr>
        </p:nvSpPr>
        <p:spPr/>
        <p:txBody>
          <a:bodyPr/>
          <a:lstStyle/>
          <a:p>
            <a:pPr>
              <a:defRPr/>
            </a:pPr>
            <a:fld id="{C94510A3-5BA3-4C43-A1D2-0AE51EB3EBFA}" type="slidenum">
              <a:rPr lang="en-US"/>
              <a:pPr>
                <a:defRPr/>
              </a:pPr>
              <a:t>38</a:t>
            </a:fld>
            <a:endParaRPr lang="en-US"/>
          </a:p>
        </p:txBody>
      </p:sp>
      <p:sp>
        <p:nvSpPr>
          <p:cNvPr id="12" name="Footer Placeholder 11"/>
          <p:cNvSpPr>
            <a:spLocks noGrp="1"/>
          </p:cNvSpPr>
          <p:nvPr>
            <p:ph type="ftr" sz="quarter" idx="11"/>
          </p:nvPr>
        </p:nvSpPr>
        <p:spPr/>
        <p:txBody>
          <a:bodyPr/>
          <a:lstStyle/>
          <a:p>
            <a:pPr>
              <a:defRPr/>
            </a:pPr>
            <a:r>
              <a:rPr lang="en-US"/>
              <a:t>www.barebonesbiz.com</a:t>
            </a:r>
          </a:p>
        </p:txBody>
      </p:sp>
      <p:pic>
        <p:nvPicPr>
          <p:cNvPr id="6" name="Picture 5" descr="Plumber_art_120610.JPG"/>
          <p:cNvPicPr>
            <a:picLocks noChangeAspect="1"/>
          </p:cNvPicPr>
          <p:nvPr/>
        </p:nvPicPr>
        <p:blipFill>
          <a:blip r:embed="rId3" cstate="print"/>
          <a:stretch>
            <a:fillRect/>
          </a:stretch>
        </p:blipFill>
        <p:spPr>
          <a:xfrm>
            <a:off x="1295400" y="1676400"/>
            <a:ext cx="6375400" cy="4761627"/>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2"/>
          </p:nvPr>
        </p:nvSpPr>
        <p:spPr/>
        <p:txBody>
          <a:bodyPr/>
          <a:lstStyle/>
          <a:p>
            <a:pPr>
              <a:defRPr/>
            </a:pPr>
            <a:fld id="{AB522E0A-C569-4797-8119-714F7C27B0D3}" type="slidenum">
              <a:rPr lang="en-US"/>
              <a:pPr>
                <a:defRPr/>
              </a:pPr>
              <a:t>39</a:t>
            </a:fld>
            <a:endParaRPr lang="en-US"/>
          </a:p>
        </p:txBody>
      </p:sp>
      <p:sp>
        <p:nvSpPr>
          <p:cNvPr id="8195" name="Rectangle 2"/>
          <p:cNvSpPr>
            <a:spLocks noGrp="1" noChangeArrowheads="1"/>
          </p:cNvSpPr>
          <p:nvPr>
            <p:ph type="title"/>
          </p:nvPr>
        </p:nvSpPr>
        <p:spPr>
          <a:xfrm>
            <a:off x="1066800" y="690563"/>
            <a:ext cx="6781800" cy="2073275"/>
          </a:xfrm>
        </p:spPr>
        <p:txBody>
          <a:bodyPr/>
          <a:lstStyle/>
          <a:p>
            <a:pPr eaLnBrk="1" hangingPunct="1"/>
            <a:r>
              <a:rPr lang="en-US" sz="5400" b="1" smtClean="0">
                <a:solidFill>
                  <a:srgbClr val="66FF66"/>
                </a:solidFill>
              </a:rPr>
              <a:t>Do what you love?</a:t>
            </a:r>
            <a:r>
              <a:rPr lang="en-US" b="1" i="1" smtClean="0">
                <a:solidFill>
                  <a:srgbClr val="6600CC"/>
                </a:solidFill>
              </a:rPr>
              <a:t/>
            </a:r>
            <a:br>
              <a:rPr lang="en-US" b="1" i="1" smtClean="0">
                <a:solidFill>
                  <a:srgbClr val="6600CC"/>
                </a:solidFill>
              </a:rPr>
            </a:br>
            <a:endParaRPr lang="en-US" b="1" i="1" smtClean="0">
              <a:solidFill>
                <a:srgbClr val="6600CC"/>
              </a:solidFill>
            </a:endParaRPr>
          </a:p>
        </p:txBody>
      </p:sp>
      <p:pic>
        <p:nvPicPr>
          <p:cNvPr id="4101"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38400" y="2244725"/>
            <a:ext cx="4267200" cy="4227513"/>
          </a:xfrm>
          <a:prstGeom prst="rect">
            <a:avLst/>
          </a:prstGeom>
          <a:noFill/>
          <a:ln w="9525">
            <a:noFill/>
            <a:miter lim="800000"/>
            <a:headEnd/>
            <a:tailEnd/>
          </a:ln>
        </p:spPr>
      </p:pic>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101"/>
                                        </p:tgtEl>
                                        <p:attrNameLst>
                                          <p:attrName>style.visibility</p:attrName>
                                        </p:attrNameLst>
                                      </p:cBhvr>
                                      <p:to>
                                        <p:strVal val="visible"/>
                                      </p:to>
                                    </p:set>
                                    <p:anim calcmode="lin" valueType="num">
                                      <p:cBhvr additive="base">
                                        <p:cTn id="7" dur="500" fill="hold"/>
                                        <p:tgtEl>
                                          <p:spTgt spid="4101"/>
                                        </p:tgtEl>
                                        <p:attrNameLst>
                                          <p:attrName>ppt_x</p:attrName>
                                        </p:attrNameLst>
                                      </p:cBhvr>
                                      <p:tavLst>
                                        <p:tav tm="0">
                                          <p:val>
                                            <p:strVal val="#ppt_x"/>
                                          </p:val>
                                        </p:tav>
                                        <p:tav tm="100000">
                                          <p:val>
                                            <p:strVal val="#ppt_x"/>
                                          </p:val>
                                        </p:tav>
                                      </p:tavLst>
                                    </p:anim>
                                    <p:anim calcmode="lin" valueType="num">
                                      <p:cBhvr additive="base">
                                        <p:cTn id="8" dur="500" fill="hold"/>
                                        <p:tgtEl>
                                          <p:spTgt spid="410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0" y="381000"/>
            <a:ext cx="9144000" cy="1066800"/>
          </a:xfrm>
        </p:spPr>
        <p:txBody>
          <a:bodyPr>
            <a:noAutofit/>
          </a:bodyPr>
          <a:lstStyle/>
          <a:p>
            <a:pPr>
              <a:defRPr/>
            </a:pPr>
            <a:r>
              <a:rPr lang="en-US" sz="5400" b="1" dirty="0">
                <a:solidFill>
                  <a:srgbClr val="FFFF00"/>
                </a:solidFill>
                <a:effectLst>
                  <a:outerShdw blurRad="38100" dist="38100" dir="2700000" algn="tl">
                    <a:srgbClr val="000000">
                      <a:alpha val="43137"/>
                    </a:srgbClr>
                  </a:outerShdw>
                </a:effectLst>
              </a:rPr>
              <a:t>Here’s the </a:t>
            </a:r>
            <a:r>
              <a:rPr lang="en-US" sz="5400" b="1" dirty="0" smtClean="0">
                <a:solidFill>
                  <a:srgbClr val="FFFF00"/>
                </a:solidFill>
                <a:effectLst>
                  <a:outerShdw blurRad="38100" dist="38100" dir="2700000" algn="tl">
                    <a:srgbClr val="000000">
                      <a:alpha val="43137"/>
                    </a:srgbClr>
                  </a:outerShdw>
                </a:effectLst>
              </a:rPr>
              <a:t>plan</a:t>
            </a:r>
            <a:endParaRPr lang="en-US" sz="5400" b="1" dirty="0">
              <a:solidFill>
                <a:srgbClr val="FFFF00"/>
              </a:solidFill>
              <a:effectLst>
                <a:outerShdw blurRad="38100" dist="38100" dir="2700000" algn="tl">
                  <a:srgbClr val="000000">
                    <a:alpha val="43137"/>
                  </a:srgbClr>
                </a:outerShdw>
              </a:effectLst>
            </a:endParaRPr>
          </a:p>
        </p:txBody>
      </p:sp>
      <p:sp>
        <p:nvSpPr>
          <p:cNvPr id="38915" name="Rectangle 3"/>
          <p:cNvSpPr>
            <a:spLocks noGrp="1" noChangeArrowheads="1"/>
          </p:cNvSpPr>
          <p:nvPr>
            <p:ph idx="1"/>
          </p:nvPr>
        </p:nvSpPr>
        <p:spPr>
          <a:xfrm>
            <a:off x="533400" y="1600200"/>
            <a:ext cx="8247529" cy="2819399"/>
          </a:xfrm>
          <a:noFill/>
          <a:ln>
            <a:noFill/>
          </a:ln>
        </p:spPr>
        <p:style>
          <a:lnRef idx="2">
            <a:schemeClr val="dk1"/>
          </a:lnRef>
          <a:fillRef idx="1">
            <a:schemeClr val="lt1"/>
          </a:fillRef>
          <a:effectRef idx="0">
            <a:schemeClr val="dk1"/>
          </a:effectRef>
          <a:fontRef idx="minor">
            <a:schemeClr val="dk1"/>
          </a:fontRef>
        </p:style>
        <p:txBody>
          <a:bodyPr/>
          <a:lstStyle/>
          <a:p>
            <a:pPr>
              <a:lnSpc>
                <a:spcPct val="90000"/>
              </a:lnSpc>
              <a:defRPr/>
            </a:pP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Gain an understanding </a:t>
            </a: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of basic financial </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reports</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nSpc>
                <a:spcPct val="90000"/>
              </a:lnSpc>
              <a:defRPr/>
            </a:pP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Share a tool for keeping track of the NUMBER$ - The FQC</a:t>
            </a:r>
          </a:p>
          <a:p>
            <a:pPr>
              <a:lnSpc>
                <a:spcPct val="90000"/>
              </a:lnSpc>
              <a:defRPr/>
            </a:pP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Explore your level of commitment</a:t>
            </a:r>
          </a:p>
          <a:p>
            <a:pPr>
              <a:lnSpc>
                <a:spcPct val="90000"/>
              </a:lnSpc>
              <a:defRPr/>
            </a:pP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Clarify why you are here  </a:t>
            </a:r>
          </a:p>
          <a:p>
            <a:pPr>
              <a:lnSpc>
                <a:spcPct val="90000"/>
              </a:lnSpc>
              <a:defRPr/>
            </a:pP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4338" name="Slide Number Placeholder 5"/>
          <p:cNvSpPr>
            <a:spLocks noGrp="1"/>
          </p:cNvSpPr>
          <p:nvPr>
            <p:ph type="sldNum" sz="quarter" idx="12"/>
          </p:nvPr>
        </p:nvSpPr>
        <p:spPr>
          <a:xfrm>
            <a:off x="6781427" y="7167563"/>
            <a:ext cx="1905000" cy="519112"/>
          </a:xfrm>
          <a:noFill/>
        </p:spPr>
        <p:txBody>
          <a:bodyPr/>
          <a:lstStyle/>
          <a:p>
            <a:fld id="{D066CFB9-CF6C-409D-8517-BFB05A54AEBD}" type="slidenum">
              <a:rPr lang="en-US" smtClean="0"/>
              <a:pPr/>
              <a:t>4</a:t>
            </a:fld>
            <a:endParaRPr lang="en-US" smtClean="0"/>
          </a:p>
        </p:txBody>
      </p:sp>
      <p:grpSp>
        <p:nvGrpSpPr>
          <p:cNvPr id="11" name="Group 10"/>
          <p:cNvGrpSpPr/>
          <p:nvPr/>
        </p:nvGrpSpPr>
        <p:grpSpPr>
          <a:xfrm>
            <a:off x="1600200" y="5029200"/>
            <a:ext cx="5943600" cy="2392679"/>
            <a:chOff x="1219200" y="4953000"/>
            <a:chExt cx="6562165" cy="2468879"/>
          </a:xfrm>
        </p:grpSpPr>
        <p:pic>
          <p:nvPicPr>
            <p:cNvPr id="8" name="Picture 3" descr="C:\Users\Ellen\AppData\Local\Microsoft\Windows\Temporary Internet Files\Content.IE5\9BLYEQT8\MCj04347490000[1].png"/>
            <p:cNvPicPr>
              <a:picLocks noChangeAspect="1" noChangeArrowheads="1"/>
            </p:cNvPicPr>
            <p:nvPr/>
          </p:nvPicPr>
          <p:blipFill>
            <a:blip r:embed="rId3" cstate="print"/>
            <a:srcRect/>
            <a:stretch>
              <a:fillRect/>
            </a:stretch>
          </p:blipFill>
          <p:spPr bwMode="auto">
            <a:xfrm>
              <a:off x="1219200" y="4953000"/>
              <a:ext cx="2904565" cy="2468879"/>
            </a:xfrm>
            <a:prstGeom prst="rect">
              <a:avLst/>
            </a:prstGeom>
            <a:noFill/>
            <a:ln w="9525">
              <a:noFill/>
              <a:miter lim="800000"/>
              <a:headEnd/>
              <a:tailEnd/>
            </a:ln>
          </p:spPr>
        </p:pic>
        <p:pic>
          <p:nvPicPr>
            <p:cNvPr id="9" name="Picture 3" descr="C:\Users\Ellen\AppData\Local\Microsoft\Windows\Temporary Internet Files\Content.IE5\9BLYEQT8\MCj04347490000[1].png"/>
            <p:cNvPicPr>
              <a:picLocks noChangeAspect="1" noChangeArrowheads="1"/>
            </p:cNvPicPr>
            <p:nvPr/>
          </p:nvPicPr>
          <p:blipFill>
            <a:blip r:embed="rId3" cstate="print"/>
            <a:srcRect/>
            <a:stretch>
              <a:fillRect/>
            </a:stretch>
          </p:blipFill>
          <p:spPr bwMode="auto">
            <a:xfrm>
              <a:off x="3048000" y="4953000"/>
              <a:ext cx="2904565" cy="2468879"/>
            </a:xfrm>
            <a:prstGeom prst="rect">
              <a:avLst/>
            </a:prstGeom>
            <a:noFill/>
            <a:ln w="9525">
              <a:noFill/>
              <a:miter lim="800000"/>
              <a:headEnd/>
              <a:tailEnd/>
            </a:ln>
          </p:spPr>
        </p:pic>
        <p:pic>
          <p:nvPicPr>
            <p:cNvPr id="10" name="Picture 3" descr="C:\Users\Ellen\AppData\Local\Microsoft\Windows\Temporary Internet Files\Content.IE5\9BLYEQT8\MCj04347490000[1].png"/>
            <p:cNvPicPr>
              <a:picLocks noChangeAspect="1" noChangeArrowheads="1"/>
            </p:cNvPicPr>
            <p:nvPr/>
          </p:nvPicPr>
          <p:blipFill>
            <a:blip r:embed="rId3" cstate="print"/>
            <a:srcRect/>
            <a:stretch>
              <a:fillRect/>
            </a:stretch>
          </p:blipFill>
          <p:spPr bwMode="auto">
            <a:xfrm>
              <a:off x="4876800" y="4953000"/>
              <a:ext cx="2904565" cy="2468879"/>
            </a:xfrm>
            <a:prstGeom prst="rect">
              <a:avLst/>
            </a:prstGeom>
            <a:noFill/>
            <a:ln w="9525">
              <a:noFill/>
              <a:miter lim="800000"/>
              <a:headEnd/>
              <a:tailEnd/>
            </a:ln>
          </p:spPr>
        </p:pic>
      </p:gr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0" y="381000"/>
            <a:ext cx="9144000" cy="1066800"/>
          </a:xfrm>
        </p:spPr>
        <p:txBody>
          <a:bodyPr>
            <a:noAutofit/>
          </a:bodyPr>
          <a:lstStyle/>
          <a:p>
            <a:pPr>
              <a:defRPr/>
            </a:pPr>
            <a:r>
              <a:rPr lang="en-US" sz="5400" b="1" dirty="0">
                <a:solidFill>
                  <a:srgbClr val="FFFF00"/>
                </a:solidFill>
                <a:effectLst>
                  <a:outerShdw blurRad="38100" dist="38100" dir="2700000" algn="tl">
                    <a:srgbClr val="000000">
                      <a:alpha val="43137"/>
                    </a:srgbClr>
                  </a:outerShdw>
                </a:effectLst>
              </a:rPr>
              <a:t>Here’s the </a:t>
            </a:r>
            <a:r>
              <a:rPr lang="en-US" sz="5400" b="1" dirty="0" smtClean="0">
                <a:solidFill>
                  <a:srgbClr val="FFFF00"/>
                </a:solidFill>
                <a:effectLst>
                  <a:outerShdw blurRad="38100" dist="38100" dir="2700000" algn="tl">
                    <a:srgbClr val="000000">
                      <a:alpha val="43137"/>
                    </a:srgbClr>
                  </a:outerShdw>
                </a:effectLst>
              </a:rPr>
              <a:t>plan</a:t>
            </a:r>
            <a:endParaRPr lang="en-US" sz="5400" b="1" dirty="0">
              <a:solidFill>
                <a:srgbClr val="FFFF00"/>
              </a:solidFill>
              <a:effectLst>
                <a:outerShdw blurRad="38100" dist="38100" dir="2700000" algn="tl">
                  <a:srgbClr val="000000">
                    <a:alpha val="43137"/>
                  </a:srgbClr>
                </a:outerShdw>
              </a:effectLst>
            </a:endParaRPr>
          </a:p>
        </p:txBody>
      </p:sp>
      <p:sp>
        <p:nvSpPr>
          <p:cNvPr id="38915" name="Rectangle 3"/>
          <p:cNvSpPr>
            <a:spLocks noGrp="1" noChangeArrowheads="1"/>
          </p:cNvSpPr>
          <p:nvPr>
            <p:ph idx="1"/>
          </p:nvPr>
        </p:nvSpPr>
        <p:spPr>
          <a:xfrm>
            <a:off x="533400" y="1600200"/>
            <a:ext cx="8247529" cy="2819399"/>
          </a:xfrm>
          <a:noFill/>
          <a:ln>
            <a:noFill/>
          </a:ln>
        </p:spPr>
        <p:style>
          <a:lnRef idx="2">
            <a:schemeClr val="dk1"/>
          </a:lnRef>
          <a:fillRef idx="1">
            <a:schemeClr val="lt1"/>
          </a:fillRef>
          <a:effectRef idx="0">
            <a:schemeClr val="dk1"/>
          </a:effectRef>
          <a:fontRef idx="minor">
            <a:schemeClr val="dk1"/>
          </a:fontRef>
        </p:style>
        <p:txBody>
          <a:bodyPr/>
          <a:lstStyle/>
          <a:p>
            <a:pPr>
              <a:lnSpc>
                <a:spcPct val="90000"/>
              </a:lnSpc>
              <a:defRPr/>
            </a:pP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Remember why you are here </a:t>
            </a: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sym typeface="Wingdings" pitchFamily="2" charset="2"/>
              </a:rPr>
              <a:t></a:t>
            </a:r>
            <a:endPar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nSpc>
                <a:spcPct val="90000"/>
              </a:lnSpc>
              <a:defRPr/>
            </a:pP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Explore The B Word</a:t>
            </a:r>
          </a:p>
          <a:p>
            <a:pPr>
              <a:lnSpc>
                <a:spcPct val="90000"/>
              </a:lnSpc>
              <a:defRPr/>
            </a:pP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Revisit the FQC for keeping track of the NUMBER$</a:t>
            </a:r>
          </a:p>
          <a:p>
            <a:pPr>
              <a:lnSpc>
                <a:spcPct val="90000"/>
              </a:lnSpc>
              <a:defRPr/>
            </a:pP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Share a simple, powerful pricing formula </a:t>
            </a:r>
          </a:p>
          <a:p>
            <a:pPr>
              <a:lnSpc>
                <a:spcPct val="90000"/>
              </a:lnSpc>
              <a:defRPr/>
            </a:pP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Discuss Flat Rate Pricing, Service Agreements…and other pricing options</a:t>
            </a:r>
          </a:p>
          <a:p>
            <a:pPr>
              <a:lnSpc>
                <a:spcPct val="90000"/>
              </a:lnSpc>
              <a:defRPr/>
            </a:pP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“Sweet Spot” jobs</a:t>
            </a:r>
          </a:p>
          <a:p>
            <a:pPr>
              <a:lnSpc>
                <a:spcPct val="90000"/>
              </a:lnSpc>
              <a:defRPr/>
            </a:pP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Discover who your customers are…and aren’t</a:t>
            </a:r>
          </a:p>
          <a:p>
            <a:pPr>
              <a:lnSpc>
                <a:spcPct val="90000"/>
              </a:lnSpc>
              <a:defRPr/>
            </a:pP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Explore how to charge more and get, “YES!”  </a:t>
            </a:r>
          </a:p>
          <a:p>
            <a:pPr>
              <a:lnSpc>
                <a:spcPct val="90000"/>
              </a:lnSpc>
              <a:defRPr/>
            </a:pP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4338" name="Slide Number Placeholder 5"/>
          <p:cNvSpPr>
            <a:spLocks noGrp="1"/>
          </p:cNvSpPr>
          <p:nvPr>
            <p:ph type="sldNum" sz="quarter" idx="12"/>
          </p:nvPr>
        </p:nvSpPr>
        <p:spPr>
          <a:xfrm>
            <a:off x="6781427" y="7167563"/>
            <a:ext cx="1905000" cy="519112"/>
          </a:xfrm>
          <a:noFill/>
        </p:spPr>
        <p:txBody>
          <a:bodyPr/>
          <a:lstStyle/>
          <a:p>
            <a:fld id="{D066CFB9-CF6C-409D-8517-BFB05A54AEBD}" type="slidenum">
              <a:rPr lang="en-US" smtClean="0"/>
              <a:pPr/>
              <a:t>40</a:t>
            </a:fld>
            <a:endParaRPr lang="en-US" smtClean="0"/>
          </a:p>
        </p:txBody>
      </p:sp>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www.barebonesbiz.com</a:t>
            </a:r>
            <a:endParaRPr lang="en-US"/>
          </a:p>
        </p:txBody>
      </p:sp>
      <p:sp>
        <p:nvSpPr>
          <p:cNvPr id="3" name="Slide Number Placeholder 2"/>
          <p:cNvSpPr>
            <a:spLocks noGrp="1"/>
          </p:cNvSpPr>
          <p:nvPr>
            <p:ph type="sldNum" sz="quarter" idx="12"/>
          </p:nvPr>
        </p:nvSpPr>
        <p:spPr/>
        <p:txBody>
          <a:bodyPr/>
          <a:lstStyle/>
          <a:p>
            <a:pPr>
              <a:defRPr/>
            </a:pPr>
            <a:fld id="{5D21C9E9-7FDE-4548-8D5E-E1B6F3D83A0C}" type="slidenum">
              <a:rPr lang="en-US" smtClean="0"/>
              <a:pPr>
                <a:defRPr/>
              </a:pPr>
              <a:t>41</a:t>
            </a:fld>
            <a:endParaRPr lang="en-US"/>
          </a:p>
        </p:txBody>
      </p:sp>
      <p:sp>
        <p:nvSpPr>
          <p:cNvPr id="4" name="Rectangle 3"/>
          <p:cNvSpPr/>
          <p:nvPr/>
        </p:nvSpPr>
        <p:spPr>
          <a:xfrm>
            <a:off x="914400" y="2590800"/>
            <a:ext cx="7238999" cy="1631216"/>
          </a:xfrm>
          <a:prstGeom prst="rect">
            <a:avLst/>
          </a:prstGeom>
          <a:noFill/>
        </p:spPr>
        <p:txBody>
          <a:bodyPr wrap="square">
            <a:spAutoFit/>
          </a:bodyPr>
          <a:lstStyle/>
          <a:p>
            <a:pPr algn="ctr">
              <a:defRPr/>
            </a:pPr>
            <a:r>
              <a:rPr lang="en-US" sz="10000" b="1" cap="all" dirty="0">
                <a:ln w="9000" cmpd="sng">
                  <a:solidFill>
                    <a:schemeClr val="accent4">
                      <a:shade val="50000"/>
                      <a:satMod val="120000"/>
                    </a:schemeClr>
                  </a:solidFill>
                  <a:prstDash val="solid"/>
                </a:ln>
                <a:solidFill>
                  <a:srgbClr val="66FF66"/>
                </a:solidFill>
                <a:effectLst>
                  <a:reflection blurRad="12700" stA="28000" endPos="45000" dist="1000" dir="5400000" sy="-100000" algn="bl" rotWithShape="0"/>
                </a:effectLst>
              </a:rPr>
              <a:t>FREEDOM</a:t>
            </a:r>
          </a:p>
        </p:txBody>
      </p:sp>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3859" name="Rectangle 3"/>
          <p:cNvSpPr>
            <a:spLocks noChangeArrowheads="1"/>
          </p:cNvSpPr>
          <p:nvPr/>
        </p:nvSpPr>
        <p:spPr bwMode="auto">
          <a:xfrm>
            <a:off x="-179294" y="457201"/>
            <a:ext cx="9144000" cy="1544637"/>
          </a:xfrm>
          <a:prstGeom prst="rect">
            <a:avLst/>
          </a:prstGeom>
          <a:noFill/>
          <a:ln>
            <a:noFill/>
            <a:headEnd/>
            <a:tailEnd/>
          </a:ln>
        </p:spPr>
        <p:style>
          <a:lnRef idx="2">
            <a:schemeClr val="dk1"/>
          </a:lnRef>
          <a:fillRef idx="1">
            <a:schemeClr val="lt1"/>
          </a:fillRef>
          <a:effectRef idx="0">
            <a:schemeClr val="dk1"/>
          </a:effectRef>
          <a:fontRef idx="minor">
            <a:schemeClr val="dk1"/>
          </a:fontRef>
        </p:style>
        <p:txBody>
          <a:bodyPr lIns="179814" tIns="89904" rIns="179814" bIns="89904" anchorCtr="1"/>
          <a:lstStyle/>
          <a:p>
            <a:pPr algn="ctr" defTabSz="1611313">
              <a:defRPr/>
            </a:pPr>
            <a:r>
              <a:rPr lang="en-US"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Keeping Track of the NUMBER$</a:t>
            </a:r>
            <a:endParaRPr lang="en-US" sz="4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Content Placeholder 5"/>
          <p:cNvSpPr>
            <a:spLocks noGrp="1"/>
          </p:cNvSpPr>
          <p:nvPr>
            <p:ph idx="1"/>
          </p:nvPr>
        </p:nvSpPr>
        <p:spPr>
          <a:xfrm>
            <a:off x="533400" y="1447800"/>
            <a:ext cx="8229600" cy="5130800"/>
          </a:xfrm>
        </p:spPr>
        <p:txBody>
          <a:bodyPr/>
          <a:lstStyle/>
          <a:p>
            <a:pPr marL="1331913" lvl="3" defTabSz="887413">
              <a:buFont typeface="Arial" pitchFamily="34" charset="0"/>
              <a:buChar char="•"/>
            </a:pPr>
            <a:r>
              <a:rPr lang="en-US" sz="32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The Balance Sheet</a:t>
            </a:r>
          </a:p>
          <a:p>
            <a:pPr marL="1331913" lvl="3" defTabSz="887413">
              <a:buFont typeface="Arial" pitchFamily="34" charset="0"/>
              <a:buChar char="•"/>
            </a:pP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The Income Statement</a:t>
            </a:r>
          </a:p>
          <a:p>
            <a:pPr marL="1331913" lvl="3" defTabSz="887413">
              <a:buFont typeface="Arial" pitchFamily="34" charset="0"/>
              <a:buChar char="•"/>
            </a:pPr>
            <a:r>
              <a:rPr lang="en-US" sz="32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FQC - Compare to Budget…weekly</a:t>
            </a:r>
            <a:endParaRPr lang="en-US" sz="3200" dirty="0" smtClean="0">
              <a:solidFill>
                <a:schemeClr val="hlink"/>
              </a:solidFill>
            </a:endParaRPr>
          </a:p>
          <a:p>
            <a:pPr marL="1331913" lvl="3" defTabSz="887413">
              <a:buFont typeface="Arial" pitchFamily="34" charset="0"/>
              <a:buChar char="•"/>
            </a:pP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Service Tech Scorecards</a:t>
            </a:r>
            <a:endParaRPr lang="en-US" sz="3200" dirty="0" smtClean="0">
              <a:solidFill>
                <a:schemeClr val="tx2"/>
              </a:solidFill>
            </a:endParaRPr>
          </a:p>
          <a:p>
            <a:pPr marL="1331913" lvl="3" defTabSz="887413">
              <a:buFont typeface="Arial" pitchFamily="34" charset="0"/>
              <a:buChar char="•"/>
            </a:pPr>
            <a:r>
              <a:rPr lang="en-US" sz="32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Scorecards for every Position?</a:t>
            </a:r>
            <a:endParaRPr lang="en-US" dirty="0"/>
          </a:p>
        </p:txBody>
      </p:sp>
      <p:sp>
        <p:nvSpPr>
          <p:cNvPr id="43012" name="Slide Number Placeholder 5"/>
          <p:cNvSpPr>
            <a:spLocks noGrp="1"/>
          </p:cNvSpPr>
          <p:nvPr>
            <p:ph type="sldNum" sz="quarter" idx="12"/>
          </p:nvPr>
        </p:nvSpPr>
        <p:spPr>
          <a:noFill/>
        </p:spPr>
        <p:txBody>
          <a:bodyPr/>
          <a:lstStyle/>
          <a:p>
            <a:fld id="{042EAE3A-E9A4-49DD-B42F-6A931DBB2C64}" type="slidenum">
              <a:rPr lang="en-US" smtClean="0"/>
              <a:pPr/>
              <a:t>42</a:t>
            </a:fld>
            <a:endParaRPr lang="en-US" smtClean="0"/>
          </a:p>
        </p:txBody>
      </p:sp>
      <p:pic>
        <p:nvPicPr>
          <p:cNvPr id="5" name="Picture 5" descr="Mark_Scorecard_121022.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057400" y="4572000"/>
            <a:ext cx="4065674" cy="3036744"/>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idx="4294967295"/>
          </p:nvPr>
        </p:nvSpPr>
        <p:spPr/>
        <p:txBody>
          <a:bodyPr rtlCol="0">
            <a:normAutofit/>
          </a:bodyPr>
          <a:lstStyle/>
          <a:p>
            <a:pPr eaLnBrk="1" fontAlgn="auto" hangingPunct="1">
              <a:spcAft>
                <a:spcPts val="0"/>
              </a:spcAft>
              <a:defRPr/>
            </a:pPr>
            <a:r>
              <a:rPr lang="en-US" sz="5400" b="1" dirty="0" smtClean="0">
                <a:solidFill>
                  <a:schemeClr val="accent5"/>
                </a:solidFill>
                <a:effectLst>
                  <a:outerShdw blurRad="38100" dist="38100" dir="2700000" algn="tl">
                    <a:srgbClr val="000000">
                      <a:alpha val="43137"/>
                    </a:srgbClr>
                  </a:outerShdw>
                </a:effectLst>
              </a:rPr>
              <a:t>The Balance Sheet</a:t>
            </a:r>
            <a:endParaRPr lang="en-US" sz="5400" b="1" dirty="0">
              <a:solidFill>
                <a:schemeClr val="accent5"/>
              </a:solidFill>
              <a:effectLst>
                <a:outerShdw blurRad="38100" dist="38100" dir="2700000" algn="tl">
                  <a:srgbClr val="000000">
                    <a:alpha val="43137"/>
                  </a:srgbClr>
                </a:outerShdw>
              </a:effectLst>
            </a:endParaRPr>
          </a:p>
        </p:txBody>
      </p:sp>
      <p:pic>
        <p:nvPicPr>
          <p:cNvPr id="12" name="Picture 11" descr="ellen_scale.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48000" y="2667000"/>
            <a:ext cx="3349625" cy="4449762"/>
          </a:xfrm>
          <a:prstGeom prst="rect">
            <a:avLst/>
          </a:prstGeom>
          <a:effectLst>
            <a:outerShdw blurRad="381000" dist="38100" dir="2700000" algn="tl" rotWithShape="0">
              <a:schemeClr val="bg1">
                <a:alpha val="40000"/>
              </a:schemeClr>
            </a:outerShdw>
          </a:effectLst>
        </p:spPr>
      </p:pic>
      <p:sp>
        <p:nvSpPr>
          <p:cNvPr id="13" name="TextBox 12"/>
          <p:cNvSpPr txBox="1"/>
          <p:nvPr/>
        </p:nvSpPr>
        <p:spPr>
          <a:xfrm>
            <a:off x="762000" y="1828800"/>
            <a:ext cx="7772400" cy="769441"/>
          </a:xfrm>
          <a:prstGeom prst="rect">
            <a:avLst/>
          </a:prstGeom>
          <a:noFill/>
          <a:effectLst/>
          <a:scene3d>
            <a:camera prst="orthographicFront"/>
            <a:lightRig rig="glow" dir="tl">
              <a:rot lat="0" lon="0" rev="5400000"/>
            </a:lightRig>
          </a:scene3d>
          <a:sp3d>
            <a:bevelT/>
          </a:sp3d>
        </p:spPr>
        <p:txBody>
          <a:bodyPr>
            <a:spAutoFit/>
            <a:sp3d extrusionH="57150" contourW="12700">
              <a:bevelT w="25400" h="25400" prst="relaxedInset"/>
              <a:contourClr>
                <a:schemeClr val="accent6">
                  <a:shade val="73000"/>
                </a:schemeClr>
              </a:contourClr>
            </a:sp3d>
          </a:bodyPr>
          <a:lstStyle/>
          <a:p>
            <a:pPr eaLnBrk="0" hangingPunct="0">
              <a:defRPr/>
            </a:pPr>
            <a:r>
              <a:rPr lang="en-US" sz="4400" b="1" dirty="0">
                <a:ln w="11430"/>
                <a:solidFill>
                  <a:schemeClr val="accent5"/>
                </a:solidFill>
                <a:effectLst>
                  <a:outerShdw blurRad="60007" dist="310007" dir="7680000" sy="30000" kx="1300200" algn="ctr" rotWithShape="0">
                    <a:prstClr val="black">
                      <a:alpha val="32000"/>
                    </a:prstClr>
                  </a:outerShdw>
                </a:effectLst>
                <a:latin typeface="+mn-lt"/>
                <a:cs typeface="+mn-cs"/>
              </a:rPr>
              <a:t>ASSETS = LIABILITIES  + EQUITIES</a:t>
            </a:r>
          </a:p>
        </p:txBody>
      </p:sp>
      <p:sp>
        <p:nvSpPr>
          <p:cNvPr id="14" name="Slide Number Placeholder 13"/>
          <p:cNvSpPr>
            <a:spLocks noGrp="1"/>
          </p:cNvSpPr>
          <p:nvPr>
            <p:ph type="sldNum" sz="quarter" idx="12"/>
          </p:nvPr>
        </p:nvSpPr>
        <p:spPr/>
        <p:txBody>
          <a:bodyPr/>
          <a:lstStyle/>
          <a:p>
            <a:pPr>
              <a:defRPr/>
            </a:pPr>
            <a:fld id="{2E1B70D9-534F-43F4-A1F2-E8397B7D5792}" type="slidenum">
              <a:rPr lang="en-US"/>
              <a:pPr>
                <a:defRPr/>
              </a:pPr>
              <a:t>43</a:t>
            </a:fld>
            <a:endParaRPr lang="en-US"/>
          </a:p>
        </p:txBody>
      </p:sp>
      <p:sp>
        <p:nvSpPr>
          <p:cNvPr id="15" name="Footer Placeholder 14"/>
          <p:cNvSpPr>
            <a:spLocks noGrp="1"/>
          </p:cNvSpPr>
          <p:nvPr>
            <p:ph type="ftr" sz="quarter" idx="11"/>
          </p:nvPr>
        </p:nvSpPr>
        <p:spPr/>
        <p:txBody>
          <a:bodyPr/>
          <a:lstStyle/>
          <a:p>
            <a:pPr>
              <a:defRPr/>
            </a:pPr>
            <a:r>
              <a:rPr lang="en-US"/>
              <a:t>www.barebonesbiz.com</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900" decel="100000" fill="hold"/>
                                        <p:tgtEl>
                                          <p:spTgt spid="1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47" presetClass="entr" presetSubtype="0" fill="hold" nodeType="after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2"/>
          <p:cNvSpPr>
            <a:spLocks noGrp="1"/>
          </p:cNvSpPr>
          <p:nvPr>
            <p:ph type="sldNum" sz="quarter" idx="12"/>
          </p:nvPr>
        </p:nvSpPr>
        <p:spPr>
          <a:noFill/>
        </p:spPr>
        <p:txBody>
          <a:bodyPr/>
          <a:lstStyle/>
          <a:p>
            <a:fld id="{4CEF55C1-6161-4C93-A165-DFF5E0AC1196}" type="slidenum">
              <a:rPr lang="en-US" smtClean="0"/>
              <a:pPr/>
              <a:t>44</a:t>
            </a:fld>
            <a:endParaRPr lang="en-US" smtClean="0"/>
          </a:p>
        </p:txBody>
      </p:sp>
      <p:sp>
        <p:nvSpPr>
          <p:cNvPr id="793602" name="Text Box 2"/>
          <p:cNvSpPr txBox="1">
            <a:spLocks noChangeArrowheads="1"/>
          </p:cNvSpPr>
          <p:nvPr/>
        </p:nvSpPr>
        <p:spPr bwMode="auto">
          <a:xfrm>
            <a:off x="1447800" y="2133600"/>
            <a:ext cx="6400800" cy="3785652"/>
          </a:xfrm>
          <a:prstGeom prst="rect">
            <a:avLst/>
          </a:prstGeom>
          <a:solidFill>
            <a:schemeClr val="accent2"/>
          </a:solidFill>
          <a:ln w="9525">
            <a:noFill/>
            <a:miter lim="800000"/>
            <a:headEnd/>
            <a:tailEnd/>
          </a:ln>
          <a:effectLst/>
        </p:spPr>
        <p:txBody>
          <a:bodyPr wrap="square">
            <a:spAutoFit/>
          </a:bodyPr>
          <a:lstStyle/>
          <a:p>
            <a:pPr eaLnBrk="1" hangingPunct="1">
              <a:defRPr/>
            </a:pPr>
            <a:r>
              <a:rPr lang="en-US" sz="4000" dirty="0">
                <a:solidFill>
                  <a:schemeClr val="folHlink"/>
                </a:solidFill>
                <a:effectLst>
                  <a:outerShdw blurRad="38100" dist="38100" dir="2700000" algn="tl">
                    <a:srgbClr val="000000"/>
                  </a:outerShdw>
                </a:effectLst>
                <a:latin typeface="Tahoma" pitchFamily="34" charset="0"/>
              </a:rPr>
              <a:t>  </a:t>
            </a:r>
            <a:endParaRPr lang="en-US" sz="4000" dirty="0" smtClean="0">
              <a:solidFill>
                <a:schemeClr val="folHlink"/>
              </a:solidFill>
              <a:effectLst>
                <a:outerShdw blurRad="38100" dist="38100" dir="2700000" algn="tl">
                  <a:srgbClr val="000000"/>
                </a:outerShdw>
              </a:effectLst>
              <a:latin typeface="Tahoma" pitchFamily="34" charset="0"/>
            </a:endParaRPr>
          </a:p>
          <a:p>
            <a:pPr eaLnBrk="1" hangingPunct="1">
              <a:defRPr/>
            </a:pPr>
            <a:r>
              <a:rPr lang="en-US" sz="4000" dirty="0" smtClean="0">
                <a:solidFill>
                  <a:schemeClr val="folHlink"/>
                </a:solidFill>
                <a:effectLst>
                  <a:outerShdw blurRad="38100" dist="38100" dir="2700000" algn="tl">
                    <a:srgbClr val="000000"/>
                  </a:outerShdw>
                </a:effectLst>
                <a:latin typeface="Tahoma" pitchFamily="34" charset="0"/>
              </a:rPr>
              <a:t>  $ </a:t>
            </a:r>
            <a:r>
              <a:rPr lang="en-US" sz="4000" dirty="0" smtClean="0">
                <a:solidFill>
                  <a:schemeClr val="bg1"/>
                </a:solidFill>
                <a:effectLst>
                  <a:outerShdw blurRad="38100" dist="38100" dir="2700000" algn="tl">
                    <a:srgbClr val="FFFFFF"/>
                  </a:outerShdw>
                </a:effectLst>
                <a:latin typeface="Tahoma" pitchFamily="34" charset="0"/>
              </a:rPr>
              <a:t>Sales</a:t>
            </a:r>
            <a:r>
              <a:rPr lang="en-US" sz="4000" dirty="0">
                <a:solidFill>
                  <a:schemeClr val="bg1"/>
                </a:solidFill>
                <a:effectLst>
                  <a:outerShdw blurRad="38100" dist="38100" dir="2700000" algn="tl">
                    <a:srgbClr val="FFFFFF"/>
                  </a:outerShdw>
                </a:effectLst>
                <a:latin typeface="Tahoma" pitchFamily="34" charset="0"/>
              </a:rPr>
              <a:t>			100%</a:t>
            </a:r>
          </a:p>
          <a:p>
            <a:pPr eaLnBrk="1" hangingPunct="1">
              <a:defRPr/>
            </a:pPr>
            <a:endParaRPr lang="en-US" sz="4000" dirty="0">
              <a:solidFill>
                <a:schemeClr val="bg1"/>
              </a:solidFill>
              <a:effectLst>
                <a:outerShdw blurRad="38100" dist="38100" dir="2700000" algn="tl">
                  <a:srgbClr val="FFFFFF"/>
                </a:outerShdw>
              </a:effectLst>
              <a:latin typeface="Tahoma" pitchFamily="34" charset="0"/>
            </a:endParaRPr>
          </a:p>
          <a:p>
            <a:pPr eaLnBrk="1" hangingPunct="1">
              <a:defRPr/>
            </a:pPr>
            <a:r>
              <a:rPr lang="en-US" sz="4000" dirty="0">
                <a:solidFill>
                  <a:schemeClr val="bg1"/>
                </a:solidFill>
                <a:effectLst>
                  <a:outerShdw blurRad="38100" dist="38100" dir="2700000" algn="tl">
                    <a:srgbClr val="FFFFFF"/>
                  </a:outerShdw>
                </a:effectLst>
                <a:latin typeface="Tahoma" pitchFamily="34" charset="0"/>
              </a:rPr>
              <a:t>- </a:t>
            </a:r>
            <a:r>
              <a:rPr lang="en-US" sz="4000" dirty="0" smtClean="0">
                <a:solidFill>
                  <a:schemeClr val="folHlink"/>
                </a:solidFill>
                <a:effectLst>
                  <a:outerShdw blurRad="38100" dist="38100" dir="2700000" algn="tl">
                    <a:srgbClr val="000000"/>
                  </a:outerShdw>
                </a:effectLst>
                <a:latin typeface="Tahoma" pitchFamily="34" charset="0"/>
              </a:rPr>
              <a:t>$ </a:t>
            </a:r>
            <a:r>
              <a:rPr lang="en-US" sz="4000" dirty="0" smtClean="0">
                <a:solidFill>
                  <a:schemeClr val="bg1"/>
                </a:solidFill>
                <a:effectLst>
                  <a:outerShdw blurRad="38100" dist="38100" dir="2700000" algn="tl">
                    <a:srgbClr val="FFFFFF"/>
                  </a:outerShdw>
                </a:effectLst>
                <a:latin typeface="Tahoma" pitchFamily="34" charset="0"/>
              </a:rPr>
              <a:t>Costs</a:t>
            </a:r>
            <a:r>
              <a:rPr lang="en-US" sz="4000" dirty="0">
                <a:solidFill>
                  <a:schemeClr val="bg1"/>
                </a:solidFill>
                <a:effectLst>
                  <a:outerShdw blurRad="38100" dist="38100" dir="2700000" algn="tl">
                    <a:srgbClr val="FFFFFF"/>
                  </a:outerShdw>
                </a:effectLst>
                <a:latin typeface="Tahoma" pitchFamily="34" charset="0"/>
              </a:rPr>
              <a:t>		 	 75%</a:t>
            </a:r>
          </a:p>
          <a:p>
            <a:pPr eaLnBrk="1" hangingPunct="1">
              <a:defRPr/>
            </a:pPr>
            <a:r>
              <a:rPr lang="en-US" sz="4000" dirty="0">
                <a:solidFill>
                  <a:schemeClr val="bg1"/>
                </a:solidFill>
                <a:effectLst>
                  <a:outerShdw blurRad="38100" dist="38100" dir="2700000" algn="tl">
                    <a:srgbClr val="FFFFFF"/>
                  </a:outerShdw>
                </a:effectLst>
                <a:latin typeface="Tahoma" pitchFamily="34" charset="0"/>
              </a:rPr>
              <a:t> </a:t>
            </a:r>
            <a:r>
              <a:rPr lang="en-US" sz="4000" dirty="0" smtClean="0">
                <a:solidFill>
                  <a:schemeClr val="bg1"/>
                </a:solidFill>
                <a:effectLst>
                  <a:outerShdw blurRad="38100" dist="38100" dir="2700000" algn="tl">
                    <a:srgbClr val="FFFFFF"/>
                  </a:outerShdw>
                </a:effectLst>
                <a:latin typeface="Tahoma" pitchFamily="34" charset="0"/>
              </a:rPr>
              <a:t>_____________________</a:t>
            </a:r>
            <a:endParaRPr lang="en-US" sz="4000" dirty="0">
              <a:solidFill>
                <a:schemeClr val="bg1"/>
              </a:solidFill>
              <a:effectLst>
                <a:outerShdw blurRad="38100" dist="38100" dir="2700000" algn="tl">
                  <a:srgbClr val="FFFFFF"/>
                </a:outerShdw>
              </a:effectLst>
              <a:latin typeface="Tahoma" pitchFamily="34" charset="0"/>
            </a:endParaRPr>
          </a:p>
          <a:p>
            <a:pPr eaLnBrk="1" hangingPunct="1">
              <a:defRPr/>
            </a:pPr>
            <a:r>
              <a:rPr lang="en-US" sz="4000" dirty="0">
                <a:solidFill>
                  <a:schemeClr val="bg1"/>
                </a:solidFill>
                <a:effectLst>
                  <a:outerShdw blurRad="38100" dist="38100" dir="2700000" algn="tl">
                    <a:srgbClr val="FFFFFF"/>
                  </a:outerShdw>
                </a:effectLst>
                <a:latin typeface="Tahoma" pitchFamily="34" charset="0"/>
              </a:rPr>
              <a:t> </a:t>
            </a:r>
            <a:r>
              <a:rPr lang="en-US" sz="4000" dirty="0" smtClean="0">
                <a:solidFill>
                  <a:schemeClr val="bg1"/>
                </a:solidFill>
                <a:effectLst>
                  <a:outerShdw blurRad="38100" dist="38100" dir="2700000" algn="tl">
                    <a:srgbClr val="FFFFFF"/>
                  </a:outerShdw>
                </a:effectLst>
                <a:latin typeface="Tahoma" pitchFamily="34" charset="0"/>
              </a:rPr>
              <a:t> </a:t>
            </a:r>
            <a:r>
              <a:rPr lang="en-US" sz="4000" dirty="0" smtClean="0">
                <a:solidFill>
                  <a:schemeClr val="folHlink"/>
                </a:solidFill>
                <a:effectLst>
                  <a:outerShdw blurRad="38100" dist="38100" dir="2700000" algn="tl">
                    <a:srgbClr val="000000"/>
                  </a:outerShdw>
                </a:effectLst>
                <a:latin typeface="Tahoma" pitchFamily="34" charset="0"/>
              </a:rPr>
              <a:t>$ </a:t>
            </a:r>
            <a:r>
              <a:rPr lang="en-US" sz="4000" dirty="0" smtClean="0">
                <a:solidFill>
                  <a:schemeClr val="bg1"/>
                </a:solidFill>
                <a:effectLst>
                  <a:outerShdw blurRad="38100" dist="38100" dir="2700000" algn="tl">
                    <a:srgbClr val="FFFFFF"/>
                  </a:outerShdw>
                </a:effectLst>
                <a:latin typeface="Tahoma" pitchFamily="34" charset="0"/>
              </a:rPr>
              <a:t>Profit</a:t>
            </a:r>
            <a:r>
              <a:rPr lang="en-US" sz="4000" dirty="0">
                <a:solidFill>
                  <a:schemeClr val="bg1"/>
                </a:solidFill>
                <a:effectLst>
                  <a:outerShdw blurRad="38100" dist="38100" dir="2700000" algn="tl">
                    <a:srgbClr val="FFFFFF"/>
                  </a:outerShdw>
                </a:effectLst>
                <a:latin typeface="Tahoma" pitchFamily="34" charset="0"/>
              </a:rPr>
              <a:t>			 25%</a:t>
            </a:r>
          </a:p>
        </p:txBody>
      </p:sp>
      <p:sp>
        <p:nvSpPr>
          <p:cNvPr id="8" name="Rectangle 7"/>
          <p:cNvSpPr/>
          <p:nvPr/>
        </p:nvSpPr>
        <p:spPr>
          <a:xfrm>
            <a:off x="1905000" y="381000"/>
            <a:ext cx="5451171" cy="1477328"/>
          </a:xfrm>
          <a:prstGeom prst="rect">
            <a:avLst/>
          </a:prstGeom>
        </p:spPr>
        <p:txBody>
          <a:bodyPr wrap="none">
            <a:spAutoFit/>
          </a:bodyPr>
          <a:lstStyle/>
          <a:p>
            <a:pPr algn="ctr"/>
            <a:r>
              <a:rPr lang="en-US" sz="5400" b="1" dirty="0" smtClean="0">
                <a:solidFill>
                  <a:schemeClr val="accent5"/>
                </a:solidFill>
                <a:effectLst>
                  <a:outerShdw blurRad="38100" dist="38100" dir="2700000" algn="tl">
                    <a:srgbClr val="000000">
                      <a:alpha val="43137"/>
                    </a:srgbClr>
                  </a:outerShdw>
                </a:effectLst>
                <a:latin typeface="+mj-lt"/>
              </a:rPr>
              <a:t>The Profit &amp; Loss</a:t>
            </a:r>
          </a:p>
          <a:p>
            <a:pPr algn="ctr"/>
            <a:r>
              <a:rPr lang="en-US" sz="3600" b="1" dirty="0" smtClean="0">
                <a:solidFill>
                  <a:schemeClr val="accent5"/>
                </a:solidFill>
                <a:effectLst>
                  <a:outerShdw blurRad="38100" dist="38100" dir="2700000" algn="tl">
                    <a:srgbClr val="000000">
                      <a:alpha val="43137"/>
                    </a:srgbClr>
                  </a:outerShdw>
                </a:effectLst>
                <a:latin typeface="+mj-lt"/>
              </a:rPr>
              <a:t>Aka The Income Statement </a:t>
            </a:r>
            <a:endParaRPr lang="en-US" sz="3600" dirty="0">
              <a:effectLst>
                <a:outerShdw blurRad="38100" dist="38100" dir="2700000" algn="tl">
                  <a:srgbClr val="000000">
                    <a:alpha val="43137"/>
                  </a:srgbClr>
                </a:outerShdw>
              </a:effectLst>
              <a:latin typeface="+mj-lt"/>
            </a:endParaRPr>
          </a:p>
        </p:txBody>
      </p:sp>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Date Placeholder 3"/>
          <p:cNvSpPr>
            <a:spLocks noGrp="1"/>
          </p:cNvSpPr>
          <p:nvPr>
            <p:ph type="dt" sz="quarter" idx="10"/>
          </p:nvPr>
        </p:nvSpPr>
        <p:spPr bwMode="auto">
          <a:noFill/>
          <a:ln>
            <a:miter lim="800000"/>
            <a:headEnd/>
            <a:tailEnd/>
          </a:ln>
        </p:spPr>
        <p:txBody>
          <a:bodyPr wrap="square" lIns="91440" tIns="45720" rIns="91440" bIns="45720" numCol="1" anchorCtr="0" compatLnSpc="1">
            <a:prstTxWarp prst="textNoShape">
              <a:avLst/>
            </a:prstTxWarp>
          </a:bodyPr>
          <a:lstStyle/>
          <a:p>
            <a:fld id="{B3436B2D-3446-48BB-9AF4-F0A4D944FC49}" type="datetime1">
              <a:rPr lang="en-US">
                <a:latin typeface="Arial" pitchFamily="34" charset="0"/>
                <a:ea typeface="ヒラギノ角ゴ Pro W3"/>
                <a:cs typeface="ヒラギノ角ゴ Pro W3"/>
              </a:rPr>
              <a:pPr/>
              <a:t>3/24/15</a:t>
            </a:fld>
            <a:endParaRPr lang="en-US">
              <a:latin typeface="Arial" pitchFamily="34" charset="0"/>
              <a:ea typeface="ヒラギノ角ゴ Pro W3"/>
              <a:cs typeface="ヒラギノ角ゴ Pro W3"/>
            </a:endParaRPr>
          </a:p>
        </p:txBody>
      </p:sp>
      <p:sp>
        <p:nvSpPr>
          <p:cNvPr id="17411" name="Slide Number Placeholder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C373F5CA-32F2-4019-8F51-873C7035CAB7}" type="slidenum">
              <a:rPr lang="en-US">
                <a:latin typeface="Arial" pitchFamily="34" charset="0"/>
                <a:ea typeface="ヒラギノ角ゴ Pro W3"/>
                <a:cs typeface="ヒラギノ角ゴ Pro W3"/>
              </a:rPr>
              <a:pPr/>
              <a:t>45</a:t>
            </a:fld>
            <a:endParaRPr lang="en-US">
              <a:latin typeface="Arial" pitchFamily="34" charset="0"/>
              <a:ea typeface="ヒラギノ角ゴ Pro W3"/>
              <a:cs typeface="ヒラギノ角ゴ Pro W3"/>
            </a:endParaRPr>
          </a:p>
        </p:txBody>
      </p:sp>
      <p:sp>
        <p:nvSpPr>
          <p:cNvPr id="169986" name="Rectangle 2"/>
          <p:cNvSpPr>
            <a:spLocks noGrp="1" noChangeArrowheads="1"/>
          </p:cNvSpPr>
          <p:nvPr>
            <p:ph type="title"/>
          </p:nvPr>
        </p:nvSpPr>
        <p:spPr>
          <a:xfrm>
            <a:off x="1295400" y="990600"/>
            <a:ext cx="6762328" cy="1295400"/>
          </a:xfrm>
        </p:spPr>
        <p:txBody>
          <a:bodyPr>
            <a:noAutofit/>
          </a:bodyPr>
          <a:lstStyle/>
          <a:p>
            <a:pPr fontAlgn="auto">
              <a:spcAft>
                <a:spcPts val="0"/>
              </a:spcAft>
              <a:defRPr/>
            </a:pPr>
            <a:r>
              <a:rPr lang="en-US" b="1" dirty="0" smtClean="0">
                <a:solidFill>
                  <a:srgbClr val="CCFF99"/>
                </a:solidFill>
                <a:latin typeface="Arial" pitchFamily="34" charset="0"/>
                <a:cs typeface="Arial" pitchFamily="34" charset="0"/>
              </a:rPr>
              <a:t>Only three ways to grow </a:t>
            </a:r>
            <a:br>
              <a:rPr lang="en-US" b="1" dirty="0" smtClean="0">
                <a:solidFill>
                  <a:srgbClr val="CCFF99"/>
                </a:solidFill>
                <a:latin typeface="Arial" pitchFamily="34" charset="0"/>
                <a:cs typeface="Arial" pitchFamily="34" charset="0"/>
              </a:rPr>
            </a:br>
            <a:r>
              <a:rPr lang="en-US" b="1" dirty="0" smtClean="0">
                <a:solidFill>
                  <a:srgbClr val="CCFF99"/>
                </a:solidFill>
                <a:latin typeface="Arial" pitchFamily="34" charset="0"/>
                <a:cs typeface="Arial" pitchFamily="34" charset="0"/>
              </a:rPr>
              <a:t>Assets…</a:t>
            </a:r>
          </a:p>
        </p:txBody>
      </p:sp>
      <p:sp>
        <p:nvSpPr>
          <p:cNvPr id="17413" name="Text Box 3"/>
          <p:cNvSpPr txBox="1">
            <a:spLocks noChangeArrowheads="1"/>
          </p:cNvSpPr>
          <p:nvPr/>
        </p:nvSpPr>
        <p:spPr bwMode="auto">
          <a:xfrm>
            <a:off x="1828800" y="2590800"/>
            <a:ext cx="8305800" cy="2862322"/>
          </a:xfrm>
          <a:prstGeom prst="rect">
            <a:avLst/>
          </a:prstGeom>
          <a:noFill/>
          <a:ln w="9525">
            <a:noFill/>
            <a:miter lim="800000"/>
            <a:headEnd/>
            <a:tailEnd/>
          </a:ln>
        </p:spPr>
        <p:txBody>
          <a:bodyPr>
            <a:spAutoFit/>
          </a:bodyPr>
          <a:lstStyle/>
          <a:p>
            <a:pPr eaLnBrk="0" hangingPunct="0">
              <a:buFontTx/>
              <a:buChar char="•"/>
            </a:pPr>
            <a:r>
              <a:rPr lang="en-US" sz="3600" dirty="0">
                <a:solidFill>
                  <a:schemeClr val="folHlink"/>
                </a:solidFill>
                <a:cs typeface="ヒラギノ角ゴ Pro W3"/>
              </a:rPr>
              <a:t> Borrow</a:t>
            </a:r>
          </a:p>
          <a:p>
            <a:pPr eaLnBrk="0" hangingPunct="0">
              <a:buFontTx/>
              <a:buChar char="•"/>
            </a:pPr>
            <a:r>
              <a:rPr lang="en-US" sz="3600" dirty="0">
                <a:solidFill>
                  <a:schemeClr val="folHlink"/>
                </a:solidFill>
                <a:cs typeface="ヒラギノ角ゴ Pro W3"/>
              </a:rPr>
              <a:t> Put money in</a:t>
            </a:r>
          </a:p>
          <a:p>
            <a:pPr eaLnBrk="0" hangingPunct="0">
              <a:buFontTx/>
              <a:buChar char="•"/>
            </a:pPr>
            <a:r>
              <a:rPr lang="en-US" sz="3600" dirty="0">
                <a:solidFill>
                  <a:srgbClr val="CCFF99"/>
                </a:solidFill>
                <a:cs typeface="ヒラギノ角ゴ Pro W3"/>
              </a:rPr>
              <a:t> Charge more than it </a:t>
            </a:r>
            <a:r>
              <a:rPr lang="en-US" sz="3600" dirty="0" smtClean="0">
                <a:solidFill>
                  <a:srgbClr val="CCFF99"/>
                </a:solidFill>
                <a:cs typeface="ヒラギノ角ゴ Pro W3"/>
              </a:rPr>
              <a:t>costs</a:t>
            </a:r>
          </a:p>
          <a:p>
            <a:pPr eaLnBrk="0" hangingPunct="0">
              <a:buFontTx/>
              <a:buChar char="•"/>
            </a:pPr>
            <a:endParaRPr lang="en-US" sz="3600" dirty="0" smtClean="0">
              <a:solidFill>
                <a:srgbClr val="CCFF99"/>
              </a:solidFill>
              <a:cs typeface="ヒラギノ角ゴ Pro W3"/>
            </a:endParaRPr>
          </a:p>
          <a:p>
            <a:pPr eaLnBrk="0" hangingPunct="0">
              <a:buFontTx/>
              <a:buChar char="•"/>
            </a:pPr>
            <a:r>
              <a:rPr lang="en-US" sz="3600" dirty="0" smtClean="0">
                <a:solidFill>
                  <a:srgbClr val="FFFF00"/>
                </a:solidFill>
                <a:cs typeface="ヒラギノ角ゴ Pro W3"/>
              </a:rPr>
              <a:t> Umm, maybe four ways…</a:t>
            </a:r>
            <a:endParaRPr lang="en-US" sz="3600" dirty="0">
              <a:solidFill>
                <a:srgbClr val="FFFF00"/>
              </a:solidFill>
              <a:cs typeface="ヒラギノ角ゴ Pro W3"/>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Date Placeholder 3"/>
          <p:cNvSpPr>
            <a:spLocks noGrp="1"/>
          </p:cNvSpPr>
          <p:nvPr>
            <p:ph type="dt" sz="quarter" idx="10"/>
          </p:nvPr>
        </p:nvSpPr>
        <p:spPr bwMode="auto">
          <a:noFill/>
          <a:ln>
            <a:miter lim="800000"/>
            <a:headEnd/>
            <a:tailEnd/>
          </a:ln>
        </p:spPr>
        <p:txBody>
          <a:bodyPr wrap="square" lIns="91440" tIns="45720" rIns="91440" bIns="45720" numCol="1" anchorCtr="0" compatLnSpc="1">
            <a:prstTxWarp prst="textNoShape">
              <a:avLst/>
            </a:prstTxWarp>
          </a:bodyPr>
          <a:lstStyle/>
          <a:p>
            <a:fld id="{B35120C1-7C59-47B4-8C6D-B93C45B770B8}" type="datetime1">
              <a:rPr lang="en-US">
                <a:latin typeface="Arial" pitchFamily="34" charset="0"/>
                <a:ea typeface="ヒラギノ角ゴ Pro W3"/>
                <a:cs typeface="ヒラギノ角ゴ Pro W3"/>
              </a:rPr>
              <a:pPr/>
              <a:t>3/24/15</a:t>
            </a:fld>
            <a:endParaRPr lang="en-US">
              <a:latin typeface="Arial" pitchFamily="34" charset="0"/>
              <a:ea typeface="ヒラギノ角ゴ Pro W3"/>
              <a:cs typeface="ヒラギノ角ゴ Pro W3"/>
            </a:endParaRPr>
          </a:p>
        </p:txBody>
      </p:sp>
      <p:sp>
        <p:nvSpPr>
          <p:cNvPr id="14339" name="Slide Number Placeholder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7D93F663-CF10-41E5-AD7B-99E657E814DF}" type="slidenum">
              <a:rPr lang="en-US">
                <a:latin typeface="Arial" pitchFamily="34" charset="0"/>
                <a:ea typeface="ヒラギノ角ゴ Pro W3"/>
                <a:cs typeface="ヒラギノ角ゴ Pro W3"/>
              </a:rPr>
              <a:pPr/>
              <a:t>46</a:t>
            </a:fld>
            <a:endParaRPr lang="en-US">
              <a:latin typeface="Arial" pitchFamily="34" charset="0"/>
              <a:ea typeface="ヒラギノ角ゴ Pro W3"/>
              <a:cs typeface="ヒラギノ角ゴ Pro W3"/>
            </a:endParaRPr>
          </a:p>
        </p:txBody>
      </p:sp>
      <p:sp>
        <p:nvSpPr>
          <p:cNvPr id="259074" name="Rectangle 2"/>
          <p:cNvSpPr>
            <a:spLocks noGrp="1" noChangeArrowheads="1"/>
          </p:cNvSpPr>
          <p:nvPr>
            <p:ph type="title"/>
          </p:nvPr>
        </p:nvSpPr>
        <p:spPr>
          <a:xfrm>
            <a:off x="990600" y="1295400"/>
            <a:ext cx="7793037" cy="1295400"/>
          </a:xfrm>
        </p:spPr>
        <p:txBody>
          <a:bodyPr/>
          <a:lstStyle/>
          <a:p>
            <a:pPr fontAlgn="auto">
              <a:spcAft>
                <a:spcPts val="0"/>
              </a:spcAft>
              <a:defRPr/>
            </a:pPr>
            <a:r>
              <a:rPr lang="en-US" sz="4000" dirty="0" smtClean="0">
                <a:solidFill>
                  <a:srgbClr val="CCFF99"/>
                </a:solidFill>
                <a:latin typeface="Arial" pitchFamily="34" charset="0"/>
                <a:cs typeface="Arial" pitchFamily="34" charset="0"/>
              </a:rPr>
              <a:t>WORST way to set prices…</a:t>
            </a:r>
          </a:p>
        </p:txBody>
      </p:sp>
      <p:sp>
        <p:nvSpPr>
          <p:cNvPr id="14341" name="Text Box 4"/>
          <p:cNvSpPr txBox="1">
            <a:spLocks noChangeArrowheads="1"/>
          </p:cNvSpPr>
          <p:nvPr/>
        </p:nvSpPr>
        <p:spPr bwMode="auto">
          <a:xfrm>
            <a:off x="3708400" y="2732935"/>
            <a:ext cx="2159000" cy="2677656"/>
          </a:xfrm>
          <a:prstGeom prst="rect">
            <a:avLst/>
          </a:prstGeom>
          <a:solidFill>
            <a:srgbClr val="CCFF99"/>
          </a:solidFill>
          <a:ln w="9525">
            <a:noFill/>
            <a:miter lim="800000"/>
            <a:headEnd/>
            <a:tailEnd/>
          </a:ln>
        </p:spPr>
        <p:txBody>
          <a:bodyPr>
            <a:spAutoFit/>
          </a:bodyPr>
          <a:lstStyle/>
          <a:p>
            <a:r>
              <a:rPr lang="en-US" sz="8000" b="1" dirty="0">
                <a:solidFill>
                  <a:srgbClr val="00673E"/>
                </a:solidFill>
                <a:cs typeface="ヒラギノ角ゴ Pro W3"/>
              </a:rPr>
              <a:t>???</a:t>
            </a:r>
          </a:p>
          <a:p>
            <a:r>
              <a:rPr lang="en-US" sz="8800" b="1" dirty="0">
                <a:solidFill>
                  <a:srgbClr val="002060"/>
                </a:solidFill>
                <a:cs typeface="ヒラギノ角ゴ Pro W3"/>
              </a:rPr>
              <a:t>$$$</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rank_121016.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91000" y="3886200"/>
            <a:ext cx="4268050" cy="3187700"/>
          </a:xfrm>
          <a:prstGeom prst="rect">
            <a:avLst/>
          </a:prstGeom>
        </p:spPr>
      </p:pic>
      <p:sp>
        <p:nvSpPr>
          <p:cNvPr id="769026" name="Rectangle 2"/>
          <p:cNvSpPr>
            <a:spLocks noGrp="1" noChangeArrowheads="1"/>
          </p:cNvSpPr>
          <p:nvPr>
            <p:ph type="body" sz="half" idx="1"/>
          </p:nvPr>
        </p:nvSpPr>
        <p:spPr>
          <a:xfrm>
            <a:off x="990600" y="2362200"/>
            <a:ext cx="7467600" cy="4087813"/>
          </a:xfrm>
          <a:noFill/>
          <a:ln>
            <a:noFill/>
          </a:ln>
        </p:spPr>
        <p:style>
          <a:lnRef idx="2">
            <a:schemeClr val="dk1"/>
          </a:lnRef>
          <a:fillRef idx="1">
            <a:schemeClr val="lt1"/>
          </a:fillRef>
          <a:effectRef idx="0">
            <a:schemeClr val="dk1"/>
          </a:effectRef>
          <a:fontRef idx="minor">
            <a:schemeClr val="dk1"/>
          </a:fontRef>
        </p:style>
        <p:txBody>
          <a:bodyPr/>
          <a:lstStyle/>
          <a:p>
            <a:pPr eaLnBrk="1" hangingPunct="1">
              <a:defRPr/>
            </a:pP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CONFRONT the numbers!</a:t>
            </a:r>
          </a:p>
          <a:p>
            <a:pPr eaLnBrk="1" hangingPunct="1">
              <a:defRPr/>
            </a:pP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Divide costs by Widgets, Billable Hours.</a:t>
            </a:r>
          </a:p>
          <a:p>
            <a:pPr eaLnBrk="1" hangingPunct="1">
              <a:defRPr/>
            </a:pP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Charge more than it costs!</a:t>
            </a:r>
          </a:p>
          <a:p>
            <a:pPr eaLnBrk="1" hangingPunct="1">
              <a:defRPr/>
            </a:pP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IGNORE what others do</a:t>
            </a:r>
          </a:p>
        </p:txBody>
      </p:sp>
      <p:sp>
        <p:nvSpPr>
          <p:cNvPr id="26626" name="Slide Number Placeholder 5"/>
          <p:cNvSpPr>
            <a:spLocks noGrp="1"/>
          </p:cNvSpPr>
          <p:nvPr>
            <p:ph type="sldNum" sz="quarter" idx="11"/>
          </p:nvPr>
        </p:nvSpPr>
        <p:spPr>
          <a:noFill/>
        </p:spPr>
        <p:txBody>
          <a:bodyPr/>
          <a:lstStyle/>
          <a:p>
            <a:pPr defTabSz="1500188"/>
            <a:fld id="{CD0099FB-8FE6-4055-B0E1-09516FFF188D}" type="slidenum">
              <a:rPr lang="en-US" smtClean="0"/>
              <a:pPr defTabSz="1500188"/>
              <a:t>47</a:t>
            </a:fld>
            <a:endParaRPr lang="en-US" smtClean="0"/>
          </a:p>
        </p:txBody>
      </p:sp>
      <p:sp>
        <p:nvSpPr>
          <p:cNvPr id="26629" name="Text Box 4"/>
          <p:cNvSpPr txBox="1">
            <a:spLocks noChangeArrowheads="1"/>
          </p:cNvSpPr>
          <p:nvPr/>
        </p:nvSpPr>
        <p:spPr bwMode="auto">
          <a:xfrm>
            <a:off x="838575" y="381001"/>
            <a:ext cx="7009279" cy="1446550"/>
          </a:xfrm>
          <a:prstGeom prst="rect">
            <a:avLst/>
          </a:prstGeom>
          <a:noFill/>
          <a:ln w="9525">
            <a:noFill/>
            <a:miter lim="800000"/>
            <a:headEnd/>
            <a:tailEnd/>
          </a:ln>
        </p:spPr>
        <p:txBody>
          <a:bodyPr>
            <a:spAutoFit/>
          </a:bodyPr>
          <a:lstStyle/>
          <a:p>
            <a:pPr eaLnBrk="1" hangingPunct="1"/>
            <a:r>
              <a:rPr lang="en-US" sz="4400" b="1" dirty="0">
                <a:solidFill>
                  <a:srgbClr val="FFFF00"/>
                </a:solidFill>
                <a:effectLst>
                  <a:outerShdw blurRad="38100" dist="38100" dir="2700000" algn="tl">
                    <a:srgbClr val="000000">
                      <a:alpha val="43137"/>
                    </a:srgbClr>
                  </a:outerShdw>
                </a:effectLst>
              </a:rPr>
              <a:t>Selling Price Formula…</a:t>
            </a:r>
          </a:p>
          <a:p>
            <a:pPr eaLnBrk="1" hangingPunct="1"/>
            <a:r>
              <a:rPr lang="en-US" sz="4400" b="1" dirty="0">
                <a:solidFill>
                  <a:srgbClr val="FFFF00"/>
                </a:solidFill>
                <a:effectLst>
                  <a:outerShdw blurRad="38100" dist="38100" dir="2700000" algn="tl">
                    <a:srgbClr val="000000">
                      <a:alpha val="43137"/>
                    </a:srgbClr>
                  </a:outerShdw>
                </a:effectLst>
              </a:rPr>
              <a:t>     the Frank Blau Method</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Date Placeholder 3"/>
          <p:cNvSpPr>
            <a:spLocks noGrp="1"/>
          </p:cNvSpPr>
          <p:nvPr>
            <p:ph type="dt" sz="quarter" idx="10"/>
          </p:nvPr>
        </p:nvSpPr>
        <p:spPr bwMode="auto">
          <a:noFill/>
          <a:ln>
            <a:miter lim="800000"/>
            <a:headEnd/>
            <a:tailEnd/>
          </a:ln>
        </p:spPr>
        <p:txBody>
          <a:bodyPr wrap="square" lIns="91440" tIns="45720" rIns="91440" bIns="45720" numCol="1" anchorCtr="0" compatLnSpc="1">
            <a:prstTxWarp prst="textNoShape">
              <a:avLst/>
            </a:prstTxWarp>
          </a:bodyPr>
          <a:lstStyle/>
          <a:p>
            <a:fld id="{9FA5A793-8AB1-4D07-AC6B-9C666A1F836F}" type="datetime1">
              <a:rPr lang="en-US">
                <a:latin typeface="Arial" pitchFamily="34" charset="0"/>
                <a:ea typeface="ヒラギノ角ゴ Pro W3"/>
                <a:cs typeface="ヒラギノ角ゴ Pro W3"/>
              </a:rPr>
              <a:pPr/>
              <a:t>3/24/15</a:t>
            </a:fld>
            <a:endParaRPr lang="en-US">
              <a:latin typeface="Arial" pitchFamily="34" charset="0"/>
              <a:ea typeface="ヒラギノ角ゴ Pro W3"/>
              <a:cs typeface="ヒラギノ角ゴ Pro W3"/>
            </a:endParaRPr>
          </a:p>
        </p:txBody>
      </p:sp>
      <p:sp>
        <p:nvSpPr>
          <p:cNvPr id="20483" name="Slide Number Placeholder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2969F072-8235-4B94-A082-682FC903774B}" type="slidenum">
              <a:rPr lang="en-US">
                <a:latin typeface="Arial" pitchFamily="34" charset="0"/>
                <a:ea typeface="ヒラギノ角ゴ Pro W3"/>
                <a:cs typeface="ヒラギノ角ゴ Pro W3"/>
              </a:rPr>
              <a:pPr/>
              <a:t>48</a:t>
            </a:fld>
            <a:endParaRPr lang="en-US">
              <a:latin typeface="Arial" pitchFamily="34" charset="0"/>
              <a:ea typeface="ヒラギノ角ゴ Pro W3"/>
              <a:cs typeface="ヒラギノ角ゴ Pro W3"/>
            </a:endParaRPr>
          </a:p>
        </p:txBody>
      </p:sp>
      <p:sp>
        <p:nvSpPr>
          <p:cNvPr id="156674" name="Rectangle 2"/>
          <p:cNvSpPr>
            <a:spLocks noGrp="1" noChangeArrowheads="1"/>
          </p:cNvSpPr>
          <p:nvPr>
            <p:ph type="title"/>
          </p:nvPr>
        </p:nvSpPr>
        <p:spPr>
          <a:xfrm>
            <a:off x="838200" y="1066800"/>
            <a:ext cx="7054850" cy="1268413"/>
          </a:xfrm>
        </p:spPr>
        <p:txBody>
          <a:bodyPr>
            <a:noAutofit/>
          </a:bodyPr>
          <a:lstStyle/>
          <a:p>
            <a:pPr fontAlgn="auto">
              <a:spcAft>
                <a:spcPts val="0"/>
              </a:spcAft>
              <a:defRPr/>
            </a:pPr>
            <a:r>
              <a:rPr lang="en-US" b="1" dirty="0" smtClean="0">
                <a:solidFill>
                  <a:srgbClr val="CCFF99"/>
                </a:solidFill>
                <a:latin typeface="Arial" pitchFamily="34" charset="0"/>
                <a:cs typeface="Arial" pitchFamily="34" charset="0"/>
              </a:rPr>
              <a:t>Selling price formula for your TIME…</a:t>
            </a:r>
          </a:p>
        </p:txBody>
      </p:sp>
      <p:sp>
        <p:nvSpPr>
          <p:cNvPr id="156676" name="Text Box 4"/>
          <p:cNvSpPr txBox="1">
            <a:spLocks noChangeArrowheads="1"/>
          </p:cNvSpPr>
          <p:nvPr/>
        </p:nvSpPr>
        <p:spPr bwMode="auto">
          <a:xfrm>
            <a:off x="1752600" y="3048000"/>
            <a:ext cx="6003234" cy="2955544"/>
          </a:xfrm>
          <a:prstGeom prst="rect">
            <a:avLst/>
          </a:prstGeom>
          <a:noFill/>
          <a:ln w="9525">
            <a:noFill/>
            <a:miter lim="800000"/>
            <a:headEnd/>
            <a:tailEnd/>
          </a:ln>
        </p:spPr>
        <p:txBody>
          <a:bodyPr wrap="none" lIns="98419" tIns="49208" rIns="98419" bIns="49208">
            <a:spAutoFit/>
          </a:bodyPr>
          <a:lstStyle/>
          <a:p>
            <a:pPr marL="695325" indent="-695325" defTabSz="1849438">
              <a:spcBef>
                <a:spcPct val="20000"/>
              </a:spcBef>
              <a:buFontTx/>
              <a:buChar char="•"/>
              <a:defRPr/>
            </a:pPr>
            <a:r>
              <a:rPr lang="en-US" sz="3200" dirty="0">
                <a:solidFill>
                  <a:schemeClr val="accent1">
                    <a:lumMod val="75000"/>
                    <a:lumOff val="25000"/>
                  </a:schemeClr>
                </a:solidFill>
                <a:latin typeface="Arial" charset="0"/>
                <a:ea typeface="ヒラギノ角ゴ Pro W3" charset="-128"/>
                <a:cs typeface="+mn-cs"/>
              </a:rPr>
              <a:t>Want to make $100K?</a:t>
            </a:r>
          </a:p>
          <a:p>
            <a:pPr marL="695325" indent="-695325" defTabSz="1849438">
              <a:spcBef>
                <a:spcPct val="20000"/>
              </a:spcBef>
              <a:buFontTx/>
              <a:buChar char="•"/>
              <a:defRPr/>
            </a:pPr>
            <a:r>
              <a:rPr lang="en-US" sz="3200" dirty="0">
                <a:solidFill>
                  <a:schemeClr val="accent1">
                    <a:lumMod val="75000"/>
                    <a:lumOff val="25000"/>
                  </a:schemeClr>
                </a:solidFill>
                <a:latin typeface="Arial" charset="0"/>
                <a:ea typeface="ヒラギノ角ゴ Pro W3" charset="-128"/>
                <a:cs typeface="+mn-cs"/>
              </a:rPr>
              <a:t>1000 hours per year?</a:t>
            </a:r>
          </a:p>
          <a:p>
            <a:pPr marL="695325" indent="-695325" defTabSz="1849438">
              <a:spcBef>
                <a:spcPct val="20000"/>
              </a:spcBef>
              <a:buFontTx/>
              <a:buChar char="•"/>
              <a:defRPr/>
            </a:pPr>
            <a:r>
              <a:rPr lang="en-US" sz="3200" dirty="0">
                <a:solidFill>
                  <a:schemeClr val="accent1">
                    <a:lumMod val="75000"/>
                    <a:lumOff val="25000"/>
                  </a:schemeClr>
                </a:solidFill>
                <a:latin typeface="Arial" charset="0"/>
                <a:ea typeface="ヒラギノ角ゴ Pro W3" charset="-128"/>
                <a:cs typeface="+mn-cs"/>
              </a:rPr>
              <a:t>$100 per hour!</a:t>
            </a:r>
          </a:p>
          <a:p>
            <a:pPr marL="695325" indent="-695325" defTabSz="1849438">
              <a:spcBef>
                <a:spcPct val="20000"/>
              </a:spcBef>
              <a:buFontTx/>
              <a:buChar char="•"/>
              <a:defRPr/>
            </a:pPr>
            <a:r>
              <a:rPr lang="en-US" sz="3200" dirty="0">
                <a:solidFill>
                  <a:schemeClr val="accent1">
                    <a:lumMod val="75000"/>
                    <a:lumOff val="25000"/>
                  </a:schemeClr>
                </a:solidFill>
                <a:latin typeface="Arial" charset="0"/>
                <a:ea typeface="ヒラギノ角ゴ Pro W3" charset="-128"/>
                <a:cs typeface="+mn-cs"/>
              </a:rPr>
              <a:t>Add costs of doing business</a:t>
            </a:r>
          </a:p>
          <a:p>
            <a:pPr marL="695325" indent="-695325" defTabSz="1849438">
              <a:spcBef>
                <a:spcPct val="20000"/>
              </a:spcBef>
              <a:buFontTx/>
              <a:buChar char="•"/>
              <a:defRPr/>
            </a:pPr>
            <a:r>
              <a:rPr lang="en-US" sz="3200" dirty="0">
                <a:solidFill>
                  <a:srgbClr val="CCFF99"/>
                </a:solidFill>
                <a:latin typeface="Arial" charset="0"/>
                <a:ea typeface="ヒラギノ角ゴ Pro W3" charset="-128"/>
                <a:cs typeface="+mn-cs"/>
              </a:rPr>
              <a:t>YIKES!  </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156676">
                                            <p:txEl>
                                              <p:pRg st="0" end="0"/>
                                            </p:txEl>
                                          </p:spTgt>
                                        </p:tgtEl>
                                        <p:attrNameLst>
                                          <p:attrName>style.visibility</p:attrName>
                                        </p:attrNameLst>
                                      </p:cBhvr>
                                      <p:to>
                                        <p:strVal val="visible"/>
                                      </p:to>
                                    </p:set>
                                    <p:anim calcmode="lin" valueType="num">
                                      <p:cBhvr>
                                        <p:cTn id="7" dur="500" decel="50000" fill="hold">
                                          <p:stCondLst>
                                            <p:cond delay="0"/>
                                          </p:stCondLst>
                                        </p:cTn>
                                        <p:tgtEl>
                                          <p:spTgt spid="156676">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56676">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56676">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156676">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56676">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56676">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56676">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56676">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nodeType="clickEffect">
                                  <p:stCondLst>
                                    <p:cond delay="0"/>
                                  </p:stCondLst>
                                  <p:childTnLst>
                                    <p:set>
                                      <p:cBhvr>
                                        <p:cTn id="18" dur="1" fill="hold">
                                          <p:stCondLst>
                                            <p:cond delay="0"/>
                                          </p:stCondLst>
                                        </p:cTn>
                                        <p:tgtEl>
                                          <p:spTgt spid="156676">
                                            <p:txEl>
                                              <p:pRg st="1" end="1"/>
                                            </p:txEl>
                                          </p:spTgt>
                                        </p:tgtEl>
                                        <p:attrNameLst>
                                          <p:attrName>style.visibility</p:attrName>
                                        </p:attrNameLst>
                                      </p:cBhvr>
                                      <p:to>
                                        <p:strVal val="visible"/>
                                      </p:to>
                                    </p:set>
                                    <p:anim calcmode="lin" valueType="num">
                                      <p:cBhvr>
                                        <p:cTn id="19" dur="500" decel="50000" fill="hold">
                                          <p:stCondLst>
                                            <p:cond delay="0"/>
                                          </p:stCondLst>
                                        </p:cTn>
                                        <p:tgtEl>
                                          <p:spTgt spid="156676">
                                            <p:txEl>
                                              <p:pRg st="1" end="1"/>
                                            </p:txEl>
                                          </p:spTgt>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156676">
                                            <p:txEl>
                                              <p:pRg st="1" end="1"/>
                                            </p:txEl>
                                          </p:spTgt>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156676">
                                            <p:txEl>
                                              <p:pRg st="1" end="1"/>
                                            </p:txEl>
                                          </p:spTgt>
                                        </p:tgtEl>
                                        <p:attrNameLst>
                                          <p:attrName>ppt_w</p:attrName>
                                        </p:attrNameLst>
                                      </p:cBhvr>
                                      <p:tavLst>
                                        <p:tav tm="0">
                                          <p:val>
                                            <p:strVal val="#ppt_w*.05"/>
                                          </p:val>
                                        </p:tav>
                                        <p:tav tm="100000">
                                          <p:val>
                                            <p:strVal val="#ppt_w"/>
                                          </p:val>
                                        </p:tav>
                                      </p:tavLst>
                                    </p:anim>
                                    <p:anim calcmode="lin" valueType="num">
                                      <p:cBhvr>
                                        <p:cTn id="22" dur="1000" fill="hold"/>
                                        <p:tgtEl>
                                          <p:spTgt spid="156676">
                                            <p:txEl>
                                              <p:pRg st="1" end="1"/>
                                            </p:txEl>
                                          </p:spTgt>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156676">
                                            <p:txEl>
                                              <p:pRg st="1" end="1"/>
                                            </p:txEl>
                                          </p:spTgt>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156676">
                                            <p:txEl>
                                              <p:pRg st="1" end="1"/>
                                            </p:txEl>
                                          </p:spTgt>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156676">
                                            <p:txEl>
                                              <p:pRg st="1" end="1"/>
                                            </p:txEl>
                                          </p:spTgt>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156676">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nodeType="clickEffect">
                                  <p:stCondLst>
                                    <p:cond delay="0"/>
                                  </p:stCondLst>
                                  <p:childTnLst>
                                    <p:set>
                                      <p:cBhvr>
                                        <p:cTn id="30" dur="1" fill="hold">
                                          <p:stCondLst>
                                            <p:cond delay="0"/>
                                          </p:stCondLst>
                                        </p:cTn>
                                        <p:tgtEl>
                                          <p:spTgt spid="156676">
                                            <p:txEl>
                                              <p:pRg st="2" end="2"/>
                                            </p:txEl>
                                          </p:spTgt>
                                        </p:tgtEl>
                                        <p:attrNameLst>
                                          <p:attrName>style.visibility</p:attrName>
                                        </p:attrNameLst>
                                      </p:cBhvr>
                                      <p:to>
                                        <p:strVal val="visible"/>
                                      </p:to>
                                    </p:set>
                                    <p:anim calcmode="lin" valueType="num">
                                      <p:cBhvr>
                                        <p:cTn id="31" dur="500" decel="50000" fill="hold">
                                          <p:stCondLst>
                                            <p:cond delay="0"/>
                                          </p:stCondLst>
                                        </p:cTn>
                                        <p:tgtEl>
                                          <p:spTgt spid="156676">
                                            <p:txEl>
                                              <p:pRg st="2" end="2"/>
                                            </p:txEl>
                                          </p:spTgt>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156676">
                                            <p:txEl>
                                              <p:pRg st="2" end="2"/>
                                            </p:txEl>
                                          </p:spTgt>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156676">
                                            <p:txEl>
                                              <p:pRg st="2" end="2"/>
                                            </p:txEl>
                                          </p:spTgt>
                                        </p:tgtEl>
                                        <p:attrNameLst>
                                          <p:attrName>ppt_w</p:attrName>
                                        </p:attrNameLst>
                                      </p:cBhvr>
                                      <p:tavLst>
                                        <p:tav tm="0">
                                          <p:val>
                                            <p:strVal val="#ppt_w*.05"/>
                                          </p:val>
                                        </p:tav>
                                        <p:tav tm="100000">
                                          <p:val>
                                            <p:strVal val="#ppt_w"/>
                                          </p:val>
                                        </p:tav>
                                      </p:tavLst>
                                    </p:anim>
                                    <p:anim calcmode="lin" valueType="num">
                                      <p:cBhvr>
                                        <p:cTn id="34" dur="1000" fill="hold"/>
                                        <p:tgtEl>
                                          <p:spTgt spid="156676">
                                            <p:txEl>
                                              <p:pRg st="2" end="2"/>
                                            </p:txEl>
                                          </p:spTgt>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156676">
                                            <p:txEl>
                                              <p:pRg st="2" end="2"/>
                                            </p:txEl>
                                          </p:spTgt>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156676">
                                            <p:txEl>
                                              <p:pRg st="2" end="2"/>
                                            </p:txEl>
                                          </p:spTgt>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156676">
                                            <p:txEl>
                                              <p:pRg st="2" end="2"/>
                                            </p:txEl>
                                          </p:spTgt>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156676">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nodeType="clickEffect">
                                  <p:stCondLst>
                                    <p:cond delay="0"/>
                                  </p:stCondLst>
                                  <p:childTnLst>
                                    <p:set>
                                      <p:cBhvr>
                                        <p:cTn id="42" dur="1" fill="hold">
                                          <p:stCondLst>
                                            <p:cond delay="0"/>
                                          </p:stCondLst>
                                        </p:cTn>
                                        <p:tgtEl>
                                          <p:spTgt spid="156676">
                                            <p:txEl>
                                              <p:pRg st="3" end="3"/>
                                            </p:txEl>
                                          </p:spTgt>
                                        </p:tgtEl>
                                        <p:attrNameLst>
                                          <p:attrName>style.visibility</p:attrName>
                                        </p:attrNameLst>
                                      </p:cBhvr>
                                      <p:to>
                                        <p:strVal val="visible"/>
                                      </p:to>
                                    </p:set>
                                    <p:anim calcmode="lin" valueType="num">
                                      <p:cBhvr>
                                        <p:cTn id="43" dur="500" decel="50000" fill="hold">
                                          <p:stCondLst>
                                            <p:cond delay="0"/>
                                          </p:stCondLst>
                                        </p:cTn>
                                        <p:tgtEl>
                                          <p:spTgt spid="156676">
                                            <p:txEl>
                                              <p:pRg st="3" end="3"/>
                                            </p:txEl>
                                          </p:spTgt>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156676">
                                            <p:txEl>
                                              <p:pRg st="3" end="3"/>
                                            </p:txEl>
                                          </p:spTgt>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156676">
                                            <p:txEl>
                                              <p:pRg st="3" end="3"/>
                                            </p:txEl>
                                          </p:spTgt>
                                        </p:tgtEl>
                                        <p:attrNameLst>
                                          <p:attrName>ppt_w</p:attrName>
                                        </p:attrNameLst>
                                      </p:cBhvr>
                                      <p:tavLst>
                                        <p:tav tm="0">
                                          <p:val>
                                            <p:strVal val="#ppt_w*.05"/>
                                          </p:val>
                                        </p:tav>
                                        <p:tav tm="100000">
                                          <p:val>
                                            <p:strVal val="#ppt_w"/>
                                          </p:val>
                                        </p:tav>
                                      </p:tavLst>
                                    </p:anim>
                                    <p:anim calcmode="lin" valueType="num">
                                      <p:cBhvr>
                                        <p:cTn id="46" dur="1000" fill="hold"/>
                                        <p:tgtEl>
                                          <p:spTgt spid="156676">
                                            <p:txEl>
                                              <p:pRg st="3" end="3"/>
                                            </p:txEl>
                                          </p:spTgt>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156676">
                                            <p:txEl>
                                              <p:pRg st="3" end="3"/>
                                            </p:txEl>
                                          </p:spTgt>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156676">
                                            <p:txEl>
                                              <p:pRg st="3" end="3"/>
                                            </p:txEl>
                                          </p:spTgt>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156676">
                                            <p:txEl>
                                              <p:pRg st="3" end="3"/>
                                            </p:txEl>
                                          </p:spTgt>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156676">
                                            <p:txEl>
                                              <p:pRg st="3" end="3"/>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5" presetClass="entr" presetSubtype="0" fill="hold" nodeType="clickEffect">
                                  <p:stCondLst>
                                    <p:cond delay="0"/>
                                  </p:stCondLst>
                                  <p:childTnLst>
                                    <p:set>
                                      <p:cBhvr>
                                        <p:cTn id="54" dur="1" fill="hold">
                                          <p:stCondLst>
                                            <p:cond delay="0"/>
                                          </p:stCondLst>
                                        </p:cTn>
                                        <p:tgtEl>
                                          <p:spTgt spid="156676">
                                            <p:txEl>
                                              <p:pRg st="4" end="4"/>
                                            </p:txEl>
                                          </p:spTgt>
                                        </p:tgtEl>
                                        <p:attrNameLst>
                                          <p:attrName>style.visibility</p:attrName>
                                        </p:attrNameLst>
                                      </p:cBhvr>
                                      <p:to>
                                        <p:strVal val="visible"/>
                                      </p:to>
                                    </p:set>
                                    <p:anim calcmode="lin" valueType="num">
                                      <p:cBhvr>
                                        <p:cTn id="55" dur="500" decel="50000" fill="hold">
                                          <p:stCondLst>
                                            <p:cond delay="0"/>
                                          </p:stCondLst>
                                        </p:cTn>
                                        <p:tgtEl>
                                          <p:spTgt spid="156676">
                                            <p:txEl>
                                              <p:pRg st="4" end="4"/>
                                            </p:txEl>
                                          </p:spTgt>
                                        </p:tgtEl>
                                        <p:attrNameLst>
                                          <p:attrName>style.rotation</p:attrName>
                                        </p:attrNameLst>
                                      </p:cBhvr>
                                      <p:tavLst>
                                        <p:tav tm="0">
                                          <p:val>
                                            <p:fltVal val="-90"/>
                                          </p:val>
                                        </p:tav>
                                        <p:tav tm="100000">
                                          <p:val>
                                            <p:fltVal val="0"/>
                                          </p:val>
                                        </p:tav>
                                      </p:tavLst>
                                    </p:anim>
                                    <p:anim calcmode="lin" valueType="num">
                                      <p:cBhvr>
                                        <p:cTn id="56" dur="500" decel="50000" fill="hold">
                                          <p:stCondLst>
                                            <p:cond delay="0"/>
                                          </p:stCondLst>
                                        </p:cTn>
                                        <p:tgtEl>
                                          <p:spTgt spid="156676">
                                            <p:txEl>
                                              <p:pRg st="4" end="4"/>
                                            </p:txEl>
                                          </p:spTgt>
                                        </p:tgtEl>
                                        <p:attrNameLst>
                                          <p:attrName>ppt_w</p:attrName>
                                        </p:attrNameLst>
                                      </p:cBhvr>
                                      <p:tavLst>
                                        <p:tav tm="0">
                                          <p:val>
                                            <p:strVal val="#ppt_w"/>
                                          </p:val>
                                        </p:tav>
                                        <p:tav tm="100000">
                                          <p:val>
                                            <p:strVal val="#ppt_w*.05"/>
                                          </p:val>
                                        </p:tav>
                                      </p:tavLst>
                                    </p:anim>
                                    <p:anim calcmode="lin" valueType="num">
                                      <p:cBhvr>
                                        <p:cTn id="57" dur="500" accel="50000" fill="hold">
                                          <p:stCondLst>
                                            <p:cond delay="500"/>
                                          </p:stCondLst>
                                        </p:cTn>
                                        <p:tgtEl>
                                          <p:spTgt spid="156676">
                                            <p:txEl>
                                              <p:pRg st="4" end="4"/>
                                            </p:txEl>
                                          </p:spTgt>
                                        </p:tgtEl>
                                        <p:attrNameLst>
                                          <p:attrName>ppt_w</p:attrName>
                                        </p:attrNameLst>
                                      </p:cBhvr>
                                      <p:tavLst>
                                        <p:tav tm="0">
                                          <p:val>
                                            <p:strVal val="#ppt_w*.05"/>
                                          </p:val>
                                        </p:tav>
                                        <p:tav tm="100000">
                                          <p:val>
                                            <p:strVal val="#ppt_w"/>
                                          </p:val>
                                        </p:tav>
                                      </p:tavLst>
                                    </p:anim>
                                    <p:anim calcmode="lin" valueType="num">
                                      <p:cBhvr>
                                        <p:cTn id="58" dur="1000" fill="hold"/>
                                        <p:tgtEl>
                                          <p:spTgt spid="156676">
                                            <p:txEl>
                                              <p:pRg st="4" end="4"/>
                                            </p:txEl>
                                          </p:spTgt>
                                        </p:tgtEl>
                                        <p:attrNameLst>
                                          <p:attrName>ppt_h</p:attrName>
                                        </p:attrNameLst>
                                      </p:cBhvr>
                                      <p:tavLst>
                                        <p:tav tm="0">
                                          <p:val>
                                            <p:strVal val="#ppt_h"/>
                                          </p:val>
                                        </p:tav>
                                        <p:tav tm="100000">
                                          <p:val>
                                            <p:strVal val="#ppt_h"/>
                                          </p:val>
                                        </p:tav>
                                      </p:tavLst>
                                    </p:anim>
                                    <p:anim calcmode="lin" valueType="num">
                                      <p:cBhvr>
                                        <p:cTn id="59" dur="500" decel="50000" fill="hold">
                                          <p:stCondLst>
                                            <p:cond delay="0"/>
                                          </p:stCondLst>
                                        </p:cTn>
                                        <p:tgtEl>
                                          <p:spTgt spid="156676">
                                            <p:txEl>
                                              <p:pRg st="4" end="4"/>
                                            </p:txEl>
                                          </p:spTgt>
                                        </p:tgtEl>
                                        <p:attrNameLst>
                                          <p:attrName>ppt_x</p:attrName>
                                        </p:attrNameLst>
                                      </p:cBhvr>
                                      <p:tavLst>
                                        <p:tav tm="0">
                                          <p:val>
                                            <p:strVal val="#ppt_x+.4"/>
                                          </p:val>
                                        </p:tav>
                                        <p:tav tm="100000">
                                          <p:val>
                                            <p:strVal val="#ppt_x"/>
                                          </p:val>
                                        </p:tav>
                                      </p:tavLst>
                                    </p:anim>
                                    <p:anim calcmode="lin" valueType="num">
                                      <p:cBhvr>
                                        <p:cTn id="60" dur="500" decel="50000" fill="hold">
                                          <p:stCondLst>
                                            <p:cond delay="0"/>
                                          </p:stCondLst>
                                        </p:cTn>
                                        <p:tgtEl>
                                          <p:spTgt spid="156676">
                                            <p:txEl>
                                              <p:pRg st="4" end="4"/>
                                            </p:txEl>
                                          </p:spTgt>
                                        </p:tgtEl>
                                        <p:attrNameLst>
                                          <p:attrName>ppt_y</p:attrName>
                                        </p:attrNameLst>
                                      </p:cBhvr>
                                      <p:tavLst>
                                        <p:tav tm="0">
                                          <p:val>
                                            <p:strVal val="#ppt_y-.2"/>
                                          </p:val>
                                        </p:tav>
                                        <p:tav tm="100000">
                                          <p:val>
                                            <p:strVal val="#ppt_y+.1"/>
                                          </p:val>
                                        </p:tav>
                                      </p:tavLst>
                                    </p:anim>
                                    <p:anim calcmode="lin" valueType="num">
                                      <p:cBhvr>
                                        <p:cTn id="61" dur="500" accel="50000" fill="hold">
                                          <p:stCondLst>
                                            <p:cond delay="500"/>
                                          </p:stCondLst>
                                        </p:cTn>
                                        <p:tgtEl>
                                          <p:spTgt spid="156676">
                                            <p:txEl>
                                              <p:pRg st="4" end="4"/>
                                            </p:txEl>
                                          </p:spTgt>
                                        </p:tgtEl>
                                        <p:attrNameLst>
                                          <p:attrName>ppt_y</p:attrName>
                                        </p:attrNameLst>
                                      </p:cBhvr>
                                      <p:tavLst>
                                        <p:tav tm="0">
                                          <p:val>
                                            <p:strVal val="#ppt_y+.1"/>
                                          </p:val>
                                        </p:tav>
                                        <p:tav tm="100000">
                                          <p:val>
                                            <p:strVal val="#ppt_y"/>
                                          </p:val>
                                        </p:tav>
                                      </p:tavLst>
                                    </p:anim>
                                    <p:animEffect transition="in" filter="fade">
                                      <p:cBhvr>
                                        <p:cTn id="62" dur="1000" decel="50000">
                                          <p:stCondLst>
                                            <p:cond delay="0"/>
                                          </p:stCondLst>
                                        </p:cTn>
                                        <p:tgtEl>
                                          <p:spTgt spid="15667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5"/>
          <p:cNvSpPr>
            <a:spLocks noGrp="1"/>
          </p:cNvSpPr>
          <p:nvPr>
            <p:ph type="title"/>
          </p:nvPr>
        </p:nvSpPr>
        <p:spPr/>
        <p:txBody>
          <a:bodyPr/>
          <a:lstStyle/>
          <a:p>
            <a:pPr eaLnBrk="1" hangingPunct="1"/>
            <a:r>
              <a:rPr lang="en-US" sz="5400" b="1" smtClean="0">
                <a:solidFill>
                  <a:srgbClr val="FFFFCC"/>
                </a:solidFill>
              </a:rPr>
              <a:t>How much to charge?</a:t>
            </a:r>
            <a:endParaRPr lang="en-US" sz="5400" smtClean="0">
              <a:solidFill>
                <a:srgbClr val="FFFFCC"/>
              </a:solidFill>
            </a:endParaRPr>
          </a:p>
        </p:txBody>
      </p:sp>
      <p:sp>
        <p:nvSpPr>
          <p:cNvPr id="18435" name="Content Placeholder 6"/>
          <p:cNvSpPr>
            <a:spLocks noGrp="1"/>
          </p:cNvSpPr>
          <p:nvPr>
            <p:ph idx="1"/>
          </p:nvPr>
        </p:nvSpPr>
        <p:spPr>
          <a:xfrm>
            <a:off x="609600" y="2133600"/>
            <a:ext cx="4495800" cy="1600200"/>
          </a:xfrm>
        </p:spPr>
        <p:txBody>
          <a:bodyPr/>
          <a:lstStyle/>
          <a:p>
            <a:pPr marL="0" indent="0" eaLnBrk="1" hangingPunct="1">
              <a:buFont typeface="Arial" pitchFamily="34" charset="0"/>
              <a:buNone/>
            </a:pPr>
            <a:r>
              <a:rPr lang="en-US" sz="4400" smtClean="0">
                <a:solidFill>
                  <a:schemeClr val="bg1"/>
                </a:solidFill>
              </a:rPr>
              <a:t>It’s a self esteem problem…</a:t>
            </a:r>
          </a:p>
        </p:txBody>
      </p:sp>
      <p:pic>
        <p:nvPicPr>
          <p:cNvPr id="20485" name="Picture 6" descr="C:\Users\Ellen\AppData\Local\Microsoft\Windows\Temporary Internet Files\Content.IE5\WP05PWBK\MCPE07015_0000[1].wmf"/>
          <p:cNvPicPr>
            <a:picLocks noChangeAspect="1" noChangeArrowheads="1"/>
          </p:cNvPicPr>
          <p:nvPr/>
        </p:nvPicPr>
        <p:blipFill>
          <a:blip r:embed="rId3" cstate="print"/>
          <a:srcRect/>
          <a:stretch>
            <a:fillRect/>
          </a:stretch>
        </p:blipFill>
        <p:spPr bwMode="auto">
          <a:xfrm>
            <a:off x="3962400" y="1905000"/>
            <a:ext cx="4724400" cy="5260975"/>
          </a:xfrm>
          <a:prstGeom prst="rect">
            <a:avLst/>
          </a:prstGeom>
          <a:noFill/>
          <a:ln w="9525">
            <a:noFill/>
            <a:miter lim="800000"/>
            <a:headEnd/>
            <a:tailEnd/>
          </a:ln>
          <a:effectLst>
            <a:outerShdw blurRad="406400" dist="38100" dir="2700000" algn="tl" rotWithShape="0">
              <a:prstClr val="black">
                <a:alpha val="40000"/>
              </a:prstClr>
            </a:outerShdw>
          </a:effectLst>
        </p:spPr>
      </p:pic>
      <p:sp>
        <p:nvSpPr>
          <p:cNvPr id="8" name="Slide Number Placeholder 7"/>
          <p:cNvSpPr>
            <a:spLocks noGrp="1"/>
          </p:cNvSpPr>
          <p:nvPr>
            <p:ph type="sldNum" sz="quarter" idx="12"/>
          </p:nvPr>
        </p:nvSpPr>
        <p:spPr/>
        <p:txBody>
          <a:bodyPr/>
          <a:lstStyle/>
          <a:p>
            <a:pPr>
              <a:defRPr/>
            </a:pPr>
            <a:fld id="{A8BE5D21-7792-4F93-841D-BB47F77106E7}" type="slidenum">
              <a:rPr lang="en-US"/>
              <a:pPr>
                <a:defRPr/>
              </a:pPr>
              <a:t>49</a:t>
            </a:fld>
            <a:endParaRPr lang="en-US"/>
          </a:p>
        </p:txBody>
      </p:sp>
      <p:sp>
        <p:nvSpPr>
          <p:cNvPr id="9" name="Footer Placeholder 8"/>
          <p:cNvSpPr>
            <a:spLocks noGrp="1"/>
          </p:cNvSpPr>
          <p:nvPr>
            <p:ph type="ftr" sz="quarter" idx="11"/>
          </p:nvPr>
        </p:nvSpPr>
        <p:spPr/>
        <p:txBody>
          <a:bodyPr/>
          <a:lstStyle/>
          <a:p>
            <a:pPr>
              <a:defRPr/>
            </a:pPr>
            <a:r>
              <a:rPr lang="en-US"/>
              <a:t>www.barebonesbiz.com</a:t>
            </a: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www.barebonesbiz.com</a:t>
            </a:r>
            <a:endParaRPr lang="en-US"/>
          </a:p>
        </p:txBody>
      </p:sp>
      <p:sp>
        <p:nvSpPr>
          <p:cNvPr id="3" name="Slide Number Placeholder 2"/>
          <p:cNvSpPr>
            <a:spLocks noGrp="1"/>
          </p:cNvSpPr>
          <p:nvPr>
            <p:ph type="sldNum" sz="quarter" idx="12"/>
          </p:nvPr>
        </p:nvSpPr>
        <p:spPr/>
        <p:txBody>
          <a:bodyPr/>
          <a:lstStyle/>
          <a:p>
            <a:pPr>
              <a:defRPr/>
            </a:pPr>
            <a:fld id="{5D21C9E9-7FDE-4548-8D5E-E1B6F3D83A0C}" type="slidenum">
              <a:rPr lang="en-US" smtClean="0"/>
              <a:pPr>
                <a:defRPr/>
              </a:pPr>
              <a:t>5</a:t>
            </a:fld>
            <a:endParaRPr lang="en-US"/>
          </a:p>
        </p:txBody>
      </p:sp>
      <p:sp>
        <p:nvSpPr>
          <p:cNvPr id="4" name="Rectangle 3"/>
          <p:cNvSpPr/>
          <p:nvPr/>
        </p:nvSpPr>
        <p:spPr>
          <a:xfrm>
            <a:off x="914400" y="2590800"/>
            <a:ext cx="7238999" cy="1631216"/>
          </a:xfrm>
          <a:prstGeom prst="rect">
            <a:avLst/>
          </a:prstGeom>
          <a:noFill/>
        </p:spPr>
        <p:txBody>
          <a:bodyPr wrap="square">
            <a:spAutoFit/>
          </a:bodyPr>
          <a:lstStyle/>
          <a:p>
            <a:pPr algn="ctr">
              <a:defRPr/>
            </a:pPr>
            <a:r>
              <a:rPr lang="en-US" sz="10000" b="1" cap="all" dirty="0">
                <a:ln w="9000" cmpd="sng">
                  <a:solidFill>
                    <a:schemeClr val="accent4">
                      <a:shade val="50000"/>
                      <a:satMod val="120000"/>
                    </a:schemeClr>
                  </a:solidFill>
                  <a:prstDash val="solid"/>
                </a:ln>
                <a:solidFill>
                  <a:srgbClr val="66FF66"/>
                </a:solidFill>
                <a:effectLst>
                  <a:reflection blurRad="12700" stA="28000" endPos="45000" dist="1000" dir="5400000" sy="-100000" algn="bl" rotWithShape="0"/>
                </a:effectLst>
              </a:rPr>
              <a:t>FREEDOM</a:t>
            </a:r>
          </a:p>
        </p:txBody>
      </p:sp>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2290" name="Rectangle 2"/>
          <p:cNvSpPr>
            <a:spLocks noGrp="1" noChangeArrowheads="1"/>
          </p:cNvSpPr>
          <p:nvPr>
            <p:ph type="title"/>
          </p:nvPr>
        </p:nvSpPr>
        <p:spPr>
          <a:xfrm>
            <a:off x="448236" y="533401"/>
            <a:ext cx="8230721" cy="1292225"/>
          </a:xfrm>
        </p:spPr>
        <p:txBody>
          <a:bodyPr/>
          <a:lstStyle/>
          <a:p>
            <a:pPr defTabSz="1671638" eaLnBrk="1" hangingPunct="1">
              <a:defRPr/>
            </a:pPr>
            <a:r>
              <a:rPr lang="en-US" sz="4200" b="1" dirty="0" smtClean="0">
                <a:solidFill>
                  <a:srgbClr val="CCFF99"/>
                </a:solidFill>
                <a:effectLst>
                  <a:outerShdw blurRad="38100" dist="38100" dir="2700000" algn="tl">
                    <a:srgbClr val="FFFFFF"/>
                  </a:outerShdw>
                </a:effectLst>
              </a:rPr>
              <a:t>The SALES and Service TEAM!</a:t>
            </a:r>
          </a:p>
        </p:txBody>
      </p:sp>
      <p:sp>
        <p:nvSpPr>
          <p:cNvPr id="33795" name="Text Box 4"/>
          <p:cNvSpPr txBox="1">
            <a:spLocks noChangeArrowheads="1"/>
          </p:cNvSpPr>
          <p:nvPr/>
        </p:nvSpPr>
        <p:spPr bwMode="auto">
          <a:xfrm>
            <a:off x="2241767" y="5408613"/>
            <a:ext cx="4339230" cy="1216564"/>
          </a:xfrm>
          <a:prstGeom prst="rect">
            <a:avLst/>
          </a:prstGeom>
          <a:noFill/>
          <a:ln w="9525">
            <a:noFill/>
            <a:miter lim="800000"/>
            <a:headEnd/>
            <a:tailEnd/>
          </a:ln>
        </p:spPr>
        <p:txBody>
          <a:bodyPr wrap="none" lIns="98376" tIns="49187" rIns="98376" bIns="49187">
            <a:spAutoFit/>
          </a:bodyPr>
          <a:lstStyle/>
          <a:p>
            <a:pPr marL="676275" indent="-676275" algn="ctr" defTabSz="1795463">
              <a:spcBef>
                <a:spcPct val="20000"/>
              </a:spcBef>
            </a:pPr>
            <a:r>
              <a:rPr lang="en-US" sz="3300" i="1" dirty="0">
                <a:solidFill>
                  <a:srgbClr val="FFFF00"/>
                </a:solidFill>
              </a:rPr>
              <a:t>Until a sales is made, </a:t>
            </a:r>
          </a:p>
          <a:p>
            <a:pPr marL="676275" indent="-676275" algn="ctr" defTabSz="1795463">
              <a:spcBef>
                <a:spcPct val="20000"/>
              </a:spcBef>
            </a:pPr>
            <a:r>
              <a:rPr lang="en-US" sz="3300" i="1" dirty="0">
                <a:solidFill>
                  <a:srgbClr val="FFFF00"/>
                </a:solidFill>
              </a:rPr>
              <a:t>nobody is working…</a:t>
            </a:r>
          </a:p>
        </p:txBody>
      </p:sp>
      <p:sp>
        <p:nvSpPr>
          <p:cNvPr id="33798" name="Slide Number Placeholder 6"/>
          <p:cNvSpPr>
            <a:spLocks noGrp="1"/>
          </p:cNvSpPr>
          <p:nvPr>
            <p:ph type="sldNum" sz="quarter" idx="11"/>
          </p:nvPr>
        </p:nvSpPr>
        <p:spPr>
          <a:noFill/>
        </p:spPr>
        <p:txBody>
          <a:bodyPr/>
          <a:lstStyle/>
          <a:p>
            <a:fld id="{99FC9A8E-1EAA-4B5A-B86B-8D83308FC654}" type="slidenum">
              <a:rPr lang="en-US" smtClean="0">
                <a:latin typeface="Arial" pitchFamily="34" charset="0"/>
              </a:rPr>
              <a:pPr/>
              <a:t>50</a:t>
            </a:fld>
            <a:endParaRPr lang="en-US" smtClean="0">
              <a:latin typeface="Arial" pitchFamily="34" charset="0"/>
            </a:endParaRPr>
          </a:p>
        </p:txBody>
      </p:sp>
      <p:pic>
        <p:nvPicPr>
          <p:cNvPr id="347138" name="Picture 2" descr="https://encrypted-tbn2.gstatic.com/images?q=tbn:ANd9GcTTAlPEc91xgMI0AVZ6K9yrCUeMDFU9mwj-qeUGjBzmSm6RVVzq"/>
          <p:cNvPicPr>
            <a:picLocks noChangeAspect="1" noChangeArrowheads="1"/>
          </p:cNvPicPr>
          <p:nvPr/>
        </p:nvPicPr>
        <p:blipFill>
          <a:blip r:embed="rId3" cstate="print"/>
          <a:srcRect/>
          <a:stretch>
            <a:fillRect/>
          </a:stretch>
        </p:blipFill>
        <p:spPr bwMode="auto">
          <a:xfrm>
            <a:off x="1143000" y="1905000"/>
            <a:ext cx="6652054" cy="28956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7714" name="Rectangle 2"/>
          <p:cNvSpPr>
            <a:spLocks noGrp="1" noChangeArrowheads="1"/>
          </p:cNvSpPr>
          <p:nvPr>
            <p:ph type="ctrTitle"/>
          </p:nvPr>
        </p:nvSpPr>
        <p:spPr>
          <a:xfrm>
            <a:off x="806824" y="608014"/>
            <a:ext cx="7775015" cy="2352675"/>
          </a:xfrm>
        </p:spPr>
        <p:txBody>
          <a:bodyPr/>
          <a:lstStyle/>
          <a:p>
            <a:pPr eaLnBrk="1" hangingPunct="1">
              <a:defRPr/>
            </a:pPr>
            <a:r>
              <a:rPr lang="en-US" sz="3800" dirty="0" smtClean="0">
                <a:solidFill>
                  <a:srgbClr val="CCFF99"/>
                </a:solidFill>
              </a:rPr>
              <a:t>Your Sales GOAL comes from </a:t>
            </a:r>
          </a:p>
        </p:txBody>
      </p:sp>
      <p:sp>
        <p:nvSpPr>
          <p:cNvPr id="627715" name="Rectangle 3"/>
          <p:cNvSpPr>
            <a:spLocks noGrp="1" noChangeArrowheads="1"/>
          </p:cNvSpPr>
          <p:nvPr>
            <p:ph type="subTitle" idx="1"/>
          </p:nvPr>
        </p:nvSpPr>
        <p:spPr>
          <a:xfrm>
            <a:off x="1615515" y="1903414"/>
            <a:ext cx="6400426" cy="1990725"/>
          </a:xfrm>
        </p:spPr>
        <p:txBody>
          <a:bodyPr/>
          <a:lstStyle/>
          <a:p>
            <a:pPr eaLnBrk="1" hangingPunct="1">
              <a:defRPr/>
            </a:pPr>
            <a:r>
              <a:rPr lang="en-US" sz="4000" dirty="0" smtClean="0">
                <a:solidFill>
                  <a:srgbClr val="FFFF00"/>
                </a:solidFill>
              </a:rPr>
              <a:t>YOUR BUDGET!  </a:t>
            </a:r>
          </a:p>
        </p:txBody>
      </p:sp>
      <p:pic>
        <p:nvPicPr>
          <p:cNvPr id="34820" name="Picture 4" descr="BD19708_"/>
          <p:cNvPicPr>
            <a:picLocks noChangeAspect="1" noChangeArrowheads="1"/>
          </p:cNvPicPr>
          <p:nvPr/>
        </p:nvPicPr>
        <p:blipFill>
          <a:blip r:embed="rId3" cstate="print"/>
          <a:srcRect/>
          <a:stretch>
            <a:fillRect/>
          </a:stretch>
        </p:blipFill>
        <p:spPr bwMode="auto">
          <a:xfrm>
            <a:off x="2971800" y="2514600"/>
            <a:ext cx="3141382" cy="2466975"/>
          </a:xfrm>
          <a:prstGeom prst="rect">
            <a:avLst/>
          </a:prstGeom>
          <a:noFill/>
          <a:ln w="9525">
            <a:noFill/>
            <a:miter lim="800000"/>
            <a:headEnd/>
            <a:tailEnd/>
          </a:ln>
        </p:spPr>
      </p:pic>
      <p:sp>
        <p:nvSpPr>
          <p:cNvPr id="627717" name="Rectangle 5"/>
          <p:cNvSpPr>
            <a:spLocks noChangeArrowheads="1"/>
          </p:cNvSpPr>
          <p:nvPr/>
        </p:nvSpPr>
        <p:spPr bwMode="auto">
          <a:xfrm>
            <a:off x="1255059" y="5257801"/>
            <a:ext cx="6491941" cy="1751013"/>
          </a:xfrm>
          <a:prstGeom prst="rect">
            <a:avLst/>
          </a:prstGeom>
          <a:noFill/>
          <a:ln w="9525">
            <a:noFill/>
            <a:miter lim="800000"/>
            <a:headEnd/>
            <a:tailEnd/>
          </a:ln>
          <a:effectLst>
            <a:outerShdw dist="28398" dir="1593903" algn="ctr" rotWithShape="0">
              <a:srgbClr val="00CCFF"/>
            </a:outerShdw>
          </a:effectLst>
        </p:spPr>
        <p:txBody>
          <a:bodyPr lIns="179814" tIns="89904" rIns="179814" bIns="89904"/>
          <a:lstStyle/>
          <a:p>
            <a:pPr algn="ctr">
              <a:defRPr/>
            </a:pPr>
            <a:r>
              <a:rPr lang="en-US" sz="3700" dirty="0">
                <a:solidFill>
                  <a:srgbClr val="FFFF00"/>
                </a:solidFill>
                <a:latin typeface="Arial" charset="0"/>
                <a:cs typeface="+mn-cs"/>
              </a:rPr>
              <a:t>Start with EXPENSES…then finish the Top Line!</a:t>
            </a:r>
          </a:p>
        </p:txBody>
      </p:sp>
      <p:sp>
        <p:nvSpPr>
          <p:cNvPr id="34822" name="Slide Number Placeholder 6"/>
          <p:cNvSpPr>
            <a:spLocks noGrp="1"/>
          </p:cNvSpPr>
          <p:nvPr>
            <p:ph type="sldNum" sz="quarter" idx="11"/>
          </p:nvPr>
        </p:nvSpPr>
        <p:spPr>
          <a:noFill/>
        </p:spPr>
        <p:txBody>
          <a:bodyPr/>
          <a:lstStyle/>
          <a:p>
            <a:fld id="{DF3A661F-0601-4A50-AB16-D702970EC2EB}" type="slidenum">
              <a:rPr lang="en-US" smtClean="0">
                <a:latin typeface="Arial" pitchFamily="34" charset="0"/>
              </a:rPr>
              <a:pPr/>
              <a:t>51</a:t>
            </a:fld>
            <a:endParaRPr lang="en-US" smtClean="0">
              <a:latin typeface="Arial"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1795" name="Rectangle 3"/>
          <p:cNvSpPr>
            <a:spLocks noGrp="1" noChangeArrowheads="1"/>
          </p:cNvSpPr>
          <p:nvPr>
            <p:ph idx="1"/>
          </p:nvPr>
        </p:nvSpPr>
        <p:spPr>
          <a:xfrm>
            <a:off x="1371600" y="2514600"/>
            <a:ext cx="6553200" cy="4191000"/>
          </a:xfrm>
          <a:solidFill>
            <a:srgbClr val="CCFF99"/>
          </a:solidFill>
        </p:spPr>
        <p:txBody>
          <a:bodyPr/>
          <a:lstStyle/>
          <a:p>
            <a:r>
              <a:rPr lang="en-US" dirty="0" smtClean="0">
                <a:latin typeface="Arial" pitchFamily="34" charset="0"/>
                <a:cs typeface="Arial" pitchFamily="34" charset="0"/>
              </a:rPr>
              <a:t>PROVE it…to </a:t>
            </a:r>
            <a:r>
              <a:rPr lang="en-US" dirty="0" err="1" smtClean="0">
                <a:latin typeface="Arial" pitchFamily="34" charset="0"/>
                <a:cs typeface="Arial" pitchFamily="34" charset="0"/>
              </a:rPr>
              <a:t>youself</a:t>
            </a:r>
            <a:r>
              <a:rPr lang="en-US" dirty="0" smtClean="0">
                <a:latin typeface="Arial" pitchFamily="34" charset="0"/>
                <a:cs typeface="Arial" pitchFamily="34" charset="0"/>
              </a:rPr>
              <a:t> and your team</a:t>
            </a:r>
          </a:p>
          <a:p>
            <a:r>
              <a:rPr lang="en-US" dirty="0" smtClean="0">
                <a:solidFill>
                  <a:srgbClr val="7030A0"/>
                </a:solidFill>
                <a:latin typeface="Arial" pitchFamily="34" charset="0"/>
                <a:cs typeface="Arial" pitchFamily="34" charset="0"/>
              </a:rPr>
              <a:t>When P &lt; V…SALES at any Price!   </a:t>
            </a:r>
          </a:p>
          <a:p>
            <a:r>
              <a:rPr lang="en-US" dirty="0" smtClean="0">
                <a:latin typeface="Arial" pitchFamily="34" charset="0"/>
                <a:cs typeface="Arial" pitchFamily="34" charset="0"/>
              </a:rPr>
              <a:t>The Starbucks Factor</a:t>
            </a:r>
          </a:p>
          <a:p>
            <a:r>
              <a:rPr lang="en-US" dirty="0" smtClean="0">
                <a:solidFill>
                  <a:srgbClr val="7030A0"/>
                </a:solidFill>
                <a:latin typeface="Arial" pitchFamily="34" charset="0"/>
                <a:cs typeface="Arial" pitchFamily="34" charset="0"/>
              </a:rPr>
              <a:t>What makes you BETTER?</a:t>
            </a:r>
          </a:p>
          <a:p>
            <a:r>
              <a:rPr lang="en-US" dirty="0" smtClean="0">
                <a:latin typeface="Arial" pitchFamily="34" charset="0"/>
                <a:cs typeface="Arial" pitchFamily="34" charset="0"/>
              </a:rPr>
              <a:t>Let’s List the Ways! </a:t>
            </a:r>
          </a:p>
        </p:txBody>
      </p:sp>
      <p:sp>
        <p:nvSpPr>
          <p:cNvPr id="24579" name="Date Placeholder 3"/>
          <p:cNvSpPr>
            <a:spLocks noGrp="1"/>
          </p:cNvSpPr>
          <p:nvPr>
            <p:ph type="dt" sz="quarter" idx="10"/>
          </p:nvPr>
        </p:nvSpPr>
        <p:spPr bwMode="auto">
          <a:noFill/>
          <a:ln>
            <a:miter lim="800000"/>
            <a:headEnd/>
            <a:tailEnd/>
          </a:ln>
        </p:spPr>
        <p:txBody>
          <a:bodyPr wrap="square" lIns="91440" tIns="45720" rIns="91440" bIns="45720" numCol="1" anchorCtr="0" compatLnSpc="1">
            <a:prstTxWarp prst="textNoShape">
              <a:avLst/>
            </a:prstTxWarp>
          </a:bodyPr>
          <a:lstStyle/>
          <a:p>
            <a:fld id="{4E70E36E-E068-4097-9D30-42FC08F717C9}" type="datetime1">
              <a:rPr lang="en-US">
                <a:latin typeface="Arial" pitchFamily="34" charset="0"/>
                <a:ea typeface="ヒラギノ角ゴ Pro W3"/>
                <a:cs typeface="ヒラギノ角ゴ Pro W3"/>
              </a:rPr>
              <a:pPr/>
              <a:t>3/24/15</a:t>
            </a:fld>
            <a:endParaRPr lang="en-US">
              <a:latin typeface="Arial" pitchFamily="34" charset="0"/>
              <a:ea typeface="ヒラギノ角ゴ Pro W3"/>
              <a:cs typeface="ヒラギノ角ゴ Pro W3"/>
            </a:endParaRPr>
          </a:p>
        </p:txBody>
      </p:sp>
      <p:sp>
        <p:nvSpPr>
          <p:cNvPr id="24580" name="Slide Number Placeholder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B5D10496-2847-41B6-8263-6F8BD6C40286}" type="slidenum">
              <a:rPr lang="en-US">
                <a:latin typeface="Arial" pitchFamily="34" charset="0"/>
                <a:ea typeface="ヒラギノ角ゴ Pro W3"/>
                <a:cs typeface="ヒラギノ角ゴ Pro W3"/>
              </a:rPr>
              <a:pPr/>
              <a:t>52</a:t>
            </a:fld>
            <a:endParaRPr lang="en-US">
              <a:latin typeface="Arial" pitchFamily="34" charset="0"/>
              <a:ea typeface="ヒラギノ角ゴ Pro W3"/>
              <a:cs typeface="ヒラギノ角ゴ Pro W3"/>
            </a:endParaRPr>
          </a:p>
        </p:txBody>
      </p:sp>
      <p:sp>
        <p:nvSpPr>
          <p:cNvPr id="161794" name="Rectangle 2"/>
          <p:cNvSpPr>
            <a:spLocks noGrp="1" noChangeArrowheads="1"/>
          </p:cNvSpPr>
          <p:nvPr>
            <p:ph type="title"/>
          </p:nvPr>
        </p:nvSpPr>
        <p:spPr>
          <a:xfrm>
            <a:off x="152400" y="457200"/>
            <a:ext cx="9144000" cy="1984481"/>
          </a:xfrm>
        </p:spPr>
        <p:txBody>
          <a:bodyPr/>
          <a:lstStyle/>
          <a:p>
            <a:pPr fontAlgn="auto">
              <a:spcAft>
                <a:spcPts val="0"/>
              </a:spcAft>
              <a:defRPr/>
            </a:pPr>
            <a:r>
              <a:rPr lang="en-US" sz="4000" b="1" dirty="0" smtClean="0">
                <a:solidFill>
                  <a:srgbClr val="CCFF99"/>
                </a:solidFill>
                <a:latin typeface="Arial" charset="0"/>
              </a:rPr>
              <a:t>How to Triple your Prices and Double your Customers…</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617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795" grpId="0" animBg="1"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Date Placeholder 3"/>
          <p:cNvSpPr>
            <a:spLocks noGrp="1"/>
          </p:cNvSpPr>
          <p:nvPr>
            <p:ph type="dt" sz="quarter" idx="10"/>
          </p:nvPr>
        </p:nvSpPr>
        <p:spPr bwMode="auto">
          <a:noFill/>
          <a:ln>
            <a:miter lim="800000"/>
            <a:headEnd/>
            <a:tailEnd/>
          </a:ln>
        </p:spPr>
        <p:txBody>
          <a:bodyPr wrap="square" lIns="91440" tIns="45720" rIns="91440" bIns="45720" numCol="1" anchorCtr="0" compatLnSpc="1">
            <a:prstTxWarp prst="textNoShape">
              <a:avLst/>
            </a:prstTxWarp>
          </a:bodyPr>
          <a:lstStyle/>
          <a:p>
            <a:fld id="{D9FD9301-B023-4EA7-AC17-28382AE374AA}" type="datetime1">
              <a:rPr lang="en-US">
                <a:latin typeface="Arial" pitchFamily="34" charset="0"/>
                <a:ea typeface="ヒラギノ角ゴ Pro W3"/>
                <a:cs typeface="ヒラギノ角ゴ Pro W3"/>
              </a:rPr>
              <a:pPr/>
              <a:t>3/24/15</a:t>
            </a:fld>
            <a:endParaRPr lang="en-US">
              <a:latin typeface="Arial" pitchFamily="34" charset="0"/>
              <a:ea typeface="ヒラギノ角ゴ Pro W3"/>
              <a:cs typeface="ヒラギノ角ゴ Pro W3"/>
            </a:endParaRPr>
          </a:p>
        </p:txBody>
      </p:sp>
      <p:sp>
        <p:nvSpPr>
          <p:cNvPr id="29699" name="Slide Number Placeholder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35EF010B-5ED9-488C-B10F-DBF0AC2C8B85}" type="slidenum">
              <a:rPr lang="en-US">
                <a:latin typeface="Arial" pitchFamily="34" charset="0"/>
                <a:ea typeface="ヒラギノ角ゴ Pro W3"/>
                <a:cs typeface="ヒラギノ角ゴ Pro W3"/>
              </a:rPr>
              <a:pPr/>
              <a:t>53</a:t>
            </a:fld>
            <a:endParaRPr lang="en-US">
              <a:latin typeface="Arial" pitchFamily="34" charset="0"/>
              <a:ea typeface="ヒラギノ角ゴ Pro W3"/>
              <a:cs typeface="ヒラギノ角ゴ Pro W3"/>
            </a:endParaRPr>
          </a:p>
        </p:txBody>
      </p:sp>
      <p:sp>
        <p:nvSpPr>
          <p:cNvPr id="184322" name="WordArt 2"/>
          <p:cNvSpPr>
            <a:spLocks noChangeArrowheads="1" noChangeShapeType="1" noTextEdit="1"/>
          </p:cNvSpPr>
          <p:nvPr/>
        </p:nvSpPr>
        <p:spPr bwMode="auto">
          <a:xfrm>
            <a:off x="762000" y="1845946"/>
            <a:ext cx="7924799" cy="2227368"/>
          </a:xfrm>
          <a:prstGeom prst="rect">
            <a:avLst/>
          </a:prstGeom>
        </p:spPr>
        <p:txBody>
          <a:bodyPr wrap="none" fromWordArt="1">
            <a:prstTxWarp prst="textPlain">
              <a:avLst>
                <a:gd name="adj" fmla="val 50000"/>
              </a:avLst>
            </a:prstTxWarp>
          </a:bodyPr>
          <a:lstStyle/>
          <a:p>
            <a:pPr algn="ctr"/>
            <a:r>
              <a:rPr lang="en-US" sz="3600" kern="10" dirty="0">
                <a:ln w="9525">
                  <a:solidFill>
                    <a:srgbClr val="000000"/>
                  </a:solidFill>
                  <a:miter lim="800000"/>
                  <a:headEnd/>
                  <a:tailEnd/>
                </a:ln>
                <a:solidFill>
                  <a:srgbClr val="CCFF99"/>
                </a:solidFill>
                <a:latin typeface="Arial Black"/>
              </a:rPr>
              <a:t>Flat Rate vs. T&amp;M?</a:t>
            </a:r>
          </a:p>
        </p:txBody>
      </p:sp>
      <p:pic>
        <p:nvPicPr>
          <p:cNvPr id="29701" name="Picture 2" descr="C:\Users\Ellen\AppData\Local\Microsoft\Windows\Temporary Internet Files\Content.IE5\0VPD4NS5\MC900434816[1].png"/>
          <p:cNvPicPr>
            <a:picLocks noChangeAspect="1" noChangeArrowheads="1"/>
          </p:cNvPicPr>
          <p:nvPr/>
        </p:nvPicPr>
        <p:blipFill>
          <a:blip r:embed="rId2" cstate="print"/>
          <a:srcRect/>
          <a:stretch>
            <a:fillRect/>
          </a:stretch>
        </p:blipFill>
        <p:spPr bwMode="auto">
          <a:xfrm>
            <a:off x="3563938" y="4318000"/>
            <a:ext cx="2259012" cy="2560215"/>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84322"/>
                                        </p:tgtEl>
                                        <p:attrNameLst>
                                          <p:attrName>style.visibility</p:attrName>
                                        </p:attrNameLst>
                                      </p:cBhvr>
                                      <p:to>
                                        <p:strVal val="visible"/>
                                      </p:to>
                                    </p:set>
                                    <p:anim calcmode="lin" valueType="num">
                                      <p:cBhvr>
                                        <p:cTn id="7" dur="1000" fill="hold"/>
                                        <p:tgtEl>
                                          <p:spTgt spid="184322"/>
                                        </p:tgtEl>
                                        <p:attrNameLst>
                                          <p:attrName>ppt_w</p:attrName>
                                        </p:attrNameLst>
                                      </p:cBhvr>
                                      <p:tavLst>
                                        <p:tav tm="0">
                                          <p:val>
                                            <p:fltVal val="0"/>
                                          </p:val>
                                        </p:tav>
                                        <p:tav tm="100000">
                                          <p:val>
                                            <p:strVal val="#ppt_w"/>
                                          </p:val>
                                        </p:tav>
                                      </p:tavLst>
                                    </p:anim>
                                    <p:anim calcmode="lin" valueType="num">
                                      <p:cBhvr>
                                        <p:cTn id="8" dur="1000" fill="hold"/>
                                        <p:tgtEl>
                                          <p:spTgt spid="184322"/>
                                        </p:tgtEl>
                                        <p:attrNameLst>
                                          <p:attrName>ppt_h</p:attrName>
                                        </p:attrNameLst>
                                      </p:cBhvr>
                                      <p:tavLst>
                                        <p:tav tm="0">
                                          <p:val>
                                            <p:fltVal val="0"/>
                                          </p:val>
                                        </p:tav>
                                        <p:tav tm="100000">
                                          <p:val>
                                            <p:strVal val="#ppt_h"/>
                                          </p:val>
                                        </p:tav>
                                      </p:tavLst>
                                    </p:anim>
                                    <p:anim calcmode="lin" valueType="num">
                                      <p:cBhvr>
                                        <p:cTn id="9" dur="1000" fill="hold"/>
                                        <p:tgtEl>
                                          <p:spTgt spid="18432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8432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2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2"/>
          <p:cNvSpPr>
            <a:spLocks noGrp="1"/>
          </p:cNvSpPr>
          <p:nvPr>
            <p:ph type="sldNum" sz="quarter" idx="11"/>
          </p:nvPr>
        </p:nvSpPr>
        <p:spPr>
          <a:noFill/>
        </p:spPr>
        <p:txBody>
          <a:bodyPr/>
          <a:lstStyle/>
          <a:p>
            <a:fld id="{22EA52A2-9297-4803-A361-CFD6C802C1C7}" type="slidenum">
              <a:rPr lang="en-US" smtClean="0">
                <a:latin typeface="Arial" pitchFamily="34" charset="0"/>
              </a:rPr>
              <a:pPr/>
              <a:t>54</a:t>
            </a:fld>
            <a:endParaRPr lang="en-US" smtClean="0">
              <a:latin typeface="Arial" pitchFamily="34" charset="0"/>
            </a:endParaRPr>
          </a:p>
        </p:txBody>
      </p:sp>
      <p:sp>
        <p:nvSpPr>
          <p:cNvPr id="29700" name="Text Box 3"/>
          <p:cNvSpPr txBox="1">
            <a:spLocks noChangeArrowheads="1"/>
          </p:cNvSpPr>
          <p:nvPr/>
        </p:nvSpPr>
        <p:spPr bwMode="auto">
          <a:xfrm>
            <a:off x="1447800" y="838200"/>
            <a:ext cx="6340197" cy="1754326"/>
          </a:xfrm>
          <a:prstGeom prst="rect">
            <a:avLst/>
          </a:prstGeom>
          <a:noFill/>
          <a:ln w="9525">
            <a:noFill/>
            <a:miter lim="800000"/>
            <a:headEnd/>
            <a:tailEnd/>
          </a:ln>
        </p:spPr>
        <p:txBody>
          <a:bodyPr wrap="none">
            <a:spAutoFit/>
          </a:bodyPr>
          <a:lstStyle/>
          <a:p>
            <a:pPr algn="ctr"/>
            <a:r>
              <a:rPr lang="en-US" sz="3600" dirty="0">
                <a:solidFill>
                  <a:srgbClr val="FFFF00"/>
                </a:solidFill>
              </a:rPr>
              <a:t>The Difference Between </a:t>
            </a:r>
          </a:p>
          <a:p>
            <a:pPr algn="ctr"/>
            <a:r>
              <a:rPr lang="en-US" sz="3600" dirty="0">
                <a:solidFill>
                  <a:srgbClr val="FFFF00"/>
                </a:solidFill>
              </a:rPr>
              <a:t>High Priced Contractors </a:t>
            </a:r>
          </a:p>
          <a:p>
            <a:pPr algn="ctr"/>
            <a:r>
              <a:rPr lang="en-US" sz="3600" dirty="0">
                <a:solidFill>
                  <a:srgbClr val="FFFF00"/>
                </a:solidFill>
              </a:rPr>
              <a:t>and Low Priced Contractors…</a:t>
            </a:r>
          </a:p>
        </p:txBody>
      </p:sp>
      <p:pic>
        <p:nvPicPr>
          <p:cNvPr id="5" name="Picture 4" descr="Zoom_truck_120301.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76400" y="2819400"/>
            <a:ext cx="5867400" cy="440055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a:xfrm>
            <a:off x="381000" y="762000"/>
            <a:ext cx="8478837" cy="1295400"/>
          </a:xfrm>
        </p:spPr>
        <p:txBody>
          <a:bodyPr>
            <a:noAutofit/>
          </a:bodyPr>
          <a:lstStyle/>
          <a:p>
            <a:pPr fontAlgn="auto">
              <a:spcAft>
                <a:spcPts val="0"/>
              </a:spcAft>
              <a:defRPr/>
            </a:pPr>
            <a:r>
              <a:rPr lang="en-US" sz="4000" b="1" dirty="0" smtClean="0">
                <a:solidFill>
                  <a:srgbClr val="CCFF99"/>
                </a:solidFill>
                <a:latin typeface="Arial" charset="0"/>
              </a:rPr>
              <a:t>Until the VALUE is established…</a:t>
            </a:r>
            <a:br>
              <a:rPr lang="en-US" sz="4000" b="1" dirty="0" smtClean="0">
                <a:solidFill>
                  <a:srgbClr val="CCFF99"/>
                </a:solidFill>
                <a:latin typeface="Arial" charset="0"/>
              </a:rPr>
            </a:br>
            <a:r>
              <a:rPr lang="en-US" sz="4000" b="1" dirty="0" smtClean="0">
                <a:solidFill>
                  <a:srgbClr val="CCFF99"/>
                </a:solidFill>
                <a:latin typeface="Arial" charset="0"/>
              </a:rPr>
              <a:t>the PRICE is too HIGH!</a:t>
            </a:r>
          </a:p>
        </p:txBody>
      </p:sp>
      <p:sp>
        <p:nvSpPr>
          <p:cNvPr id="159747" name="Rectangle 3"/>
          <p:cNvSpPr>
            <a:spLocks noGrp="1" noChangeArrowheads="1"/>
          </p:cNvSpPr>
          <p:nvPr>
            <p:ph type="body" sz="half" idx="1"/>
          </p:nvPr>
        </p:nvSpPr>
        <p:spPr>
          <a:xfrm>
            <a:off x="1066800" y="2514600"/>
            <a:ext cx="7004050" cy="2012843"/>
          </a:xfrm>
          <a:solidFill>
            <a:srgbClr val="CCFF99"/>
          </a:solidFill>
        </p:spPr>
        <p:txBody>
          <a:bodyPr/>
          <a:lstStyle/>
          <a:p>
            <a:pPr algn="ctr">
              <a:lnSpc>
                <a:spcPct val="90000"/>
              </a:lnSpc>
              <a:buFont typeface="Wingdings" pitchFamily="2" charset="2"/>
              <a:buNone/>
            </a:pPr>
            <a:endParaRPr lang="en-US" sz="2800" dirty="0" smtClean="0"/>
          </a:p>
          <a:p>
            <a:pPr algn="ctr">
              <a:lnSpc>
                <a:spcPct val="90000"/>
              </a:lnSpc>
              <a:buFont typeface="Wingdings" pitchFamily="2" charset="2"/>
              <a:buNone/>
            </a:pPr>
            <a:r>
              <a:rPr lang="en-US" dirty="0" smtClean="0">
                <a:latin typeface="Arial" pitchFamily="34" charset="0"/>
                <a:cs typeface="Arial" pitchFamily="34" charset="0"/>
              </a:rPr>
              <a:t>It’s too high for you, your team, </a:t>
            </a:r>
          </a:p>
          <a:p>
            <a:pPr algn="ctr">
              <a:lnSpc>
                <a:spcPct val="90000"/>
              </a:lnSpc>
              <a:buFont typeface="Wingdings" pitchFamily="2" charset="2"/>
              <a:buNone/>
            </a:pPr>
            <a:r>
              <a:rPr lang="en-US" dirty="0" smtClean="0">
                <a:latin typeface="Arial" pitchFamily="34" charset="0"/>
                <a:cs typeface="Arial" pitchFamily="34" charset="0"/>
              </a:rPr>
              <a:t>and too high for your customers!</a:t>
            </a:r>
          </a:p>
          <a:p>
            <a:pPr algn="ctr">
              <a:lnSpc>
                <a:spcPct val="90000"/>
              </a:lnSpc>
              <a:buFont typeface="Wingdings" pitchFamily="2" charset="2"/>
              <a:buNone/>
            </a:pPr>
            <a:endParaRPr lang="en-US" sz="3600" dirty="0" smtClean="0"/>
          </a:p>
          <a:p>
            <a:pPr algn="ctr">
              <a:lnSpc>
                <a:spcPct val="90000"/>
              </a:lnSpc>
              <a:buFont typeface="Wingdings" pitchFamily="2" charset="2"/>
              <a:buNone/>
            </a:pPr>
            <a:endParaRPr lang="en-US" sz="2800" dirty="0" smtClean="0"/>
          </a:p>
          <a:p>
            <a:pPr algn="ctr">
              <a:lnSpc>
                <a:spcPct val="90000"/>
              </a:lnSpc>
              <a:buFont typeface="Wingdings" pitchFamily="2" charset="2"/>
              <a:buNone/>
            </a:pPr>
            <a:endParaRPr lang="en-US" sz="2800" dirty="0" smtClean="0"/>
          </a:p>
          <a:p>
            <a:pPr algn="ctr">
              <a:lnSpc>
                <a:spcPct val="90000"/>
              </a:lnSpc>
              <a:buFont typeface="Wingdings" pitchFamily="2" charset="2"/>
              <a:buNone/>
            </a:pPr>
            <a:endParaRPr lang="en-US" sz="2800" dirty="0" smtClean="0"/>
          </a:p>
          <a:p>
            <a:pPr algn="ctr">
              <a:lnSpc>
                <a:spcPct val="90000"/>
              </a:lnSpc>
              <a:buFont typeface="Wingdings" pitchFamily="2" charset="2"/>
              <a:buNone/>
            </a:pPr>
            <a:endParaRPr lang="en-US" sz="2800" dirty="0" smtClean="0"/>
          </a:p>
          <a:p>
            <a:pPr algn="ctr">
              <a:lnSpc>
                <a:spcPct val="90000"/>
              </a:lnSpc>
              <a:buFont typeface="Wingdings" pitchFamily="2" charset="2"/>
              <a:buNone/>
            </a:pPr>
            <a:endParaRPr lang="en-US" sz="2800" dirty="0" smtClean="0"/>
          </a:p>
          <a:p>
            <a:pPr algn="ctr">
              <a:lnSpc>
                <a:spcPct val="90000"/>
              </a:lnSpc>
              <a:buFont typeface="Wingdings" pitchFamily="2" charset="2"/>
              <a:buNone/>
            </a:pPr>
            <a:endParaRPr lang="en-US" sz="2800" dirty="0" smtClean="0"/>
          </a:p>
        </p:txBody>
      </p:sp>
      <p:pic>
        <p:nvPicPr>
          <p:cNvPr id="30724" name="Picture 4" descr="j0251519"/>
          <p:cNvPicPr>
            <a:picLocks noGrp="1" noChangeAspect="1" noChangeArrowheads="1"/>
          </p:cNvPicPr>
          <p:nvPr>
            <p:ph sz="half" idx="2"/>
          </p:nvPr>
        </p:nvPicPr>
        <p:blipFill>
          <a:blip r:embed="rId3" cstate="print"/>
          <a:srcRect/>
          <a:stretch>
            <a:fillRect/>
          </a:stretch>
        </p:blipFill>
        <p:spPr>
          <a:xfrm>
            <a:off x="3429000" y="4038600"/>
            <a:ext cx="3043237" cy="3040592"/>
          </a:xfrm>
        </p:spPr>
      </p:pic>
      <p:sp>
        <p:nvSpPr>
          <p:cNvPr id="30725" name="Date Placeholder 4"/>
          <p:cNvSpPr>
            <a:spLocks noGrp="1"/>
          </p:cNvSpPr>
          <p:nvPr>
            <p:ph type="dt" sz="quarter" idx="10"/>
          </p:nvPr>
        </p:nvSpPr>
        <p:spPr bwMode="auto">
          <a:noFill/>
          <a:ln>
            <a:miter lim="800000"/>
            <a:headEnd/>
            <a:tailEnd/>
          </a:ln>
        </p:spPr>
        <p:txBody>
          <a:bodyPr wrap="square" lIns="91440" tIns="45720" rIns="91440" bIns="45720" numCol="1" anchorCtr="0" compatLnSpc="1">
            <a:prstTxWarp prst="textNoShape">
              <a:avLst/>
            </a:prstTxWarp>
          </a:bodyPr>
          <a:lstStyle/>
          <a:p>
            <a:fld id="{A40AEE0A-58E6-4AF2-B410-45C50A28EBA1}" type="datetime1">
              <a:rPr lang="en-US" smtClean="0">
                <a:latin typeface="Arial" pitchFamily="34" charset="0"/>
                <a:ea typeface="ヒラギノ角ゴ Pro W3"/>
                <a:cs typeface="ヒラギノ角ゴ Pro W3"/>
              </a:rPr>
              <a:pPr/>
              <a:t>3/24/15</a:t>
            </a:fld>
            <a:endParaRPr lang="en-US" smtClean="0">
              <a:latin typeface="Arial" pitchFamily="34" charset="0"/>
              <a:ea typeface="ヒラギノ角ゴ Pro W3"/>
              <a:cs typeface="ヒラギノ角ゴ Pro W3"/>
            </a:endParaRPr>
          </a:p>
        </p:txBody>
      </p:sp>
      <p:sp>
        <p:nvSpPr>
          <p:cNvPr id="30726" name="Slide Number Placeholder 6"/>
          <p:cNvSpPr>
            <a:spLocks noGrp="1"/>
          </p:cNvSpPr>
          <p:nvPr>
            <p:ph type="sldNum" sz="quarter" idx="4294967295"/>
          </p:nvPr>
        </p:nvSpPr>
        <p:spPr bwMode="auto">
          <a:xfrm>
            <a:off x="8647113" y="7263237"/>
            <a:ext cx="366712" cy="413808"/>
          </a:xfrm>
          <a:prstGeom prst="rect">
            <a:avLst/>
          </a:prstGeom>
          <a:noFill/>
          <a:ln>
            <a:miter lim="800000"/>
            <a:headEnd/>
            <a:tailEnd/>
          </a:ln>
        </p:spPr>
        <p:txBody>
          <a:bodyPr wrap="square" lIns="91440" tIns="45720" rIns="91440" bIns="45720" numCol="1" anchorCtr="0" compatLnSpc="1">
            <a:prstTxWarp prst="textNoShape">
              <a:avLst/>
            </a:prstTxWarp>
          </a:bodyPr>
          <a:lstStyle/>
          <a:p>
            <a:fld id="{F0AC5380-DC65-4384-9A22-52BB1BC113D0}" type="slidenum">
              <a:rPr lang="en-US" smtClean="0">
                <a:latin typeface="Arial" pitchFamily="34" charset="0"/>
                <a:ea typeface="ヒラギノ角ゴ Pro W3"/>
                <a:cs typeface="ヒラギノ角ゴ Pro W3"/>
              </a:rPr>
              <a:pPr/>
              <a:t>55</a:t>
            </a:fld>
            <a:endParaRPr lang="en-US" smtClean="0">
              <a:latin typeface="Arial" pitchFamily="34" charset="0"/>
              <a:ea typeface="ヒラギノ角ゴ Pro W3"/>
              <a:cs typeface="ヒラギノ角ゴ Pro W3"/>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59746"/>
                                        </p:tgtEl>
                                        <p:attrNameLst>
                                          <p:attrName>style.visibility</p:attrName>
                                        </p:attrNameLst>
                                      </p:cBhvr>
                                      <p:to>
                                        <p:strVal val="visible"/>
                                      </p:to>
                                    </p:set>
                                    <p:animEffect transition="in" filter="wipe(down)">
                                      <p:cBhvr>
                                        <p:cTn id="7" dur="580">
                                          <p:stCondLst>
                                            <p:cond delay="0"/>
                                          </p:stCondLst>
                                        </p:cTn>
                                        <p:tgtEl>
                                          <p:spTgt spid="159746"/>
                                        </p:tgtEl>
                                      </p:cBhvr>
                                    </p:animEffect>
                                    <p:anim calcmode="lin" valueType="num">
                                      <p:cBhvr>
                                        <p:cTn id="8" dur="1822" tmFilter="0,0; 0.14,0.36; 0.43,0.73; 0.71,0.91; 1.0,1.0">
                                          <p:stCondLst>
                                            <p:cond delay="0"/>
                                          </p:stCondLst>
                                        </p:cTn>
                                        <p:tgtEl>
                                          <p:spTgt spid="15974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5974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5974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5974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59746"/>
                                        </p:tgtEl>
                                        <p:attrNameLst>
                                          <p:attrName>ppt_y</p:attrName>
                                        </p:attrNameLst>
                                      </p:cBhvr>
                                      <p:tavLst>
                                        <p:tav tm="0" fmla="#ppt_y-sin(pi*$)/81">
                                          <p:val>
                                            <p:fltVal val="0"/>
                                          </p:val>
                                        </p:tav>
                                        <p:tav tm="100000">
                                          <p:val>
                                            <p:fltVal val="1"/>
                                          </p:val>
                                        </p:tav>
                                      </p:tavLst>
                                    </p:anim>
                                    <p:animScale>
                                      <p:cBhvr>
                                        <p:cTn id="13" dur="26">
                                          <p:stCondLst>
                                            <p:cond delay="650"/>
                                          </p:stCondLst>
                                        </p:cTn>
                                        <p:tgtEl>
                                          <p:spTgt spid="159746"/>
                                        </p:tgtEl>
                                      </p:cBhvr>
                                      <p:to x="100000" y="60000"/>
                                    </p:animScale>
                                    <p:animScale>
                                      <p:cBhvr>
                                        <p:cTn id="14" dur="166" decel="50000">
                                          <p:stCondLst>
                                            <p:cond delay="676"/>
                                          </p:stCondLst>
                                        </p:cTn>
                                        <p:tgtEl>
                                          <p:spTgt spid="159746"/>
                                        </p:tgtEl>
                                      </p:cBhvr>
                                      <p:to x="100000" y="100000"/>
                                    </p:animScale>
                                    <p:animScale>
                                      <p:cBhvr>
                                        <p:cTn id="15" dur="26">
                                          <p:stCondLst>
                                            <p:cond delay="1312"/>
                                          </p:stCondLst>
                                        </p:cTn>
                                        <p:tgtEl>
                                          <p:spTgt spid="159746"/>
                                        </p:tgtEl>
                                      </p:cBhvr>
                                      <p:to x="100000" y="80000"/>
                                    </p:animScale>
                                    <p:animScale>
                                      <p:cBhvr>
                                        <p:cTn id="16" dur="166" decel="50000">
                                          <p:stCondLst>
                                            <p:cond delay="1338"/>
                                          </p:stCondLst>
                                        </p:cTn>
                                        <p:tgtEl>
                                          <p:spTgt spid="159746"/>
                                        </p:tgtEl>
                                      </p:cBhvr>
                                      <p:to x="100000" y="100000"/>
                                    </p:animScale>
                                    <p:animScale>
                                      <p:cBhvr>
                                        <p:cTn id="17" dur="26">
                                          <p:stCondLst>
                                            <p:cond delay="1642"/>
                                          </p:stCondLst>
                                        </p:cTn>
                                        <p:tgtEl>
                                          <p:spTgt spid="159746"/>
                                        </p:tgtEl>
                                      </p:cBhvr>
                                      <p:to x="100000" y="90000"/>
                                    </p:animScale>
                                    <p:animScale>
                                      <p:cBhvr>
                                        <p:cTn id="18" dur="166" decel="50000">
                                          <p:stCondLst>
                                            <p:cond delay="1668"/>
                                          </p:stCondLst>
                                        </p:cTn>
                                        <p:tgtEl>
                                          <p:spTgt spid="159746"/>
                                        </p:tgtEl>
                                      </p:cBhvr>
                                      <p:to x="100000" y="100000"/>
                                    </p:animScale>
                                    <p:animScale>
                                      <p:cBhvr>
                                        <p:cTn id="19" dur="26">
                                          <p:stCondLst>
                                            <p:cond delay="1808"/>
                                          </p:stCondLst>
                                        </p:cTn>
                                        <p:tgtEl>
                                          <p:spTgt spid="159746"/>
                                        </p:tgtEl>
                                      </p:cBhvr>
                                      <p:to x="100000" y="95000"/>
                                    </p:animScale>
                                    <p:animScale>
                                      <p:cBhvr>
                                        <p:cTn id="20" dur="166" decel="50000">
                                          <p:stCondLst>
                                            <p:cond delay="1834"/>
                                          </p:stCondLst>
                                        </p:cTn>
                                        <p:tgtEl>
                                          <p:spTgt spid="15974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159747">
                                            <p:txEl>
                                              <p:pRg st="1" end="1"/>
                                            </p:txEl>
                                          </p:spTgt>
                                        </p:tgtEl>
                                        <p:attrNameLst>
                                          <p:attrName>style.visibility</p:attrName>
                                        </p:attrNameLst>
                                      </p:cBhvr>
                                      <p:to>
                                        <p:strVal val="visible"/>
                                      </p:to>
                                    </p:set>
                                    <p:animEffect transition="in" filter="dissolve">
                                      <p:cBhvr>
                                        <p:cTn id="25" dur="500"/>
                                        <p:tgtEl>
                                          <p:spTgt spid="159747">
                                            <p:txEl>
                                              <p:pRg st="1" end="1"/>
                                            </p:txEl>
                                          </p:spTgt>
                                        </p:tgtEl>
                                      </p:cBhvr>
                                    </p:animEffect>
                                  </p:childTnLst>
                                </p:cTn>
                              </p:par>
                              <p:par>
                                <p:cTn id="26" presetID="9" presetClass="entr" presetSubtype="0" fill="hold" nodeType="withEffect">
                                  <p:stCondLst>
                                    <p:cond delay="0"/>
                                  </p:stCondLst>
                                  <p:childTnLst>
                                    <p:set>
                                      <p:cBhvr>
                                        <p:cTn id="27" dur="1" fill="hold">
                                          <p:stCondLst>
                                            <p:cond delay="0"/>
                                          </p:stCondLst>
                                        </p:cTn>
                                        <p:tgtEl>
                                          <p:spTgt spid="159747">
                                            <p:txEl>
                                              <p:pRg st="2" end="2"/>
                                            </p:txEl>
                                          </p:spTgt>
                                        </p:tgtEl>
                                        <p:attrNameLst>
                                          <p:attrName>style.visibility</p:attrName>
                                        </p:attrNameLst>
                                      </p:cBhvr>
                                      <p:to>
                                        <p:strVal val="visible"/>
                                      </p:to>
                                    </p:set>
                                    <p:animEffect transition="in" filter="dissolve">
                                      <p:cBhvr>
                                        <p:cTn id="28" dur="500"/>
                                        <p:tgtEl>
                                          <p:spTgt spid="15974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ChangeArrowheads="1"/>
          </p:cNvSpPr>
          <p:nvPr>
            <p:ph type="title"/>
          </p:nvPr>
        </p:nvSpPr>
        <p:spPr>
          <a:xfrm>
            <a:off x="381000" y="993579"/>
            <a:ext cx="8305800" cy="1201843"/>
          </a:xfrm>
        </p:spPr>
        <p:txBody>
          <a:bodyPr/>
          <a:lstStyle/>
          <a:p>
            <a:pPr defTabSz="887413" fontAlgn="auto">
              <a:spcAft>
                <a:spcPts val="0"/>
              </a:spcAft>
              <a:defRPr/>
            </a:pPr>
            <a:r>
              <a:rPr lang="en-US" sz="4000" dirty="0" smtClean="0">
                <a:solidFill>
                  <a:srgbClr val="CCFF99"/>
                </a:solidFill>
                <a:latin typeface="Arial" pitchFamily="34" charset="0"/>
                <a:cs typeface="Arial" pitchFamily="34" charset="0"/>
              </a:rPr>
              <a:t>What does your customer want?  </a:t>
            </a:r>
          </a:p>
        </p:txBody>
      </p:sp>
      <p:sp>
        <p:nvSpPr>
          <p:cNvPr id="32771" name="Date Placeholder 4"/>
          <p:cNvSpPr>
            <a:spLocks noGrp="1"/>
          </p:cNvSpPr>
          <p:nvPr>
            <p:ph type="dt" sz="quarter" idx="10"/>
          </p:nvPr>
        </p:nvSpPr>
        <p:spPr bwMode="auto">
          <a:noFill/>
          <a:ln>
            <a:miter lim="800000"/>
            <a:headEnd/>
            <a:tailEnd/>
          </a:ln>
        </p:spPr>
        <p:txBody>
          <a:bodyPr wrap="square" lIns="91440" tIns="45720" rIns="91440" bIns="45720" numCol="1" anchorCtr="0" compatLnSpc="1">
            <a:prstTxWarp prst="textNoShape">
              <a:avLst/>
            </a:prstTxWarp>
          </a:bodyPr>
          <a:lstStyle/>
          <a:p>
            <a:fld id="{466D3694-E7E0-48D2-A1D5-893F4737714F}" type="datetime1">
              <a:rPr lang="en-US" smtClean="0">
                <a:latin typeface="Arial" pitchFamily="34" charset="0"/>
                <a:ea typeface="ヒラギノ角ゴ Pro W3"/>
                <a:cs typeface="ヒラギノ角ゴ Pro W3"/>
              </a:rPr>
              <a:pPr/>
              <a:t>3/24/15</a:t>
            </a:fld>
            <a:endParaRPr lang="en-US" smtClean="0">
              <a:latin typeface="Arial" pitchFamily="34" charset="0"/>
              <a:ea typeface="ヒラギノ角ゴ Pro W3"/>
              <a:cs typeface="ヒラギノ角ゴ Pro W3"/>
            </a:endParaRPr>
          </a:p>
        </p:txBody>
      </p:sp>
      <p:sp>
        <p:nvSpPr>
          <p:cNvPr id="32772" name="Footer Placeholder 5"/>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en-US" smtClean="0">
                <a:latin typeface="Arial" pitchFamily="34" charset="0"/>
                <a:ea typeface="ヒラギノ角ゴ Pro W3"/>
                <a:cs typeface="ヒラギノ角ゴ Pro W3"/>
              </a:rPr>
              <a:t>Copyright Ellen Rohr 2005</a:t>
            </a:r>
          </a:p>
        </p:txBody>
      </p:sp>
      <p:sp>
        <p:nvSpPr>
          <p:cNvPr id="32773" name="Slide Number Placeholder 6"/>
          <p:cNvSpPr>
            <a:spLocks noGrp="1"/>
          </p:cNvSpPr>
          <p:nvPr>
            <p:ph type="sldNum" sz="quarter" idx="4294967295"/>
          </p:nvPr>
        </p:nvSpPr>
        <p:spPr bwMode="auto">
          <a:xfrm>
            <a:off x="8647113" y="7263237"/>
            <a:ext cx="366712" cy="413808"/>
          </a:xfrm>
          <a:prstGeom prst="rect">
            <a:avLst/>
          </a:prstGeom>
          <a:noFill/>
          <a:ln>
            <a:miter lim="800000"/>
            <a:headEnd/>
            <a:tailEnd/>
          </a:ln>
        </p:spPr>
        <p:txBody>
          <a:bodyPr wrap="square" lIns="91440" tIns="45720" rIns="91440" bIns="45720" numCol="1" anchorCtr="0" compatLnSpc="1">
            <a:prstTxWarp prst="textNoShape">
              <a:avLst/>
            </a:prstTxWarp>
          </a:bodyPr>
          <a:lstStyle/>
          <a:p>
            <a:fld id="{01BDC9A0-A56C-40F2-9808-5D65B11C9675}" type="slidenum">
              <a:rPr lang="en-US" smtClean="0">
                <a:latin typeface="Arial" pitchFamily="34" charset="0"/>
                <a:ea typeface="ヒラギノ角ゴ Pro W3"/>
                <a:cs typeface="ヒラギノ角ゴ Pro W3"/>
              </a:rPr>
              <a:pPr/>
              <a:t>56</a:t>
            </a:fld>
            <a:endParaRPr lang="en-US" smtClean="0">
              <a:latin typeface="Arial" pitchFamily="34" charset="0"/>
              <a:ea typeface="ヒラギノ角ゴ Pro W3"/>
              <a:cs typeface="ヒラギノ角ゴ Pro W3"/>
            </a:endParaRPr>
          </a:p>
        </p:txBody>
      </p:sp>
      <p:sp>
        <p:nvSpPr>
          <p:cNvPr id="220164" name="Text Box 4"/>
          <p:cNvSpPr txBox="1">
            <a:spLocks noChangeArrowheads="1"/>
          </p:cNvSpPr>
          <p:nvPr/>
        </p:nvSpPr>
        <p:spPr bwMode="auto">
          <a:xfrm>
            <a:off x="1692277" y="2245361"/>
            <a:ext cx="5851524" cy="4121082"/>
          </a:xfrm>
          <a:prstGeom prst="rect">
            <a:avLst/>
          </a:prstGeom>
          <a:solidFill>
            <a:srgbClr val="CCFF99"/>
          </a:solidFill>
          <a:ln w="9525">
            <a:noFill/>
            <a:miter lim="800000"/>
            <a:headEnd/>
            <a:tailEnd/>
          </a:ln>
        </p:spPr>
        <p:txBody>
          <a:bodyPr wrap="square" lIns="179792" tIns="89893" rIns="179792" bIns="89893">
            <a:spAutoFit/>
          </a:bodyPr>
          <a:lstStyle/>
          <a:p>
            <a:pPr marL="676275" indent="-676275" defTabSz="1795463">
              <a:spcBef>
                <a:spcPct val="20000"/>
              </a:spcBef>
              <a:buFontTx/>
              <a:buChar char="•"/>
            </a:pPr>
            <a:r>
              <a:rPr lang="en-US" sz="3200" dirty="0">
                <a:cs typeface="ヒラギノ角ゴ Pro W3"/>
              </a:rPr>
              <a:t>Save Money?</a:t>
            </a:r>
          </a:p>
          <a:p>
            <a:pPr marL="676275" indent="-676275" defTabSz="1795463">
              <a:spcBef>
                <a:spcPct val="20000"/>
              </a:spcBef>
              <a:buFontTx/>
              <a:buChar char="•"/>
            </a:pPr>
            <a:r>
              <a:rPr lang="en-US" sz="3200" dirty="0">
                <a:solidFill>
                  <a:srgbClr val="00673E"/>
                </a:solidFill>
                <a:cs typeface="ヒラギノ角ゴ Pro W3"/>
              </a:rPr>
              <a:t>Save the Earth?  Feel Better?  </a:t>
            </a:r>
          </a:p>
          <a:p>
            <a:pPr marL="676275" indent="-676275" defTabSz="1795463">
              <a:spcBef>
                <a:spcPct val="20000"/>
              </a:spcBef>
              <a:buFontTx/>
              <a:buChar char="•"/>
            </a:pPr>
            <a:r>
              <a:rPr lang="en-US" sz="3200" dirty="0">
                <a:cs typeface="ヒラギノ角ゴ Pro W3"/>
              </a:rPr>
              <a:t>Reduce Oil Addiction?  </a:t>
            </a:r>
          </a:p>
          <a:p>
            <a:pPr marL="676275" indent="-676275" defTabSz="1795463">
              <a:spcBef>
                <a:spcPct val="20000"/>
              </a:spcBef>
              <a:buFontTx/>
              <a:buChar char="•"/>
            </a:pPr>
            <a:r>
              <a:rPr lang="en-US" sz="3200" dirty="0">
                <a:solidFill>
                  <a:srgbClr val="00673E"/>
                </a:solidFill>
                <a:cs typeface="ヒラギノ角ゴ Pro W3"/>
              </a:rPr>
              <a:t>Be Comfortable?</a:t>
            </a:r>
          </a:p>
          <a:p>
            <a:pPr marL="676275" indent="-676275" defTabSz="1795463">
              <a:spcBef>
                <a:spcPct val="20000"/>
              </a:spcBef>
              <a:buFontTx/>
              <a:buChar char="•"/>
            </a:pPr>
            <a:r>
              <a:rPr lang="en-US" sz="3200" dirty="0">
                <a:cs typeface="ヒラギノ角ゴ Pro W3"/>
              </a:rPr>
              <a:t>Easy to Operate System?</a:t>
            </a:r>
          </a:p>
          <a:p>
            <a:pPr marL="676275" indent="-676275" defTabSz="1795463">
              <a:spcBef>
                <a:spcPct val="20000"/>
              </a:spcBef>
              <a:buFontTx/>
              <a:buChar char="•"/>
            </a:pPr>
            <a:r>
              <a:rPr lang="en-US" sz="3200" dirty="0">
                <a:solidFill>
                  <a:srgbClr val="00673E"/>
                </a:solidFill>
                <a:cs typeface="ヒラギノ角ゴ Pro W3"/>
              </a:rPr>
              <a:t>Find “My Guy!”</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0164"/>
                                        </p:tgtEl>
                                        <p:attrNameLst>
                                          <p:attrName>style.visibility</p:attrName>
                                        </p:attrNameLst>
                                      </p:cBhvr>
                                      <p:to>
                                        <p:strVal val="visible"/>
                                      </p:to>
                                    </p:set>
                                    <p:anim calcmode="lin" valueType="num">
                                      <p:cBhvr additive="base">
                                        <p:cTn id="7" dur="500" fill="hold"/>
                                        <p:tgtEl>
                                          <p:spTgt spid="220164"/>
                                        </p:tgtEl>
                                        <p:attrNameLst>
                                          <p:attrName>ppt_x</p:attrName>
                                        </p:attrNameLst>
                                      </p:cBhvr>
                                      <p:tavLst>
                                        <p:tav tm="0">
                                          <p:val>
                                            <p:strVal val="#ppt_x"/>
                                          </p:val>
                                        </p:tav>
                                        <p:tav tm="100000">
                                          <p:val>
                                            <p:strVal val="#ppt_x"/>
                                          </p:val>
                                        </p:tav>
                                      </p:tavLst>
                                    </p:anim>
                                    <p:anim calcmode="lin" valueType="num">
                                      <p:cBhvr additive="base">
                                        <p:cTn id="8" dur="500" fill="hold"/>
                                        <p:tgtEl>
                                          <p:spTgt spid="22016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164"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Date Placeholder 3"/>
          <p:cNvSpPr>
            <a:spLocks noGrp="1"/>
          </p:cNvSpPr>
          <p:nvPr>
            <p:ph type="dt" sz="quarter" idx="10"/>
          </p:nvPr>
        </p:nvSpPr>
        <p:spPr bwMode="auto">
          <a:noFill/>
          <a:ln>
            <a:miter lim="800000"/>
            <a:headEnd/>
            <a:tailEnd/>
          </a:ln>
        </p:spPr>
        <p:txBody>
          <a:bodyPr wrap="square" lIns="91440" tIns="45720" rIns="91440" bIns="45720" numCol="1" anchorCtr="0" compatLnSpc="1">
            <a:prstTxWarp prst="textNoShape">
              <a:avLst/>
            </a:prstTxWarp>
          </a:bodyPr>
          <a:lstStyle/>
          <a:p>
            <a:fld id="{1AFFCF23-4FCC-46CF-A77F-D4D96CE4FED9}" type="datetime1">
              <a:rPr lang="en-US">
                <a:latin typeface="Arial" pitchFamily="34" charset="0"/>
                <a:ea typeface="ヒラギノ角ゴ Pro W3"/>
                <a:cs typeface="ヒラギノ角ゴ Pro W3"/>
              </a:rPr>
              <a:pPr/>
              <a:t>3/24/15</a:t>
            </a:fld>
            <a:endParaRPr lang="en-US">
              <a:latin typeface="Arial" pitchFamily="34" charset="0"/>
              <a:ea typeface="ヒラギノ角ゴ Pro W3"/>
              <a:cs typeface="ヒラギノ角ゴ Pro W3"/>
            </a:endParaRPr>
          </a:p>
        </p:txBody>
      </p:sp>
      <p:sp>
        <p:nvSpPr>
          <p:cNvPr id="23555" name="Slide Number Placeholder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2C8F8383-1178-4190-AAAC-F0DC2A523223}" type="slidenum">
              <a:rPr lang="en-US">
                <a:latin typeface="Arial" pitchFamily="34" charset="0"/>
                <a:ea typeface="ヒラギノ角ゴ Pro W3"/>
                <a:cs typeface="ヒラギノ角ゴ Pro W3"/>
              </a:rPr>
              <a:pPr/>
              <a:t>57</a:t>
            </a:fld>
            <a:endParaRPr lang="en-US">
              <a:latin typeface="Arial" pitchFamily="34" charset="0"/>
              <a:ea typeface="ヒラギノ角ゴ Pro W3"/>
              <a:cs typeface="ヒラギノ角ゴ Pro W3"/>
            </a:endParaRPr>
          </a:p>
        </p:txBody>
      </p:sp>
      <p:sp>
        <p:nvSpPr>
          <p:cNvPr id="169986" name="Rectangle 2"/>
          <p:cNvSpPr>
            <a:spLocks noGrp="1" noChangeArrowheads="1"/>
          </p:cNvSpPr>
          <p:nvPr>
            <p:ph type="title"/>
          </p:nvPr>
        </p:nvSpPr>
        <p:spPr>
          <a:xfrm>
            <a:off x="609600" y="838200"/>
            <a:ext cx="7781503" cy="1295400"/>
          </a:xfrm>
        </p:spPr>
        <p:txBody>
          <a:bodyPr>
            <a:noAutofit/>
          </a:bodyPr>
          <a:lstStyle/>
          <a:p>
            <a:pPr fontAlgn="auto">
              <a:spcAft>
                <a:spcPts val="0"/>
              </a:spcAft>
              <a:defRPr/>
            </a:pPr>
            <a:r>
              <a:rPr lang="en-US" b="1" dirty="0" smtClean="0">
                <a:solidFill>
                  <a:srgbClr val="CCFF99"/>
                </a:solidFill>
                <a:latin typeface="Arial" pitchFamily="34" charset="0"/>
                <a:cs typeface="Arial" pitchFamily="34" charset="0"/>
              </a:rPr>
              <a:t>Finding the “Sweet Spot”…</a:t>
            </a:r>
          </a:p>
        </p:txBody>
      </p:sp>
      <p:sp>
        <p:nvSpPr>
          <p:cNvPr id="17413" name="Text Box 3"/>
          <p:cNvSpPr txBox="1">
            <a:spLocks noChangeArrowheads="1"/>
          </p:cNvSpPr>
          <p:nvPr/>
        </p:nvSpPr>
        <p:spPr bwMode="auto">
          <a:xfrm>
            <a:off x="923925" y="2418080"/>
            <a:ext cx="8305800" cy="2923877"/>
          </a:xfrm>
          <a:prstGeom prst="rect">
            <a:avLst/>
          </a:prstGeom>
          <a:noFill/>
          <a:ln w="9525">
            <a:noFill/>
            <a:miter lim="800000"/>
            <a:headEnd/>
            <a:tailEnd/>
          </a:ln>
        </p:spPr>
        <p:txBody>
          <a:bodyPr>
            <a:spAutoFit/>
          </a:bodyPr>
          <a:lstStyle/>
          <a:p>
            <a:pPr eaLnBrk="0" hangingPunct="0">
              <a:buFontTx/>
              <a:buChar char="•"/>
              <a:defRPr/>
            </a:pPr>
            <a:r>
              <a:rPr lang="en-US" sz="3200" dirty="0">
                <a:solidFill>
                  <a:schemeClr val="folHlink"/>
                </a:solidFill>
                <a:latin typeface="Arial" charset="0"/>
                <a:ea typeface="ヒラギノ角ゴ Pro W3" charset="-128"/>
                <a:cs typeface="+mn-cs"/>
              </a:rPr>
              <a:t> Modest Labor</a:t>
            </a:r>
          </a:p>
          <a:p>
            <a:pPr eaLnBrk="0" hangingPunct="0">
              <a:buFontTx/>
              <a:buChar char="•"/>
              <a:defRPr/>
            </a:pPr>
            <a:r>
              <a:rPr lang="en-US" sz="3200" dirty="0">
                <a:solidFill>
                  <a:schemeClr val="folHlink"/>
                </a:solidFill>
                <a:latin typeface="Arial" charset="0"/>
                <a:ea typeface="ヒラギノ角ゴ Pro W3" charset="-128"/>
                <a:cs typeface="+mn-cs"/>
              </a:rPr>
              <a:t> NICE Materials</a:t>
            </a:r>
          </a:p>
          <a:p>
            <a:pPr lvl="1" eaLnBrk="0" hangingPunct="0">
              <a:buFontTx/>
              <a:buChar char="•"/>
              <a:defRPr/>
            </a:pPr>
            <a:r>
              <a:rPr lang="en-US" sz="3200" dirty="0">
                <a:solidFill>
                  <a:schemeClr val="accent1">
                    <a:lumMod val="75000"/>
                    <a:lumOff val="25000"/>
                  </a:schemeClr>
                </a:solidFill>
                <a:latin typeface="Arial" charset="0"/>
                <a:ea typeface="ヒラギノ角ゴ Pro W3" charset="-128"/>
                <a:cs typeface="+mn-cs"/>
              </a:rPr>
              <a:t> </a:t>
            </a:r>
            <a:r>
              <a:rPr lang="en-US" sz="2800" dirty="0">
                <a:solidFill>
                  <a:schemeClr val="accent1">
                    <a:lumMod val="75000"/>
                    <a:lumOff val="25000"/>
                  </a:schemeClr>
                </a:solidFill>
                <a:latin typeface="Arial" charset="0"/>
                <a:ea typeface="ヒラギノ角ゴ Pro W3" charset="-128"/>
                <a:cs typeface="+mn-cs"/>
              </a:rPr>
              <a:t>Remodel?</a:t>
            </a:r>
          </a:p>
          <a:p>
            <a:pPr lvl="1" eaLnBrk="0" hangingPunct="0">
              <a:buFontTx/>
              <a:buChar char="•"/>
              <a:defRPr/>
            </a:pPr>
            <a:r>
              <a:rPr lang="en-US" sz="2800" dirty="0">
                <a:solidFill>
                  <a:schemeClr val="accent1">
                    <a:lumMod val="75000"/>
                    <a:lumOff val="25000"/>
                  </a:schemeClr>
                </a:solidFill>
                <a:latin typeface="Arial" charset="0"/>
                <a:ea typeface="ヒラギノ角ゴ Pro W3" charset="-128"/>
                <a:cs typeface="+mn-cs"/>
              </a:rPr>
              <a:t> Replacement?</a:t>
            </a:r>
          </a:p>
          <a:p>
            <a:pPr lvl="1" eaLnBrk="0" hangingPunct="0">
              <a:buFontTx/>
              <a:buChar char="•"/>
              <a:defRPr/>
            </a:pPr>
            <a:r>
              <a:rPr lang="en-US" sz="2800" dirty="0">
                <a:solidFill>
                  <a:schemeClr val="accent1">
                    <a:lumMod val="75000"/>
                    <a:lumOff val="25000"/>
                  </a:schemeClr>
                </a:solidFill>
                <a:latin typeface="Arial" charset="0"/>
                <a:ea typeface="ヒラギノ角ゴ Pro W3" charset="-128"/>
                <a:cs typeface="+mn-cs"/>
              </a:rPr>
              <a:t> Add </a:t>
            </a:r>
            <a:r>
              <a:rPr lang="en-US" sz="2800" dirty="0" err="1">
                <a:solidFill>
                  <a:schemeClr val="accent1">
                    <a:lumMod val="75000"/>
                    <a:lumOff val="25000"/>
                  </a:schemeClr>
                </a:solidFill>
                <a:latin typeface="Arial" charset="0"/>
                <a:ea typeface="ヒラギノ角ゴ Pro W3" charset="-128"/>
                <a:cs typeface="+mn-cs"/>
              </a:rPr>
              <a:t>Ons</a:t>
            </a:r>
            <a:r>
              <a:rPr lang="en-US" sz="2800" dirty="0">
                <a:solidFill>
                  <a:schemeClr val="accent1">
                    <a:lumMod val="75000"/>
                    <a:lumOff val="25000"/>
                  </a:schemeClr>
                </a:solidFill>
                <a:latin typeface="Arial" charset="0"/>
                <a:ea typeface="ヒラギノ角ゴ Pro W3" charset="-128"/>
                <a:cs typeface="+mn-cs"/>
              </a:rPr>
              <a:t>?</a:t>
            </a:r>
          </a:p>
          <a:p>
            <a:pPr eaLnBrk="0" hangingPunct="0">
              <a:buFontTx/>
              <a:buChar char="•"/>
              <a:defRPr/>
            </a:pPr>
            <a:r>
              <a:rPr lang="en-US" sz="3200" dirty="0">
                <a:solidFill>
                  <a:srgbClr val="CCFF99"/>
                </a:solidFill>
                <a:latin typeface="Arial" charset="0"/>
                <a:ea typeface="ヒラギノ角ゴ Pro W3" charset="-128"/>
                <a:cs typeface="+mn-cs"/>
              </a:rPr>
              <a:t> The magic is YOU…</a:t>
            </a:r>
          </a:p>
        </p:txBody>
      </p:sp>
      <p:pic>
        <p:nvPicPr>
          <p:cNvPr id="23558" name="Picture 9" descr="HR_mini_bike_1961.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76825" y="2155402"/>
            <a:ext cx="3937000" cy="4704821"/>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Date Placeholder 3"/>
          <p:cNvSpPr>
            <a:spLocks noGrp="1"/>
          </p:cNvSpPr>
          <p:nvPr>
            <p:ph type="dt" sz="quarter" idx="10"/>
          </p:nvPr>
        </p:nvSpPr>
        <p:spPr>
          <a:noFill/>
        </p:spPr>
        <p:txBody>
          <a:bodyPr/>
          <a:lstStyle/>
          <a:p>
            <a:fld id="{0253EDD9-1238-44D4-A29C-25EF69031A93}" type="datetime1">
              <a:rPr lang="en-US" smtClean="0"/>
              <a:pPr/>
              <a:t>3/24/15</a:t>
            </a:fld>
            <a:endParaRPr lang="en-US" smtClean="0"/>
          </a:p>
        </p:txBody>
      </p:sp>
      <p:sp>
        <p:nvSpPr>
          <p:cNvPr id="17411" name="Slide Number Placeholder 5"/>
          <p:cNvSpPr>
            <a:spLocks noGrp="1"/>
          </p:cNvSpPr>
          <p:nvPr>
            <p:ph type="sldNum" sz="quarter" idx="12"/>
          </p:nvPr>
        </p:nvSpPr>
        <p:spPr>
          <a:noFill/>
        </p:spPr>
        <p:txBody>
          <a:bodyPr/>
          <a:lstStyle/>
          <a:p>
            <a:fld id="{073E08CC-FFA7-400C-88FA-866CD693AE43}" type="slidenum">
              <a:rPr lang="en-US" smtClean="0"/>
              <a:pPr/>
              <a:t>58</a:t>
            </a:fld>
            <a:endParaRPr lang="en-US" smtClean="0"/>
          </a:p>
        </p:txBody>
      </p:sp>
      <p:sp>
        <p:nvSpPr>
          <p:cNvPr id="169986" name="Rectangle 2"/>
          <p:cNvSpPr>
            <a:spLocks noGrp="1" noChangeArrowheads="1"/>
          </p:cNvSpPr>
          <p:nvPr>
            <p:ph type="title"/>
          </p:nvPr>
        </p:nvSpPr>
        <p:spPr>
          <a:xfrm>
            <a:off x="762000" y="604520"/>
            <a:ext cx="7793038" cy="1295400"/>
          </a:xfrm>
          <a:ln>
            <a:noFill/>
          </a:ln>
        </p:spPr>
        <p:txBody>
          <a:bodyPr anchor="ctr"/>
          <a:lstStyle/>
          <a:p>
            <a:pPr eaLnBrk="1" hangingPunct="1">
              <a:defRPr/>
            </a:pPr>
            <a:r>
              <a:rPr lang="en-US" dirty="0" smtClean="0">
                <a:solidFill>
                  <a:srgbClr val="FFFF00"/>
                </a:solidFill>
              </a:rPr>
              <a:t>Leveraging Time and Products</a:t>
            </a:r>
          </a:p>
        </p:txBody>
      </p:sp>
      <p:sp>
        <p:nvSpPr>
          <p:cNvPr id="17413" name="Text Box 3"/>
          <p:cNvSpPr txBox="1">
            <a:spLocks noChangeArrowheads="1"/>
          </p:cNvSpPr>
          <p:nvPr/>
        </p:nvSpPr>
        <p:spPr bwMode="auto">
          <a:xfrm>
            <a:off x="1066800" y="2590800"/>
            <a:ext cx="8305800" cy="1938992"/>
          </a:xfrm>
          <a:prstGeom prst="rect">
            <a:avLst/>
          </a:prstGeom>
          <a:noFill/>
          <a:ln w="9525">
            <a:noFill/>
            <a:miter lim="800000"/>
            <a:headEnd/>
            <a:tailEnd/>
          </a:ln>
        </p:spPr>
        <p:txBody>
          <a:bodyPr>
            <a:spAutoFit/>
          </a:bodyPr>
          <a:lstStyle/>
          <a:p>
            <a:pPr eaLnBrk="0" hangingPunct="0">
              <a:buFontTx/>
              <a:buChar char="•"/>
            </a:pPr>
            <a:r>
              <a:rPr lang="en-US" sz="4000" dirty="0">
                <a:solidFill>
                  <a:schemeClr val="folHlink"/>
                </a:solidFill>
                <a:latin typeface="Arial" pitchFamily="34" charset="0"/>
              </a:rPr>
              <a:t> The Tipping Point</a:t>
            </a:r>
          </a:p>
          <a:p>
            <a:pPr eaLnBrk="0" hangingPunct="0">
              <a:buFontTx/>
              <a:buChar char="•"/>
            </a:pPr>
            <a:r>
              <a:rPr lang="en-US" sz="4000" dirty="0">
                <a:solidFill>
                  <a:schemeClr val="folHlink"/>
                </a:solidFill>
                <a:latin typeface="Arial" pitchFamily="34" charset="0"/>
              </a:rPr>
              <a:t> The kind of jobs you WANT?</a:t>
            </a:r>
          </a:p>
          <a:p>
            <a:pPr eaLnBrk="0" hangingPunct="0">
              <a:buFontTx/>
              <a:buChar char="•"/>
            </a:pPr>
            <a:r>
              <a:rPr lang="en-US" sz="4000" dirty="0">
                <a:solidFill>
                  <a:srgbClr val="00FF00"/>
                </a:solidFill>
                <a:latin typeface="Arial" pitchFamily="34" charset="0"/>
              </a:rPr>
              <a:t> Selling Price Worksheet</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solidFill>
                  <a:srgbClr val="00FF00"/>
                </a:solidFill>
              </a:rPr>
              <a:t>The Selling Price Worksheet</a:t>
            </a:r>
          </a:p>
        </p:txBody>
      </p:sp>
      <p:graphicFrame>
        <p:nvGraphicFramePr>
          <p:cNvPr id="7" name="Content Placeholder 6"/>
          <p:cNvGraphicFramePr>
            <a:graphicFrameLocks noGrp="1"/>
          </p:cNvGraphicFramePr>
          <p:nvPr>
            <p:ph idx="1"/>
          </p:nvPr>
        </p:nvGraphicFramePr>
        <p:xfrm>
          <a:off x="1524000" y="1447800"/>
          <a:ext cx="6248400" cy="6712681"/>
        </p:xfrm>
        <a:graphic>
          <a:graphicData uri="http://schemas.openxmlformats.org/drawingml/2006/table">
            <a:tbl>
              <a:tblPr/>
              <a:tblGrid>
                <a:gridCol w="1868779"/>
                <a:gridCol w="879910"/>
                <a:gridCol w="1298510"/>
                <a:gridCol w="1389633"/>
                <a:gridCol w="811568"/>
              </a:tblGrid>
              <a:tr h="107593">
                <a:tc>
                  <a:txBody>
                    <a:bodyPr/>
                    <a:lstStyle/>
                    <a:p>
                      <a:pPr algn="l" fontAlgn="b"/>
                      <a:r>
                        <a:rPr lang="en-US" sz="800" b="1" i="0" u="none" strike="noStrike" dirty="0">
                          <a:solidFill>
                            <a:schemeClr val="accent6"/>
                          </a:solidFill>
                          <a:latin typeface="Arial"/>
                        </a:rPr>
                        <a:t>Job Name</a:t>
                      </a:r>
                    </a:p>
                  </a:txBody>
                  <a:tcPr marL="4309" marR="4309" marT="4884" marB="0" anchor="b">
                    <a:lnL>
                      <a:noFill/>
                    </a:lnL>
                    <a:lnR w="12700" cap="flat" cmpd="sng" algn="ctr">
                      <a:solidFill>
                        <a:srgbClr val="660033"/>
                      </a:solidFill>
                      <a:prstDash val="solid"/>
                      <a:round/>
                      <a:headEnd type="none" w="med" len="med"/>
                      <a:tailEnd type="none" w="med" len="med"/>
                    </a:lnR>
                    <a:lnT>
                      <a:noFill/>
                    </a:lnT>
                    <a:lnB>
                      <a:noFill/>
                    </a:lnB>
                    <a:solidFill>
                      <a:schemeClr val="bg1"/>
                    </a:solidFill>
                  </a:tcPr>
                </a:tc>
                <a:tc gridSpan="2">
                  <a:txBody>
                    <a:bodyPr/>
                    <a:lstStyle/>
                    <a:p>
                      <a:pPr algn="l" fontAlgn="b"/>
                      <a:r>
                        <a:rPr lang="en-US" sz="800" b="0" i="0" u="none" strike="noStrike">
                          <a:solidFill>
                            <a:schemeClr val="accent6"/>
                          </a:solidFill>
                          <a:latin typeface="Arial"/>
                        </a:rPr>
                        <a:t>Mrs. Ferwicky</a:t>
                      </a:r>
                    </a:p>
                  </a:txBody>
                  <a:tcPr marL="4309" marR="4309" marT="4884" marB="0" anchor="b">
                    <a:lnL w="12700" cap="flat" cmpd="sng" algn="ctr">
                      <a:solidFill>
                        <a:srgbClr val="660033"/>
                      </a:solidFill>
                      <a:prstDash val="solid"/>
                      <a:round/>
                      <a:headEnd type="none" w="med" len="med"/>
                      <a:tailEnd type="none" w="med" len="med"/>
                    </a:lnL>
                    <a:lnR w="12700" cap="flat" cmpd="sng" algn="ctr">
                      <a:solidFill>
                        <a:srgbClr val="660033"/>
                      </a:solidFill>
                      <a:prstDash val="solid"/>
                      <a:round/>
                      <a:headEnd type="none" w="med" len="med"/>
                      <a:tailEnd type="none" w="med" len="med"/>
                    </a:lnR>
                    <a:lnT w="12700" cap="flat" cmpd="sng" algn="ctr">
                      <a:solidFill>
                        <a:srgbClr val="660033"/>
                      </a:solidFill>
                      <a:prstDash val="solid"/>
                      <a:round/>
                      <a:headEnd type="none" w="med" len="med"/>
                      <a:tailEnd type="none" w="med" len="med"/>
                    </a:lnT>
                    <a:lnB w="12700" cap="flat" cmpd="sng" algn="ctr">
                      <a:solidFill>
                        <a:srgbClr val="660033"/>
                      </a:solidFill>
                      <a:prstDash val="solid"/>
                      <a:round/>
                      <a:headEnd type="none" w="med" len="med"/>
                      <a:tailEnd type="none" w="med" len="med"/>
                    </a:lnB>
                    <a:solidFill>
                      <a:schemeClr val="bg1"/>
                    </a:solidFill>
                  </a:tcPr>
                </a:tc>
                <a:tc hMerge="1">
                  <a:txBody>
                    <a:bodyPr/>
                    <a:lstStyle/>
                    <a:p>
                      <a:endParaRPr lang="en-US"/>
                    </a:p>
                  </a:txBody>
                  <a:tcPr/>
                </a:tc>
                <a:tc>
                  <a:txBody>
                    <a:bodyPr/>
                    <a:lstStyle/>
                    <a:p>
                      <a:pPr algn="l" fontAlgn="b"/>
                      <a:endParaRPr lang="en-US" sz="800" b="0" i="0" u="none" strike="noStrike">
                        <a:solidFill>
                          <a:schemeClr val="accent6"/>
                        </a:solidFill>
                        <a:latin typeface="Arial"/>
                      </a:endParaRPr>
                    </a:p>
                  </a:txBody>
                  <a:tcPr marL="4309" marR="4309" marT="4884" marB="0" anchor="b">
                    <a:lnL w="12700" cap="flat" cmpd="sng" algn="ctr">
                      <a:solidFill>
                        <a:srgbClr val="660033"/>
                      </a:solidFill>
                      <a:prstDash val="solid"/>
                      <a:round/>
                      <a:headEnd type="none" w="med" len="med"/>
                      <a:tailEnd type="none" w="med" len="med"/>
                    </a:lnL>
                    <a:lnR>
                      <a:noFill/>
                    </a:lnR>
                    <a:lnT>
                      <a:noFill/>
                    </a:lnT>
                    <a:lnB>
                      <a:noFill/>
                    </a:lnB>
                    <a:solidFill>
                      <a:schemeClr val="bg1"/>
                    </a:solidFill>
                  </a:tcPr>
                </a:tc>
                <a:tc>
                  <a:txBody>
                    <a:bodyPr/>
                    <a:lstStyle/>
                    <a:p>
                      <a:pPr algn="l" fontAlgn="b"/>
                      <a:endParaRPr lang="en-US" sz="800" b="0" i="0" u="none" strike="noStrike">
                        <a:solidFill>
                          <a:schemeClr val="accent6"/>
                        </a:solidFill>
                        <a:latin typeface="Arial"/>
                      </a:endParaRPr>
                    </a:p>
                  </a:txBody>
                  <a:tcPr marL="4309" marR="4309" marT="4884" marB="0" anchor="b">
                    <a:lnL>
                      <a:noFill/>
                    </a:lnL>
                    <a:lnR>
                      <a:noFill/>
                    </a:lnR>
                    <a:lnT>
                      <a:noFill/>
                    </a:lnT>
                    <a:lnB>
                      <a:noFill/>
                    </a:lnB>
                    <a:solidFill>
                      <a:schemeClr val="bg1"/>
                    </a:solidFill>
                  </a:tcPr>
                </a:tc>
              </a:tr>
              <a:tr h="107593">
                <a:tc>
                  <a:txBody>
                    <a:bodyPr/>
                    <a:lstStyle/>
                    <a:p>
                      <a:pPr algn="l" fontAlgn="b"/>
                      <a:r>
                        <a:rPr lang="en-US" sz="800" b="1" i="0" u="none" strike="noStrike">
                          <a:solidFill>
                            <a:schemeClr val="accent6"/>
                          </a:solidFill>
                          <a:latin typeface="Arial"/>
                        </a:rPr>
                        <a:t>Date</a:t>
                      </a:r>
                    </a:p>
                  </a:txBody>
                  <a:tcPr marL="4309" marR="4309" marT="4884" marB="0" anchor="b">
                    <a:lnL>
                      <a:noFill/>
                    </a:lnL>
                    <a:lnR w="12700" cap="flat" cmpd="sng" algn="ctr">
                      <a:solidFill>
                        <a:srgbClr val="660033"/>
                      </a:solidFill>
                      <a:prstDash val="solid"/>
                      <a:round/>
                      <a:headEnd type="none" w="med" len="med"/>
                      <a:tailEnd type="none" w="med" len="med"/>
                    </a:lnR>
                    <a:lnT>
                      <a:noFill/>
                    </a:lnT>
                    <a:lnB>
                      <a:noFill/>
                    </a:lnB>
                    <a:solidFill>
                      <a:schemeClr val="bg1"/>
                    </a:solidFill>
                  </a:tcPr>
                </a:tc>
                <a:tc gridSpan="2">
                  <a:txBody>
                    <a:bodyPr/>
                    <a:lstStyle/>
                    <a:p>
                      <a:pPr algn="l" fontAlgn="b"/>
                      <a:r>
                        <a:rPr lang="en-US" sz="800" b="0" i="0" u="none" strike="noStrike">
                          <a:solidFill>
                            <a:schemeClr val="accent6"/>
                          </a:solidFill>
                          <a:latin typeface="Arial"/>
                        </a:rPr>
                        <a:t>Today</a:t>
                      </a:r>
                    </a:p>
                  </a:txBody>
                  <a:tcPr marL="4309" marR="4309" marT="4884" marB="0" anchor="b">
                    <a:lnL w="12700" cap="flat" cmpd="sng" algn="ctr">
                      <a:solidFill>
                        <a:srgbClr val="660033"/>
                      </a:solidFill>
                      <a:prstDash val="solid"/>
                      <a:round/>
                      <a:headEnd type="none" w="med" len="med"/>
                      <a:tailEnd type="none" w="med" len="med"/>
                    </a:lnL>
                    <a:lnR w="12700" cap="flat" cmpd="sng" algn="ctr">
                      <a:solidFill>
                        <a:srgbClr val="660033"/>
                      </a:solidFill>
                      <a:prstDash val="solid"/>
                      <a:round/>
                      <a:headEnd type="none" w="med" len="med"/>
                      <a:tailEnd type="none" w="med" len="med"/>
                    </a:lnR>
                    <a:lnT w="12700" cap="flat" cmpd="sng" algn="ctr">
                      <a:solidFill>
                        <a:srgbClr val="660033"/>
                      </a:solidFill>
                      <a:prstDash val="solid"/>
                      <a:round/>
                      <a:headEnd type="none" w="med" len="med"/>
                      <a:tailEnd type="none" w="med" len="med"/>
                    </a:lnT>
                    <a:lnB w="12700" cap="flat" cmpd="sng" algn="ctr">
                      <a:solidFill>
                        <a:srgbClr val="660033"/>
                      </a:solidFill>
                      <a:prstDash val="solid"/>
                      <a:round/>
                      <a:headEnd type="none" w="med" len="med"/>
                      <a:tailEnd type="none" w="med" len="med"/>
                    </a:lnB>
                    <a:solidFill>
                      <a:schemeClr val="bg1"/>
                    </a:solidFill>
                  </a:tcPr>
                </a:tc>
                <a:tc hMerge="1">
                  <a:txBody>
                    <a:bodyPr/>
                    <a:lstStyle/>
                    <a:p>
                      <a:endParaRPr lang="en-US"/>
                    </a:p>
                  </a:txBody>
                  <a:tcPr/>
                </a:tc>
                <a:tc>
                  <a:txBody>
                    <a:bodyPr/>
                    <a:lstStyle/>
                    <a:p>
                      <a:pPr algn="l" fontAlgn="b"/>
                      <a:endParaRPr lang="en-US" sz="800" b="0" i="0" u="none" strike="noStrike">
                        <a:solidFill>
                          <a:schemeClr val="accent6"/>
                        </a:solidFill>
                        <a:latin typeface="Arial"/>
                      </a:endParaRPr>
                    </a:p>
                  </a:txBody>
                  <a:tcPr marL="4309" marR="4309" marT="4884" marB="0" anchor="b">
                    <a:lnL w="12700" cap="flat" cmpd="sng" algn="ctr">
                      <a:solidFill>
                        <a:srgbClr val="660033"/>
                      </a:solidFill>
                      <a:prstDash val="solid"/>
                      <a:round/>
                      <a:headEnd type="none" w="med" len="med"/>
                      <a:tailEnd type="none" w="med" len="med"/>
                    </a:lnL>
                    <a:lnR>
                      <a:noFill/>
                    </a:lnR>
                    <a:lnT>
                      <a:noFill/>
                    </a:lnT>
                    <a:lnB>
                      <a:noFill/>
                    </a:lnB>
                    <a:solidFill>
                      <a:schemeClr val="bg1"/>
                    </a:solidFill>
                  </a:tcPr>
                </a:tc>
                <a:tc>
                  <a:txBody>
                    <a:bodyPr/>
                    <a:lstStyle/>
                    <a:p>
                      <a:pPr algn="l" fontAlgn="b"/>
                      <a:endParaRPr lang="en-US" sz="800" b="0" i="0" u="none" strike="noStrike">
                        <a:solidFill>
                          <a:schemeClr val="accent6"/>
                        </a:solidFill>
                        <a:latin typeface="Arial"/>
                      </a:endParaRPr>
                    </a:p>
                  </a:txBody>
                  <a:tcPr marL="4309" marR="4309" marT="4884" marB="0" anchor="b">
                    <a:lnL>
                      <a:noFill/>
                    </a:lnL>
                    <a:lnR>
                      <a:noFill/>
                    </a:lnR>
                    <a:lnT>
                      <a:noFill/>
                    </a:lnT>
                    <a:lnB>
                      <a:noFill/>
                    </a:lnB>
                    <a:solidFill>
                      <a:schemeClr val="bg1"/>
                    </a:solidFill>
                  </a:tcPr>
                </a:tc>
              </a:tr>
              <a:tr h="107593">
                <a:tc>
                  <a:txBody>
                    <a:bodyPr/>
                    <a:lstStyle/>
                    <a:p>
                      <a:pPr algn="l" fontAlgn="b"/>
                      <a:endParaRPr lang="en-US" sz="800" b="0" i="0" u="none" strike="noStrike">
                        <a:solidFill>
                          <a:schemeClr val="accent6"/>
                        </a:solidFill>
                        <a:latin typeface="Arial"/>
                      </a:endParaRPr>
                    </a:p>
                  </a:txBody>
                  <a:tcPr marL="4309" marR="4309" marT="4884"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en-US" sz="800" b="0" i="0" u="none" strike="noStrike">
                        <a:solidFill>
                          <a:schemeClr val="accent6"/>
                        </a:solidFill>
                        <a:latin typeface="Arial"/>
                      </a:endParaRPr>
                    </a:p>
                  </a:txBody>
                  <a:tcPr marL="4309" marR="4309" marT="4884" marB="0" anchor="b">
                    <a:lnL>
                      <a:noFill/>
                    </a:lnL>
                    <a:lnR>
                      <a:noFill/>
                    </a:lnR>
                    <a:lnT w="12700" cap="flat" cmpd="sng" algn="ctr">
                      <a:solidFill>
                        <a:srgbClr val="660033"/>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en-US" sz="800" b="0" i="0" u="none" strike="noStrike">
                        <a:solidFill>
                          <a:schemeClr val="accent6"/>
                        </a:solidFill>
                        <a:latin typeface="Arial"/>
                      </a:endParaRPr>
                    </a:p>
                  </a:txBody>
                  <a:tcPr marL="4309" marR="4309" marT="4884" marB="0" anchor="b">
                    <a:lnL>
                      <a:noFill/>
                    </a:lnL>
                    <a:lnR>
                      <a:noFill/>
                    </a:lnR>
                    <a:lnT w="12700" cap="flat" cmpd="sng" algn="ctr">
                      <a:solidFill>
                        <a:srgbClr val="660033"/>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en-US" sz="800" b="0" i="0" u="none" strike="noStrike">
                        <a:solidFill>
                          <a:schemeClr val="accent6"/>
                        </a:solidFill>
                        <a:latin typeface="Arial"/>
                      </a:endParaRPr>
                    </a:p>
                  </a:txBody>
                  <a:tcPr marL="4309" marR="4309" marT="4884"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en-US" sz="800" b="0" i="0" u="none" strike="noStrike">
                        <a:solidFill>
                          <a:schemeClr val="accent6"/>
                        </a:solidFill>
                        <a:latin typeface="Arial"/>
                      </a:endParaRPr>
                    </a:p>
                  </a:txBody>
                  <a:tcPr marL="4309" marR="4309" marT="4884" marB="0" anchor="b">
                    <a:lnL>
                      <a:noFill/>
                    </a:lnL>
                    <a:lnR>
                      <a:noFill/>
                    </a:lnR>
                    <a:lnT>
                      <a:noFill/>
                    </a:lnT>
                    <a:lnB>
                      <a:noFill/>
                    </a:lnB>
                    <a:solidFill>
                      <a:schemeClr val="bg1"/>
                    </a:solidFill>
                  </a:tcPr>
                </a:tc>
              </a:tr>
              <a:tr h="149325">
                <a:tc gridSpan="2">
                  <a:txBody>
                    <a:bodyPr/>
                    <a:lstStyle/>
                    <a:p>
                      <a:pPr algn="ctr" fontAlgn="ctr"/>
                      <a:r>
                        <a:rPr lang="en-US" sz="800" b="0" i="0" u="none" strike="noStrike">
                          <a:solidFill>
                            <a:schemeClr val="accent6"/>
                          </a:solidFill>
                          <a:latin typeface="Arial"/>
                        </a:rPr>
                        <a:t>Material</a:t>
                      </a:r>
                    </a:p>
                  </a:txBody>
                  <a:tcPr marL="4309" marR="4309" marT="48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8000"/>
                      </a:solidFill>
                      <a:prstDash val="solid"/>
                      <a:round/>
                      <a:headEnd type="none" w="med" len="med"/>
                      <a:tailEnd type="none" w="med" len="med"/>
                    </a:lnB>
                    <a:solidFill>
                      <a:schemeClr val="bg1"/>
                    </a:solidFill>
                  </a:tcPr>
                </a:tc>
                <a:tc hMerge="1">
                  <a:txBody>
                    <a:bodyPr/>
                    <a:lstStyle/>
                    <a:p>
                      <a:endParaRPr lang="en-US"/>
                    </a:p>
                  </a:txBody>
                  <a:tcPr/>
                </a:tc>
                <a:tc>
                  <a:txBody>
                    <a:bodyPr/>
                    <a:lstStyle/>
                    <a:p>
                      <a:pPr algn="ctr" fontAlgn="ctr"/>
                      <a:r>
                        <a:rPr lang="en-US" sz="800" b="0" i="0" u="none" strike="noStrike">
                          <a:solidFill>
                            <a:schemeClr val="accent6"/>
                          </a:solidFill>
                          <a:latin typeface="Arial"/>
                        </a:rPr>
                        <a:t>Labor</a:t>
                      </a:r>
                    </a:p>
                  </a:txBody>
                  <a:tcPr marL="4309" marR="4309" marT="48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800" b="0" i="0" u="none" strike="noStrike">
                          <a:solidFill>
                            <a:schemeClr val="accent6"/>
                          </a:solidFill>
                          <a:latin typeface="Arial"/>
                        </a:rPr>
                        <a:t>Estimated Hours</a:t>
                      </a:r>
                    </a:p>
                  </a:txBody>
                  <a:tcPr marL="4309" marR="4309" marT="48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8000"/>
                      </a:solidFill>
                      <a:prstDash val="solid"/>
                      <a:round/>
                      <a:headEnd type="none" w="med" len="med"/>
                      <a:tailEnd type="none" w="med" len="med"/>
                    </a:lnB>
                    <a:solidFill>
                      <a:schemeClr val="bg1"/>
                    </a:solidFill>
                  </a:tcPr>
                </a:tc>
                <a:tc>
                  <a:txBody>
                    <a:bodyPr/>
                    <a:lstStyle/>
                    <a:p>
                      <a:pPr algn="l" fontAlgn="b"/>
                      <a:endParaRPr lang="en-US" sz="800" b="0" i="0" u="none" strike="noStrike">
                        <a:solidFill>
                          <a:schemeClr val="accent6"/>
                        </a:solidFill>
                        <a:latin typeface="Arial"/>
                      </a:endParaRPr>
                    </a:p>
                  </a:txBody>
                  <a:tcPr marL="4309" marR="4309" marT="4884"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r>
              <a:tr h="211845">
                <a:tc>
                  <a:txBody>
                    <a:bodyPr/>
                    <a:lstStyle/>
                    <a:p>
                      <a:pPr algn="l" fontAlgn="b"/>
                      <a:r>
                        <a:rPr lang="en-US" sz="800" b="0" i="0" u="none" strike="noStrike">
                          <a:solidFill>
                            <a:schemeClr val="accent6"/>
                          </a:solidFill>
                          <a:latin typeface="Arial"/>
                        </a:rPr>
                        <a:t>Nice Materials</a:t>
                      </a:r>
                    </a:p>
                  </a:txBody>
                  <a:tcPr marL="4309" marR="4309" marT="4884" marB="0" anchor="b">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solidFill>
                      <a:schemeClr val="bg1"/>
                    </a:solidFill>
                  </a:tcPr>
                </a:tc>
                <a:tc>
                  <a:txBody>
                    <a:bodyPr/>
                    <a:lstStyle/>
                    <a:p>
                      <a:pPr algn="l" fontAlgn="b"/>
                      <a:r>
                        <a:rPr lang="en-US" sz="800" b="0" i="0" u="none" strike="noStrike">
                          <a:solidFill>
                            <a:schemeClr val="accent6"/>
                          </a:solidFill>
                          <a:latin typeface="Arial"/>
                        </a:rPr>
                        <a:t> $      10,000.00 </a:t>
                      </a:r>
                    </a:p>
                  </a:txBody>
                  <a:tcPr marL="4309" marR="4309" marT="4884" marB="0" anchor="b">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solidFill>
                      <a:schemeClr val="bg1"/>
                    </a:solidFill>
                  </a:tcPr>
                </a:tc>
                <a:tc>
                  <a:txBody>
                    <a:bodyPr/>
                    <a:lstStyle/>
                    <a:p>
                      <a:pPr algn="l" fontAlgn="b"/>
                      <a:r>
                        <a:rPr lang="en-US" sz="800" b="0" i="0" u="none" strike="noStrike">
                          <a:solidFill>
                            <a:schemeClr val="accent6"/>
                          </a:solidFill>
                          <a:latin typeface="Arial"/>
                        </a:rPr>
                        <a:t>Warranty</a:t>
                      </a:r>
                    </a:p>
                  </a:txBody>
                  <a:tcPr marL="4309" marR="4309" marT="4884" marB="0" anchor="b">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800" b="0" i="0" u="none" strike="noStrike">
                          <a:solidFill>
                            <a:schemeClr val="accent6"/>
                          </a:solidFill>
                          <a:latin typeface="Arial"/>
                        </a:rPr>
                        <a:t>0</a:t>
                      </a:r>
                    </a:p>
                  </a:txBody>
                  <a:tcPr marL="4309" marR="4309" marT="4884" marB="0" anchor="b">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solidFill>
                      <a:schemeClr val="bg1"/>
                    </a:solidFill>
                  </a:tcPr>
                </a:tc>
                <a:tc>
                  <a:txBody>
                    <a:bodyPr/>
                    <a:lstStyle/>
                    <a:p>
                      <a:pPr algn="l" fontAlgn="b"/>
                      <a:endParaRPr lang="en-US" sz="800" b="0" i="0" u="none" strike="noStrike">
                        <a:solidFill>
                          <a:schemeClr val="accent6"/>
                        </a:solidFill>
                        <a:latin typeface="Arial"/>
                      </a:endParaRPr>
                    </a:p>
                  </a:txBody>
                  <a:tcPr marL="4309" marR="4309" marT="4884" marB="0" anchor="b">
                    <a:lnL w="12700" cap="flat" cmpd="sng" algn="ctr">
                      <a:solidFill>
                        <a:srgbClr val="008000"/>
                      </a:solidFill>
                      <a:prstDash val="solid"/>
                      <a:round/>
                      <a:headEnd type="none" w="med" len="med"/>
                      <a:tailEnd type="none" w="med" len="med"/>
                    </a:lnL>
                    <a:lnR>
                      <a:noFill/>
                    </a:lnR>
                    <a:lnT>
                      <a:noFill/>
                    </a:lnT>
                    <a:lnB>
                      <a:noFill/>
                    </a:lnB>
                    <a:solidFill>
                      <a:schemeClr val="bg1"/>
                    </a:solidFill>
                  </a:tcPr>
                </a:tc>
              </a:tr>
              <a:tr h="107593">
                <a:tc>
                  <a:txBody>
                    <a:bodyPr/>
                    <a:lstStyle/>
                    <a:p>
                      <a:pPr algn="l" fontAlgn="b"/>
                      <a:r>
                        <a:rPr lang="en-US" sz="800" b="0" i="0" u="none" strike="noStrike">
                          <a:solidFill>
                            <a:schemeClr val="accent6"/>
                          </a:solidFill>
                          <a:latin typeface="Arial"/>
                        </a:rPr>
                        <a:t> </a:t>
                      </a:r>
                    </a:p>
                  </a:txBody>
                  <a:tcPr marL="4309" marR="4309" marT="4884" marB="0" anchor="b">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solidFill>
                      <a:schemeClr val="bg1"/>
                    </a:solidFill>
                  </a:tcPr>
                </a:tc>
                <a:tc>
                  <a:txBody>
                    <a:bodyPr/>
                    <a:lstStyle/>
                    <a:p>
                      <a:pPr algn="l" fontAlgn="b"/>
                      <a:r>
                        <a:rPr lang="en-US" sz="800" b="0" i="0" u="none" strike="noStrike">
                          <a:solidFill>
                            <a:schemeClr val="accent6"/>
                          </a:solidFill>
                          <a:latin typeface="Arial"/>
                        </a:rPr>
                        <a:t> </a:t>
                      </a:r>
                    </a:p>
                  </a:txBody>
                  <a:tcPr marL="4309" marR="4309" marT="4884" marB="0" anchor="b">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solidFill>
                      <a:schemeClr val="bg1"/>
                    </a:solidFill>
                  </a:tcPr>
                </a:tc>
                <a:tc>
                  <a:txBody>
                    <a:bodyPr/>
                    <a:lstStyle/>
                    <a:p>
                      <a:pPr algn="l" fontAlgn="b"/>
                      <a:r>
                        <a:rPr lang="en-US" sz="800" b="0" i="0" u="none" strike="noStrike">
                          <a:solidFill>
                            <a:schemeClr val="accent6"/>
                          </a:solidFill>
                          <a:latin typeface="Arial"/>
                        </a:rPr>
                        <a:t>Lead Installer</a:t>
                      </a:r>
                    </a:p>
                  </a:txBody>
                  <a:tcPr marL="4309" marR="4309" marT="4884" marB="0" anchor="b">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800" b="0" i="0" u="none" strike="noStrike">
                          <a:solidFill>
                            <a:schemeClr val="accent6"/>
                          </a:solidFill>
                          <a:latin typeface="Arial"/>
                        </a:rPr>
                        <a:t>5.00</a:t>
                      </a:r>
                    </a:p>
                  </a:txBody>
                  <a:tcPr marL="4309" marR="4309" marT="4884" marB="0" anchor="b">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solidFill>
                      <a:schemeClr val="bg1"/>
                    </a:solidFill>
                  </a:tcPr>
                </a:tc>
                <a:tc>
                  <a:txBody>
                    <a:bodyPr/>
                    <a:lstStyle/>
                    <a:p>
                      <a:pPr algn="l" fontAlgn="b"/>
                      <a:endParaRPr lang="en-US" sz="800" b="0" i="0" u="none" strike="noStrike">
                        <a:solidFill>
                          <a:schemeClr val="accent6"/>
                        </a:solidFill>
                        <a:latin typeface="Arial"/>
                      </a:endParaRPr>
                    </a:p>
                  </a:txBody>
                  <a:tcPr marL="4309" marR="4309" marT="4884" marB="0" anchor="b">
                    <a:lnL w="12700" cap="flat" cmpd="sng" algn="ctr">
                      <a:solidFill>
                        <a:srgbClr val="008000"/>
                      </a:solidFill>
                      <a:prstDash val="solid"/>
                      <a:round/>
                      <a:headEnd type="none" w="med" len="med"/>
                      <a:tailEnd type="none" w="med" len="med"/>
                    </a:lnL>
                    <a:lnR>
                      <a:noFill/>
                    </a:lnR>
                    <a:lnT>
                      <a:noFill/>
                    </a:lnT>
                    <a:lnB>
                      <a:noFill/>
                    </a:lnB>
                    <a:solidFill>
                      <a:schemeClr val="bg1"/>
                    </a:solidFill>
                  </a:tcPr>
                </a:tc>
              </a:tr>
              <a:tr h="107593">
                <a:tc>
                  <a:txBody>
                    <a:bodyPr/>
                    <a:lstStyle/>
                    <a:p>
                      <a:pPr algn="l" fontAlgn="b"/>
                      <a:r>
                        <a:rPr lang="en-US" sz="800" b="0" i="0" u="none" strike="noStrike">
                          <a:solidFill>
                            <a:schemeClr val="accent6"/>
                          </a:solidFill>
                          <a:latin typeface="Arial"/>
                        </a:rPr>
                        <a:t> </a:t>
                      </a:r>
                    </a:p>
                  </a:txBody>
                  <a:tcPr marL="4309" marR="4309" marT="4884" marB="0" anchor="b">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solidFill>
                      <a:schemeClr val="bg1"/>
                    </a:solidFill>
                  </a:tcPr>
                </a:tc>
                <a:tc>
                  <a:txBody>
                    <a:bodyPr/>
                    <a:lstStyle/>
                    <a:p>
                      <a:pPr algn="l" fontAlgn="b"/>
                      <a:r>
                        <a:rPr lang="en-US" sz="800" b="0" i="0" u="none" strike="noStrike">
                          <a:solidFill>
                            <a:schemeClr val="accent6"/>
                          </a:solidFill>
                          <a:latin typeface="Arial"/>
                        </a:rPr>
                        <a:t> </a:t>
                      </a:r>
                    </a:p>
                  </a:txBody>
                  <a:tcPr marL="4309" marR="4309" marT="4884" marB="0" anchor="b">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solidFill>
                      <a:schemeClr val="bg1"/>
                    </a:solidFill>
                  </a:tcPr>
                </a:tc>
                <a:tc>
                  <a:txBody>
                    <a:bodyPr/>
                    <a:lstStyle/>
                    <a:p>
                      <a:pPr algn="l" fontAlgn="b"/>
                      <a:r>
                        <a:rPr lang="en-US" sz="800" b="0" i="0" u="none" strike="noStrike">
                          <a:solidFill>
                            <a:schemeClr val="accent6"/>
                          </a:solidFill>
                          <a:latin typeface="Arial"/>
                        </a:rPr>
                        <a:t>Junior Tech</a:t>
                      </a:r>
                    </a:p>
                  </a:txBody>
                  <a:tcPr marL="4309" marR="4309" marT="4884" marB="0" anchor="b">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800" b="0" i="0" u="none" strike="noStrike">
                          <a:solidFill>
                            <a:schemeClr val="accent6"/>
                          </a:solidFill>
                          <a:latin typeface="Arial"/>
                        </a:rPr>
                        <a:t>5.00</a:t>
                      </a:r>
                    </a:p>
                  </a:txBody>
                  <a:tcPr marL="4309" marR="4309" marT="4884" marB="0" anchor="b">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solidFill>
                      <a:schemeClr val="bg1"/>
                    </a:solidFill>
                  </a:tcPr>
                </a:tc>
                <a:tc>
                  <a:txBody>
                    <a:bodyPr/>
                    <a:lstStyle/>
                    <a:p>
                      <a:pPr algn="l" fontAlgn="b"/>
                      <a:endParaRPr lang="en-US" sz="800" b="0" i="0" u="none" strike="noStrike">
                        <a:solidFill>
                          <a:schemeClr val="accent6"/>
                        </a:solidFill>
                        <a:latin typeface="Arial"/>
                      </a:endParaRPr>
                    </a:p>
                  </a:txBody>
                  <a:tcPr marL="4309" marR="4309" marT="4884" marB="0" anchor="b">
                    <a:lnL w="12700" cap="flat" cmpd="sng" algn="ctr">
                      <a:solidFill>
                        <a:srgbClr val="008000"/>
                      </a:solidFill>
                      <a:prstDash val="solid"/>
                      <a:round/>
                      <a:headEnd type="none" w="med" len="med"/>
                      <a:tailEnd type="none" w="med" len="med"/>
                    </a:lnL>
                    <a:lnR>
                      <a:noFill/>
                    </a:lnR>
                    <a:lnT>
                      <a:noFill/>
                    </a:lnT>
                    <a:lnB>
                      <a:noFill/>
                    </a:lnB>
                    <a:solidFill>
                      <a:schemeClr val="bg1"/>
                    </a:solidFill>
                  </a:tcPr>
                </a:tc>
              </a:tr>
              <a:tr h="107593">
                <a:tc>
                  <a:txBody>
                    <a:bodyPr/>
                    <a:lstStyle/>
                    <a:p>
                      <a:pPr algn="l" fontAlgn="b"/>
                      <a:r>
                        <a:rPr lang="en-US" sz="800" b="0" i="0" u="none" strike="noStrike">
                          <a:solidFill>
                            <a:schemeClr val="accent6"/>
                          </a:solidFill>
                          <a:latin typeface="Arial"/>
                        </a:rPr>
                        <a:t> </a:t>
                      </a:r>
                    </a:p>
                  </a:txBody>
                  <a:tcPr marL="4309" marR="4309" marT="4884" marB="0" anchor="b">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solidFill>
                      <a:schemeClr val="bg1"/>
                    </a:solidFill>
                  </a:tcPr>
                </a:tc>
                <a:tc>
                  <a:txBody>
                    <a:bodyPr/>
                    <a:lstStyle/>
                    <a:p>
                      <a:pPr algn="l" fontAlgn="b"/>
                      <a:r>
                        <a:rPr lang="en-US" sz="800" b="0" i="0" u="none" strike="noStrike">
                          <a:solidFill>
                            <a:schemeClr val="accent6"/>
                          </a:solidFill>
                          <a:latin typeface="Arial"/>
                        </a:rPr>
                        <a:t> </a:t>
                      </a:r>
                    </a:p>
                  </a:txBody>
                  <a:tcPr marL="4309" marR="4309" marT="4884" marB="0" anchor="b">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solidFill>
                      <a:schemeClr val="bg1"/>
                    </a:solidFill>
                  </a:tcPr>
                </a:tc>
                <a:tc>
                  <a:txBody>
                    <a:bodyPr/>
                    <a:lstStyle/>
                    <a:p>
                      <a:pPr algn="l" fontAlgn="b"/>
                      <a:r>
                        <a:rPr lang="en-US" sz="800" b="0" i="0" u="none" strike="noStrike">
                          <a:solidFill>
                            <a:schemeClr val="accent6"/>
                          </a:solidFill>
                          <a:latin typeface="Arial"/>
                        </a:rPr>
                        <a:t>Apprentice</a:t>
                      </a:r>
                    </a:p>
                  </a:txBody>
                  <a:tcPr marL="4309" marR="4309" marT="4884" marB="0" anchor="b">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800" b="0" i="0" u="none" strike="noStrike">
                          <a:solidFill>
                            <a:schemeClr val="accent6"/>
                          </a:solidFill>
                          <a:latin typeface="Arial"/>
                        </a:rPr>
                        <a:t> </a:t>
                      </a:r>
                    </a:p>
                  </a:txBody>
                  <a:tcPr marL="4309" marR="4309" marT="4884" marB="0" anchor="b">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solidFill>
                      <a:schemeClr val="bg1"/>
                    </a:solidFill>
                  </a:tcPr>
                </a:tc>
                <a:tc>
                  <a:txBody>
                    <a:bodyPr/>
                    <a:lstStyle/>
                    <a:p>
                      <a:pPr algn="l" fontAlgn="b"/>
                      <a:endParaRPr lang="en-US" sz="800" b="0" i="0" u="none" strike="noStrike">
                        <a:solidFill>
                          <a:schemeClr val="accent6"/>
                        </a:solidFill>
                        <a:latin typeface="Arial"/>
                      </a:endParaRPr>
                    </a:p>
                  </a:txBody>
                  <a:tcPr marL="4309" marR="4309" marT="4884" marB="0" anchor="b">
                    <a:lnL w="12700" cap="flat" cmpd="sng" algn="ctr">
                      <a:solidFill>
                        <a:srgbClr val="008000"/>
                      </a:solidFill>
                      <a:prstDash val="solid"/>
                      <a:round/>
                      <a:headEnd type="none" w="med" len="med"/>
                      <a:tailEnd type="none" w="med" len="med"/>
                    </a:lnL>
                    <a:lnR>
                      <a:noFill/>
                    </a:lnR>
                    <a:lnT>
                      <a:noFill/>
                    </a:lnT>
                    <a:lnB>
                      <a:noFill/>
                    </a:lnB>
                    <a:solidFill>
                      <a:schemeClr val="bg1"/>
                    </a:solidFill>
                  </a:tcPr>
                </a:tc>
              </a:tr>
              <a:tr h="107593">
                <a:tc>
                  <a:txBody>
                    <a:bodyPr/>
                    <a:lstStyle/>
                    <a:p>
                      <a:pPr algn="l" fontAlgn="b"/>
                      <a:r>
                        <a:rPr lang="en-US" sz="800" b="0" i="0" u="none" strike="noStrike">
                          <a:solidFill>
                            <a:schemeClr val="accent6"/>
                          </a:solidFill>
                          <a:latin typeface="Arial"/>
                        </a:rPr>
                        <a:t> </a:t>
                      </a:r>
                    </a:p>
                  </a:txBody>
                  <a:tcPr marL="4309" marR="4309" marT="4884" marB="0" anchor="b">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solidFill>
                      <a:schemeClr val="bg1"/>
                    </a:solidFill>
                  </a:tcPr>
                </a:tc>
                <a:tc>
                  <a:txBody>
                    <a:bodyPr/>
                    <a:lstStyle/>
                    <a:p>
                      <a:pPr algn="r" fontAlgn="b"/>
                      <a:r>
                        <a:rPr lang="en-US" sz="800" b="0" i="0" u="none" strike="noStrike">
                          <a:solidFill>
                            <a:schemeClr val="accent6"/>
                          </a:solidFill>
                          <a:latin typeface="Arial"/>
                        </a:rPr>
                        <a:t> </a:t>
                      </a:r>
                    </a:p>
                  </a:txBody>
                  <a:tcPr marL="4309" marR="4309" marT="4884" marB="0" anchor="b">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solidFill>
                      <a:schemeClr val="bg1"/>
                    </a:solidFill>
                  </a:tcPr>
                </a:tc>
                <a:tc>
                  <a:txBody>
                    <a:bodyPr/>
                    <a:lstStyle/>
                    <a:p>
                      <a:pPr algn="l" fontAlgn="b"/>
                      <a:endParaRPr lang="en-US" sz="800" b="0" i="0" u="none" strike="noStrike">
                        <a:solidFill>
                          <a:schemeClr val="accent6"/>
                        </a:solidFill>
                        <a:latin typeface="Arial"/>
                      </a:endParaRPr>
                    </a:p>
                  </a:txBody>
                  <a:tcPr marL="4309" marR="4309" marT="4884" marB="0" anchor="b">
                    <a:lnL w="12700" cap="flat" cmpd="sng" algn="ctr">
                      <a:solidFill>
                        <a:srgbClr val="008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en-US" sz="800" b="0" i="0" u="none" strike="noStrike">
                        <a:solidFill>
                          <a:schemeClr val="accent6"/>
                        </a:solidFill>
                        <a:latin typeface="Arial"/>
                      </a:endParaRPr>
                    </a:p>
                  </a:txBody>
                  <a:tcPr marL="4309" marR="4309" marT="4884" marB="0" anchor="b">
                    <a:lnL>
                      <a:noFill/>
                    </a:lnL>
                    <a:lnR>
                      <a:noFill/>
                    </a:lnR>
                    <a:lnT w="12700" cap="flat" cmpd="sng" algn="ctr">
                      <a:solidFill>
                        <a:srgbClr val="008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en-US" sz="800" b="0" i="0" u="none" strike="noStrike">
                        <a:solidFill>
                          <a:schemeClr val="accent6"/>
                        </a:solidFill>
                        <a:latin typeface="Arial"/>
                      </a:endParaRPr>
                    </a:p>
                  </a:txBody>
                  <a:tcPr marL="4309" marR="4309" marT="4884" marB="0" anchor="b">
                    <a:lnL>
                      <a:noFill/>
                    </a:lnL>
                    <a:lnR>
                      <a:noFill/>
                    </a:lnR>
                    <a:lnT>
                      <a:noFill/>
                    </a:lnT>
                    <a:lnB>
                      <a:noFill/>
                    </a:lnB>
                    <a:solidFill>
                      <a:schemeClr val="bg1"/>
                    </a:solidFill>
                  </a:tcPr>
                </a:tc>
              </a:tr>
              <a:tr h="107593">
                <a:tc>
                  <a:txBody>
                    <a:bodyPr/>
                    <a:lstStyle/>
                    <a:p>
                      <a:pPr algn="l" fontAlgn="b"/>
                      <a:r>
                        <a:rPr lang="en-US" sz="800" b="0" i="0" u="none" strike="noStrike">
                          <a:solidFill>
                            <a:schemeClr val="accent6"/>
                          </a:solidFill>
                          <a:latin typeface="Arial"/>
                        </a:rPr>
                        <a:t> </a:t>
                      </a:r>
                    </a:p>
                  </a:txBody>
                  <a:tcPr marL="4309" marR="4309" marT="4884" marB="0" anchor="b">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solidFill>
                      <a:schemeClr val="bg1"/>
                    </a:solidFill>
                  </a:tcPr>
                </a:tc>
                <a:tc>
                  <a:txBody>
                    <a:bodyPr/>
                    <a:lstStyle/>
                    <a:p>
                      <a:pPr algn="r" fontAlgn="b"/>
                      <a:r>
                        <a:rPr lang="en-US" sz="800" b="0" i="0" u="none" strike="noStrike">
                          <a:solidFill>
                            <a:schemeClr val="accent6"/>
                          </a:solidFill>
                          <a:latin typeface="Arial"/>
                        </a:rPr>
                        <a:t> </a:t>
                      </a:r>
                    </a:p>
                  </a:txBody>
                  <a:tcPr marL="4309" marR="4309" marT="4884" marB="0" anchor="b">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solidFill>
                      <a:schemeClr val="bg1"/>
                    </a:solidFill>
                  </a:tcPr>
                </a:tc>
                <a:tc>
                  <a:txBody>
                    <a:bodyPr/>
                    <a:lstStyle/>
                    <a:p>
                      <a:pPr algn="l" fontAlgn="b"/>
                      <a:r>
                        <a:rPr lang="en-US" sz="800" b="1" i="0" u="none" strike="noStrike">
                          <a:solidFill>
                            <a:schemeClr val="accent6"/>
                          </a:solidFill>
                          <a:latin typeface="Arial"/>
                        </a:rPr>
                        <a:t>TOTAL</a:t>
                      </a:r>
                    </a:p>
                  </a:txBody>
                  <a:tcPr marL="4309" marR="4309" marT="4884" marB="0" anchor="b">
                    <a:lnL w="12700" cap="flat" cmpd="sng" algn="ctr">
                      <a:solidFill>
                        <a:srgbClr val="008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800" b="0" i="0" u="none" strike="noStrike">
                          <a:solidFill>
                            <a:schemeClr val="accent6"/>
                          </a:solidFill>
                          <a:latin typeface="Arial"/>
                        </a:rPr>
                        <a:t>10</a:t>
                      </a:r>
                    </a:p>
                  </a:txBody>
                  <a:tcPr marL="4309" marR="4309" marT="48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en-US" sz="800" b="0" i="0" u="none" strike="noStrike">
                        <a:solidFill>
                          <a:schemeClr val="accent6"/>
                        </a:solidFill>
                        <a:latin typeface="Arial"/>
                      </a:endParaRPr>
                    </a:p>
                  </a:txBody>
                  <a:tcPr marL="4309" marR="4309" marT="4884"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r>
              <a:tr h="107593">
                <a:tc>
                  <a:txBody>
                    <a:bodyPr/>
                    <a:lstStyle/>
                    <a:p>
                      <a:pPr algn="l" fontAlgn="b"/>
                      <a:r>
                        <a:rPr lang="en-US" sz="800" b="0" i="0" u="none" strike="noStrike">
                          <a:solidFill>
                            <a:schemeClr val="accent6"/>
                          </a:solidFill>
                          <a:latin typeface="Arial"/>
                        </a:rPr>
                        <a:t> </a:t>
                      </a:r>
                    </a:p>
                  </a:txBody>
                  <a:tcPr marL="4309" marR="4309" marT="4884" marB="0" anchor="b">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solidFill>
                      <a:schemeClr val="bg1"/>
                    </a:solidFill>
                  </a:tcPr>
                </a:tc>
                <a:tc>
                  <a:txBody>
                    <a:bodyPr/>
                    <a:lstStyle/>
                    <a:p>
                      <a:pPr algn="r" fontAlgn="b"/>
                      <a:r>
                        <a:rPr lang="en-US" sz="800" b="0" i="0" u="none" strike="noStrike">
                          <a:solidFill>
                            <a:schemeClr val="accent6"/>
                          </a:solidFill>
                          <a:latin typeface="Arial"/>
                        </a:rPr>
                        <a:t> </a:t>
                      </a:r>
                    </a:p>
                  </a:txBody>
                  <a:tcPr marL="4309" marR="4309" marT="4884" marB="0" anchor="b">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solidFill>
                      <a:schemeClr val="bg1"/>
                    </a:solidFill>
                  </a:tcPr>
                </a:tc>
                <a:tc>
                  <a:txBody>
                    <a:bodyPr/>
                    <a:lstStyle/>
                    <a:p>
                      <a:pPr algn="l" fontAlgn="b"/>
                      <a:endParaRPr lang="en-US" sz="800" b="0" i="0" u="none" strike="noStrike">
                        <a:solidFill>
                          <a:schemeClr val="accent6"/>
                        </a:solidFill>
                        <a:latin typeface="Arial"/>
                      </a:endParaRPr>
                    </a:p>
                  </a:txBody>
                  <a:tcPr marL="4309" marR="4309" marT="4884" marB="0" anchor="b">
                    <a:lnL w="12700" cap="flat" cmpd="sng" algn="ctr">
                      <a:solidFill>
                        <a:srgbClr val="008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endParaRPr lang="en-US" sz="800" b="0" i="0" u="none" strike="noStrike">
                        <a:solidFill>
                          <a:schemeClr val="accent6"/>
                        </a:solidFill>
                        <a:latin typeface="Arial"/>
                      </a:endParaRPr>
                    </a:p>
                  </a:txBody>
                  <a:tcPr marL="4309" marR="4309" marT="4884"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endParaRPr lang="en-US" sz="800" b="0" i="0" u="none" strike="noStrike">
                        <a:solidFill>
                          <a:schemeClr val="accent6"/>
                        </a:solidFill>
                        <a:latin typeface="Arial"/>
                      </a:endParaRPr>
                    </a:p>
                  </a:txBody>
                  <a:tcPr marL="4309" marR="4309" marT="4884" marB="0" anchor="b">
                    <a:lnL>
                      <a:noFill/>
                    </a:lnL>
                    <a:lnR>
                      <a:noFill/>
                    </a:lnR>
                    <a:lnT>
                      <a:noFill/>
                    </a:lnT>
                    <a:lnB>
                      <a:noFill/>
                    </a:lnB>
                    <a:solidFill>
                      <a:schemeClr val="bg1"/>
                    </a:solidFill>
                  </a:tcPr>
                </a:tc>
              </a:tr>
              <a:tr h="107593">
                <a:tc>
                  <a:txBody>
                    <a:bodyPr/>
                    <a:lstStyle/>
                    <a:p>
                      <a:pPr algn="l" fontAlgn="b"/>
                      <a:r>
                        <a:rPr lang="en-US" sz="800" b="0" i="0" u="none" strike="noStrike">
                          <a:solidFill>
                            <a:schemeClr val="accent6"/>
                          </a:solidFill>
                          <a:latin typeface="Arial"/>
                        </a:rPr>
                        <a:t> </a:t>
                      </a:r>
                    </a:p>
                  </a:txBody>
                  <a:tcPr marL="4309" marR="4309" marT="4884" marB="0" anchor="b">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solidFill>
                      <a:schemeClr val="bg1"/>
                    </a:solidFill>
                  </a:tcPr>
                </a:tc>
                <a:tc>
                  <a:txBody>
                    <a:bodyPr/>
                    <a:lstStyle/>
                    <a:p>
                      <a:pPr algn="r" fontAlgn="b"/>
                      <a:r>
                        <a:rPr lang="en-US" sz="800" b="0" i="0" u="none" strike="noStrike">
                          <a:solidFill>
                            <a:schemeClr val="accent6"/>
                          </a:solidFill>
                          <a:latin typeface="Arial"/>
                        </a:rPr>
                        <a:t> </a:t>
                      </a:r>
                    </a:p>
                  </a:txBody>
                  <a:tcPr marL="4309" marR="4309" marT="4884" marB="0" anchor="b">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solidFill>
                      <a:schemeClr val="bg1"/>
                    </a:solidFill>
                  </a:tcPr>
                </a:tc>
                <a:tc>
                  <a:txBody>
                    <a:bodyPr/>
                    <a:lstStyle/>
                    <a:p>
                      <a:pPr algn="l" fontAlgn="b"/>
                      <a:endParaRPr lang="en-US" sz="800" b="0" i="0" u="none" strike="noStrike">
                        <a:solidFill>
                          <a:schemeClr val="accent6"/>
                        </a:solidFill>
                        <a:latin typeface="Arial"/>
                      </a:endParaRPr>
                    </a:p>
                  </a:txBody>
                  <a:tcPr marL="4309" marR="4309" marT="4884" marB="0" anchor="b">
                    <a:lnL w="12700" cap="flat" cmpd="sng" algn="ctr">
                      <a:solidFill>
                        <a:srgbClr val="008000"/>
                      </a:solidFill>
                      <a:prstDash val="solid"/>
                      <a:round/>
                      <a:headEnd type="none" w="med" len="med"/>
                      <a:tailEnd type="none" w="med" len="med"/>
                    </a:lnL>
                    <a:lnR>
                      <a:noFill/>
                    </a:lnR>
                    <a:lnT>
                      <a:noFill/>
                    </a:lnT>
                    <a:lnB>
                      <a:noFill/>
                    </a:lnB>
                    <a:solidFill>
                      <a:schemeClr val="bg1"/>
                    </a:solidFill>
                  </a:tcPr>
                </a:tc>
                <a:tc>
                  <a:txBody>
                    <a:bodyPr/>
                    <a:lstStyle/>
                    <a:p>
                      <a:pPr algn="l" fontAlgn="b"/>
                      <a:endParaRPr lang="en-US" sz="800" b="0" i="0" u="none" strike="noStrike">
                        <a:solidFill>
                          <a:schemeClr val="accent6"/>
                        </a:solidFill>
                        <a:latin typeface="Arial"/>
                      </a:endParaRPr>
                    </a:p>
                  </a:txBody>
                  <a:tcPr marL="4309" marR="4309" marT="4884" marB="0" anchor="b">
                    <a:lnL>
                      <a:noFill/>
                    </a:lnL>
                    <a:lnR>
                      <a:noFill/>
                    </a:lnR>
                    <a:lnT>
                      <a:noFill/>
                    </a:lnT>
                    <a:lnB>
                      <a:noFill/>
                    </a:lnB>
                    <a:solidFill>
                      <a:schemeClr val="bg1"/>
                    </a:solidFill>
                  </a:tcPr>
                </a:tc>
                <a:tc>
                  <a:txBody>
                    <a:bodyPr/>
                    <a:lstStyle/>
                    <a:p>
                      <a:pPr algn="l" fontAlgn="b"/>
                      <a:endParaRPr lang="en-US" sz="800" b="0" i="0" u="none" strike="noStrike">
                        <a:solidFill>
                          <a:schemeClr val="accent6"/>
                        </a:solidFill>
                        <a:latin typeface="Arial"/>
                      </a:endParaRPr>
                    </a:p>
                  </a:txBody>
                  <a:tcPr marL="4309" marR="4309" marT="4884" marB="0" anchor="b">
                    <a:lnL>
                      <a:noFill/>
                    </a:lnL>
                    <a:lnR>
                      <a:noFill/>
                    </a:lnR>
                    <a:lnT>
                      <a:noFill/>
                    </a:lnT>
                    <a:lnB>
                      <a:noFill/>
                    </a:lnB>
                    <a:solidFill>
                      <a:schemeClr val="bg1"/>
                    </a:solidFill>
                  </a:tcPr>
                </a:tc>
              </a:tr>
              <a:tr h="107593">
                <a:tc>
                  <a:txBody>
                    <a:bodyPr/>
                    <a:lstStyle/>
                    <a:p>
                      <a:pPr algn="l" fontAlgn="b"/>
                      <a:r>
                        <a:rPr lang="en-US" sz="800" b="0" i="0" u="none" strike="noStrike">
                          <a:solidFill>
                            <a:schemeClr val="accent6"/>
                          </a:solidFill>
                          <a:latin typeface="Arial"/>
                        </a:rPr>
                        <a:t> </a:t>
                      </a:r>
                    </a:p>
                  </a:txBody>
                  <a:tcPr marL="4309" marR="4309" marT="4884" marB="0" anchor="b">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solidFill>
                      <a:schemeClr val="bg1"/>
                    </a:solidFill>
                  </a:tcPr>
                </a:tc>
                <a:tc>
                  <a:txBody>
                    <a:bodyPr/>
                    <a:lstStyle/>
                    <a:p>
                      <a:pPr algn="r" fontAlgn="b"/>
                      <a:r>
                        <a:rPr lang="en-US" sz="800" b="0" i="0" u="none" strike="noStrike">
                          <a:solidFill>
                            <a:schemeClr val="accent6"/>
                          </a:solidFill>
                          <a:latin typeface="Arial"/>
                        </a:rPr>
                        <a:t> </a:t>
                      </a:r>
                    </a:p>
                  </a:txBody>
                  <a:tcPr marL="4309" marR="4309" marT="4884" marB="0" anchor="b">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solidFill>
                      <a:schemeClr val="bg1"/>
                    </a:solidFill>
                  </a:tcPr>
                </a:tc>
                <a:tc>
                  <a:txBody>
                    <a:bodyPr/>
                    <a:lstStyle/>
                    <a:p>
                      <a:pPr algn="l" fontAlgn="b"/>
                      <a:endParaRPr lang="en-US" sz="800" b="0" i="0" u="none" strike="noStrike">
                        <a:solidFill>
                          <a:schemeClr val="accent6"/>
                        </a:solidFill>
                        <a:latin typeface="Arial"/>
                      </a:endParaRPr>
                    </a:p>
                  </a:txBody>
                  <a:tcPr marL="4309" marR="4309" marT="4884" marB="0" anchor="b">
                    <a:lnL w="12700" cap="flat" cmpd="sng" algn="ctr">
                      <a:solidFill>
                        <a:srgbClr val="008000"/>
                      </a:solidFill>
                      <a:prstDash val="solid"/>
                      <a:round/>
                      <a:headEnd type="none" w="med" len="med"/>
                      <a:tailEnd type="none" w="med" len="med"/>
                    </a:lnL>
                    <a:lnR>
                      <a:noFill/>
                    </a:lnR>
                    <a:lnT>
                      <a:noFill/>
                    </a:lnT>
                    <a:lnB>
                      <a:noFill/>
                    </a:lnB>
                    <a:solidFill>
                      <a:schemeClr val="bg1"/>
                    </a:solidFill>
                  </a:tcPr>
                </a:tc>
                <a:tc>
                  <a:txBody>
                    <a:bodyPr/>
                    <a:lstStyle/>
                    <a:p>
                      <a:pPr algn="l" fontAlgn="b"/>
                      <a:endParaRPr lang="en-US" sz="800" b="0" i="0" u="none" strike="noStrike">
                        <a:solidFill>
                          <a:schemeClr val="accent6"/>
                        </a:solidFill>
                        <a:latin typeface="Arial"/>
                      </a:endParaRPr>
                    </a:p>
                  </a:txBody>
                  <a:tcPr marL="4309" marR="4309" marT="4884" marB="0" anchor="b">
                    <a:lnL>
                      <a:noFill/>
                    </a:lnL>
                    <a:lnR>
                      <a:noFill/>
                    </a:lnR>
                    <a:lnT>
                      <a:noFill/>
                    </a:lnT>
                    <a:lnB>
                      <a:noFill/>
                    </a:lnB>
                    <a:solidFill>
                      <a:schemeClr val="bg1"/>
                    </a:solidFill>
                  </a:tcPr>
                </a:tc>
                <a:tc>
                  <a:txBody>
                    <a:bodyPr/>
                    <a:lstStyle/>
                    <a:p>
                      <a:pPr algn="l" fontAlgn="b"/>
                      <a:endParaRPr lang="en-US" sz="800" b="0" i="0" u="none" strike="noStrike">
                        <a:solidFill>
                          <a:schemeClr val="accent6"/>
                        </a:solidFill>
                        <a:latin typeface="Arial"/>
                      </a:endParaRPr>
                    </a:p>
                  </a:txBody>
                  <a:tcPr marL="4309" marR="4309" marT="4884" marB="0" anchor="b">
                    <a:lnL>
                      <a:noFill/>
                    </a:lnL>
                    <a:lnR>
                      <a:noFill/>
                    </a:lnR>
                    <a:lnT>
                      <a:noFill/>
                    </a:lnT>
                    <a:lnB>
                      <a:noFill/>
                    </a:lnB>
                    <a:solidFill>
                      <a:schemeClr val="bg1"/>
                    </a:solidFill>
                  </a:tcPr>
                </a:tc>
              </a:tr>
              <a:tr h="107593">
                <a:tc>
                  <a:txBody>
                    <a:bodyPr/>
                    <a:lstStyle/>
                    <a:p>
                      <a:pPr algn="l" fontAlgn="b"/>
                      <a:r>
                        <a:rPr lang="en-US" sz="800" b="0" i="0" u="none" strike="noStrike">
                          <a:solidFill>
                            <a:schemeClr val="accent6"/>
                          </a:solidFill>
                          <a:latin typeface="Arial"/>
                        </a:rPr>
                        <a:t> </a:t>
                      </a:r>
                    </a:p>
                  </a:txBody>
                  <a:tcPr marL="4309" marR="4309" marT="4884" marB="0" anchor="b">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solidFill>
                      <a:schemeClr val="bg1"/>
                    </a:solidFill>
                  </a:tcPr>
                </a:tc>
                <a:tc>
                  <a:txBody>
                    <a:bodyPr/>
                    <a:lstStyle/>
                    <a:p>
                      <a:pPr algn="r" fontAlgn="b"/>
                      <a:r>
                        <a:rPr lang="en-US" sz="800" b="0" i="0" u="none" strike="noStrike">
                          <a:solidFill>
                            <a:schemeClr val="accent6"/>
                          </a:solidFill>
                          <a:latin typeface="Arial"/>
                        </a:rPr>
                        <a:t> </a:t>
                      </a:r>
                    </a:p>
                  </a:txBody>
                  <a:tcPr marL="4309" marR="4309" marT="4884" marB="0" anchor="b">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solidFill>
                      <a:schemeClr val="bg1"/>
                    </a:solidFill>
                  </a:tcPr>
                </a:tc>
                <a:tc>
                  <a:txBody>
                    <a:bodyPr/>
                    <a:lstStyle/>
                    <a:p>
                      <a:pPr algn="l" fontAlgn="b"/>
                      <a:endParaRPr lang="en-US" sz="800" b="0" i="0" u="none" strike="noStrike">
                        <a:solidFill>
                          <a:schemeClr val="accent6"/>
                        </a:solidFill>
                        <a:latin typeface="Arial"/>
                      </a:endParaRPr>
                    </a:p>
                  </a:txBody>
                  <a:tcPr marL="4309" marR="4309" marT="4884" marB="0" anchor="b">
                    <a:lnL w="12700" cap="flat" cmpd="sng" algn="ctr">
                      <a:solidFill>
                        <a:srgbClr val="008000"/>
                      </a:solidFill>
                      <a:prstDash val="solid"/>
                      <a:round/>
                      <a:headEnd type="none" w="med" len="med"/>
                      <a:tailEnd type="none" w="med" len="med"/>
                    </a:lnL>
                    <a:lnR>
                      <a:noFill/>
                    </a:lnR>
                    <a:lnT>
                      <a:noFill/>
                    </a:lnT>
                    <a:lnB>
                      <a:noFill/>
                    </a:lnB>
                    <a:solidFill>
                      <a:schemeClr val="bg1"/>
                    </a:solidFill>
                  </a:tcPr>
                </a:tc>
                <a:tc>
                  <a:txBody>
                    <a:bodyPr/>
                    <a:lstStyle/>
                    <a:p>
                      <a:pPr algn="l" fontAlgn="b"/>
                      <a:endParaRPr lang="en-US" sz="800" b="0" i="0" u="none" strike="noStrike">
                        <a:solidFill>
                          <a:schemeClr val="accent6"/>
                        </a:solidFill>
                        <a:latin typeface="Arial"/>
                      </a:endParaRPr>
                    </a:p>
                  </a:txBody>
                  <a:tcPr marL="4309" marR="4309" marT="4884" marB="0" anchor="b">
                    <a:lnL>
                      <a:noFill/>
                    </a:lnL>
                    <a:lnR>
                      <a:noFill/>
                    </a:lnR>
                    <a:lnT>
                      <a:noFill/>
                    </a:lnT>
                    <a:lnB>
                      <a:noFill/>
                    </a:lnB>
                    <a:solidFill>
                      <a:schemeClr val="bg1"/>
                    </a:solidFill>
                  </a:tcPr>
                </a:tc>
                <a:tc>
                  <a:txBody>
                    <a:bodyPr/>
                    <a:lstStyle/>
                    <a:p>
                      <a:pPr algn="l" fontAlgn="b"/>
                      <a:endParaRPr lang="en-US" sz="800" b="0" i="0" u="none" strike="noStrike">
                        <a:solidFill>
                          <a:schemeClr val="accent6"/>
                        </a:solidFill>
                        <a:latin typeface="Arial"/>
                      </a:endParaRPr>
                    </a:p>
                  </a:txBody>
                  <a:tcPr marL="4309" marR="4309" marT="4884" marB="0" anchor="b">
                    <a:lnL>
                      <a:noFill/>
                    </a:lnL>
                    <a:lnR>
                      <a:noFill/>
                    </a:lnR>
                    <a:lnT>
                      <a:noFill/>
                    </a:lnT>
                    <a:lnB>
                      <a:noFill/>
                    </a:lnB>
                    <a:solidFill>
                      <a:schemeClr val="bg1"/>
                    </a:solidFill>
                  </a:tcPr>
                </a:tc>
              </a:tr>
              <a:tr h="107593">
                <a:tc>
                  <a:txBody>
                    <a:bodyPr/>
                    <a:lstStyle/>
                    <a:p>
                      <a:pPr algn="l" fontAlgn="b"/>
                      <a:r>
                        <a:rPr lang="en-US" sz="800" b="0" i="0" u="none" strike="noStrike">
                          <a:solidFill>
                            <a:schemeClr val="accent6"/>
                          </a:solidFill>
                          <a:latin typeface="Arial"/>
                        </a:rPr>
                        <a:t> </a:t>
                      </a:r>
                    </a:p>
                  </a:txBody>
                  <a:tcPr marL="4309" marR="4309" marT="4884" marB="0" anchor="b">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solidFill>
                      <a:schemeClr val="bg1"/>
                    </a:solidFill>
                  </a:tcPr>
                </a:tc>
                <a:tc>
                  <a:txBody>
                    <a:bodyPr/>
                    <a:lstStyle/>
                    <a:p>
                      <a:pPr algn="r" fontAlgn="b"/>
                      <a:r>
                        <a:rPr lang="en-US" sz="800" b="0" i="0" u="none" strike="noStrike">
                          <a:solidFill>
                            <a:schemeClr val="accent6"/>
                          </a:solidFill>
                          <a:latin typeface="Arial"/>
                        </a:rPr>
                        <a:t> </a:t>
                      </a:r>
                    </a:p>
                  </a:txBody>
                  <a:tcPr marL="4309" marR="4309" marT="4884" marB="0" anchor="b">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solidFill>
                      <a:schemeClr val="bg1"/>
                    </a:solidFill>
                  </a:tcPr>
                </a:tc>
                <a:tc>
                  <a:txBody>
                    <a:bodyPr/>
                    <a:lstStyle/>
                    <a:p>
                      <a:pPr algn="l" fontAlgn="b"/>
                      <a:endParaRPr lang="en-US" sz="800" b="0" i="0" u="none" strike="noStrike">
                        <a:solidFill>
                          <a:schemeClr val="accent6"/>
                        </a:solidFill>
                        <a:latin typeface="Arial"/>
                      </a:endParaRPr>
                    </a:p>
                  </a:txBody>
                  <a:tcPr marL="4309" marR="4309" marT="4884" marB="0" anchor="b">
                    <a:lnL w="12700" cap="flat" cmpd="sng" algn="ctr">
                      <a:solidFill>
                        <a:srgbClr val="008000"/>
                      </a:solidFill>
                      <a:prstDash val="solid"/>
                      <a:round/>
                      <a:headEnd type="none" w="med" len="med"/>
                      <a:tailEnd type="none" w="med" len="med"/>
                    </a:lnL>
                    <a:lnR>
                      <a:noFill/>
                    </a:lnR>
                    <a:lnT>
                      <a:noFill/>
                    </a:lnT>
                    <a:lnB>
                      <a:noFill/>
                    </a:lnB>
                    <a:solidFill>
                      <a:schemeClr val="bg1"/>
                    </a:solidFill>
                  </a:tcPr>
                </a:tc>
                <a:tc>
                  <a:txBody>
                    <a:bodyPr/>
                    <a:lstStyle/>
                    <a:p>
                      <a:pPr algn="l" fontAlgn="b"/>
                      <a:endParaRPr lang="en-US" sz="800" b="0" i="0" u="none" strike="noStrike">
                        <a:solidFill>
                          <a:schemeClr val="accent6"/>
                        </a:solidFill>
                        <a:latin typeface="Arial"/>
                      </a:endParaRPr>
                    </a:p>
                  </a:txBody>
                  <a:tcPr marL="4309" marR="4309" marT="4884" marB="0" anchor="b">
                    <a:lnL>
                      <a:noFill/>
                    </a:lnL>
                    <a:lnR>
                      <a:noFill/>
                    </a:lnR>
                    <a:lnT>
                      <a:noFill/>
                    </a:lnT>
                    <a:lnB>
                      <a:noFill/>
                    </a:lnB>
                    <a:solidFill>
                      <a:schemeClr val="bg1"/>
                    </a:solidFill>
                  </a:tcPr>
                </a:tc>
                <a:tc>
                  <a:txBody>
                    <a:bodyPr/>
                    <a:lstStyle/>
                    <a:p>
                      <a:pPr algn="l" fontAlgn="b"/>
                      <a:endParaRPr lang="en-US" sz="800" b="0" i="0" u="none" strike="noStrike">
                        <a:solidFill>
                          <a:schemeClr val="accent6"/>
                        </a:solidFill>
                        <a:latin typeface="Arial"/>
                      </a:endParaRPr>
                    </a:p>
                  </a:txBody>
                  <a:tcPr marL="4309" marR="4309" marT="4884" marB="0" anchor="b">
                    <a:lnL>
                      <a:noFill/>
                    </a:lnL>
                    <a:lnR>
                      <a:noFill/>
                    </a:lnR>
                    <a:lnT>
                      <a:noFill/>
                    </a:lnT>
                    <a:lnB>
                      <a:noFill/>
                    </a:lnB>
                    <a:solidFill>
                      <a:schemeClr val="bg1"/>
                    </a:solidFill>
                  </a:tcPr>
                </a:tc>
              </a:tr>
              <a:tr h="107593">
                <a:tc>
                  <a:txBody>
                    <a:bodyPr/>
                    <a:lstStyle/>
                    <a:p>
                      <a:pPr algn="l" fontAlgn="b"/>
                      <a:r>
                        <a:rPr lang="en-US" sz="800" b="0" i="0" u="none" strike="noStrike">
                          <a:solidFill>
                            <a:schemeClr val="accent6"/>
                          </a:solidFill>
                          <a:latin typeface="Arial"/>
                        </a:rPr>
                        <a:t> </a:t>
                      </a:r>
                    </a:p>
                  </a:txBody>
                  <a:tcPr marL="4309" marR="4309" marT="4884" marB="0" anchor="b">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solidFill>
                      <a:schemeClr val="bg1"/>
                    </a:solidFill>
                  </a:tcPr>
                </a:tc>
                <a:tc>
                  <a:txBody>
                    <a:bodyPr/>
                    <a:lstStyle/>
                    <a:p>
                      <a:pPr algn="r" fontAlgn="b"/>
                      <a:r>
                        <a:rPr lang="en-US" sz="800" b="0" i="0" u="none" strike="noStrike">
                          <a:solidFill>
                            <a:schemeClr val="accent6"/>
                          </a:solidFill>
                          <a:latin typeface="Arial"/>
                        </a:rPr>
                        <a:t> </a:t>
                      </a:r>
                    </a:p>
                  </a:txBody>
                  <a:tcPr marL="4309" marR="4309" marT="4884" marB="0" anchor="b">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solidFill>
                      <a:schemeClr val="bg1"/>
                    </a:solidFill>
                  </a:tcPr>
                </a:tc>
                <a:tc>
                  <a:txBody>
                    <a:bodyPr/>
                    <a:lstStyle/>
                    <a:p>
                      <a:pPr algn="l" fontAlgn="b"/>
                      <a:endParaRPr lang="en-US" sz="800" b="0" i="0" u="none" strike="noStrike">
                        <a:solidFill>
                          <a:schemeClr val="accent6"/>
                        </a:solidFill>
                        <a:latin typeface="Arial"/>
                      </a:endParaRPr>
                    </a:p>
                  </a:txBody>
                  <a:tcPr marL="4309" marR="4309" marT="4884" marB="0" anchor="b">
                    <a:lnL w="12700" cap="flat" cmpd="sng" algn="ctr">
                      <a:solidFill>
                        <a:srgbClr val="008000"/>
                      </a:solidFill>
                      <a:prstDash val="solid"/>
                      <a:round/>
                      <a:headEnd type="none" w="med" len="med"/>
                      <a:tailEnd type="none" w="med" len="med"/>
                    </a:lnL>
                    <a:lnR>
                      <a:noFill/>
                    </a:lnR>
                    <a:lnT>
                      <a:noFill/>
                    </a:lnT>
                    <a:lnB>
                      <a:noFill/>
                    </a:lnB>
                    <a:solidFill>
                      <a:schemeClr val="bg1"/>
                    </a:solidFill>
                  </a:tcPr>
                </a:tc>
                <a:tc>
                  <a:txBody>
                    <a:bodyPr/>
                    <a:lstStyle/>
                    <a:p>
                      <a:pPr algn="l" fontAlgn="b"/>
                      <a:endParaRPr lang="en-US" sz="800" b="0" i="0" u="none" strike="noStrike">
                        <a:solidFill>
                          <a:schemeClr val="accent6"/>
                        </a:solidFill>
                        <a:latin typeface="Arial"/>
                      </a:endParaRPr>
                    </a:p>
                  </a:txBody>
                  <a:tcPr marL="4309" marR="4309" marT="4884" marB="0" anchor="b">
                    <a:lnL>
                      <a:noFill/>
                    </a:lnL>
                    <a:lnR>
                      <a:noFill/>
                    </a:lnR>
                    <a:lnT>
                      <a:noFill/>
                    </a:lnT>
                    <a:lnB>
                      <a:noFill/>
                    </a:lnB>
                    <a:solidFill>
                      <a:schemeClr val="bg1"/>
                    </a:solidFill>
                  </a:tcPr>
                </a:tc>
                <a:tc>
                  <a:txBody>
                    <a:bodyPr/>
                    <a:lstStyle/>
                    <a:p>
                      <a:pPr algn="l" fontAlgn="b"/>
                      <a:endParaRPr lang="en-US" sz="800" b="0" i="0" u="none" strike="noStrike">
                        <a:solidFill>
                          <a:schemeClr val="accent6"/>
                        </a:solidFill>
                        <a:latin typeface="Arial"/>
                      </a:endParaRPr>
                    </a:p>
                  </a:txBody>
                  <a:tcPr marL="4309" marR="4309" marT="4884" marB="0" anchor="b">
                    <a:lnL>
                      <a:noFill/>
                    </a:lnL>
                    <a:lnR>
                      <a:noFill/>
                    </a:lnR>
                    <a:lnT>
                      <a:noFill/>
                    </a:lnT>
                    <a:lnB>
                      <a:noFill/>
                    </a:lnB>
                    <a:solidFill>
                      <a:schemeClr val="bg1"/>
                    </a:solidFill>
                  </a:tcPr>
                </a:tc>
              </a:tr>
              <a:tr h="107593">
                <a:tc>
                  <a:txBody>
                    <a:bodyPr/>
                    <a:lstStyle/>
                    <a:p>
                      <a:pPr algn="l" fontAlgn="b"/>
                      <a:r>
                        <a:rPr lang="en-US" sz="800" b="0" i="0" u="none" strike="noStrike">
                          <a:solidFill>
                            <a:schemeClr val="accent6"/>
                          </a:solidFill>
                          <a:latin typeface="Arial"/>
                        </a:rPr>
                        <a:t> </a:t>
                      </a:r>
                    </a:p>
                  </a:txBody>
                  <a:tcPr marL="4309" marR="4309" marT="4884" marB="0" anchor="b">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solidFill>
                      <a:schemeClr val="bg1"/>
                    </a:solidFill>
                  </a:tcPr>
                </a:tc>
                <a:tc>
                  <a:txBody>
                    <a:bodyPr/>
                    <a:lstStyle/>
                    <a:p>
                      <a:pPr algn="r" fontAlgn="b"/>
                      <a:r>
                        <a:rPr lang="en-US" sz="800" b="0" i="0" u="none" strike="noStrike">
                          <a:solidFill>
                            <a:schemeClr val="accent6"/>
                          </a:solidFill>
                          <a:latin typeface="Arial"/>
                        </a:rPr>
                        <a:t> </a:t>
                      </a:r>
                    </a:p>
                  </a:txBody>
                  <a:tcPr marL="4309" marR="4309" marT="4884" marB="0" anchor="b">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solidFill>
                      <a:schemeClr val="bg1"/>
                    </a:solidFill>
                  </a:tcPr>
                </a:tc>
                <a:tc>
                  <a:txBody>
                    <a:bodyPr/>
                    <a:lstStyle/>
                    <a:p>
                      <a:pPr algn="l" fontAlgn="b"/>
                      <a:endParaRPr lang="en-US" sz="800" b="0" i="0" u="none" strike="noStrike">
                        <a:solidFill>
                          <a:schemeClr val="accent6"/>
                        </a:solidFill>
                        <a:latin typeface="Arial"/>
                      </a:endParaRPr>
                    </a:p>
                  </a:txBody>
                  <a:tcPr marL="4309" marR="4309" marT="4884" marB="0" anchor="b">
                    <a:lnL w="12700" cap="flat" cmpd="sng" algn="ctr">
                      <a:solidFill>
                        <a:srgbClr val="008000"/>
                      </a:solidFill>
                      <a:prstDash val="solid"/>
                      <a:round/>
                      <a:headEnd type="none" w="med" len="med"/>
                      <a:tailEnd type="none" w="med" len="med"/>
                    </a:lnL>
                    <a:lnR>
                      <a:noFill/>
                    </a:lnR>
                    <a:lnT>
                      <a:noFill/>
                    </a:lnT>
                    <a:lnB>
                      <a:noFill/>
                    </a:lnB>
                    <a:solidFill>
                      <a:schemeClr val="bg1"/>
                    </a:solidFill>
                  </a:tcPr>
                </a:tc>
                <a:tc>
                  <a:txBody>
                    <a:bodyPr/>
                    <a:lstStyle/>
                    <a:p>
                      <a:pPr algn="l" fontAlgn="b"/>
                      <a:endParaRPr lang="en-US" sz="800" b="0" i="0" u="none" strike="noStrike">
                        <a:solidFill>
                          <a:schemeClr val="accent6"/>
                        </a:solidFill>
                        <a:latin typeface="Arial"/>
                      </a:endParaRPr>
                    </a:p>
                  </a:txBody>
                  <a:tcPr marL="4309" marR="4309" marT="4884" marB="0" anchor="b">
                    <a:lnL>
                      <a:noFill/>
                    </a:lnL>
                    <a:lnR>
                      <a:noFill/>
                    </a:lnR>
                    <a:lnT>
                      <a:noFill/>
                    </a:lnT>
                    <a:lnB>
                      <a:noFill/>
                    </a:lnB>
                    <a:solidFill>
                      <a:schemeClr val="bg1"/>
                    </a:solidFill>
                  </a:tcPr>
                </a:tc>
                <a:tc>
                  <a:txBody>
                    <a:bodyPr/>
                    <a:lstStyle/>
                    <a:p>
                      <a:pPr algn="l" fontAlgn="b"/>
                      <a:endParaRPr lang="en-US" sz="800" b="0" i="0" u="none" strike="noStrike">
                        <a:solidFill>
                          <a:schemeClr val="accent6"/>
                        </a:solidFill>
                        <a:latin typeface="Arial"/>
                      </a:endParaRPr>
                    </a:p>
                  </a:txBody>
                  <a:tcPr marL="4309" marR="4309" marT="4884" marB="0" anchor="b">
                    <a:lnL>
                      <a:noFill/>
                    </a:lnL>
                    <a:lnR>
                      <a:noFill/>
                    </a:lnR>
                    <a:lnT>
                      <a:noFill/>
                    </a:lnT>
                    <a:lnB>
                      <a:noFill/>
                    </a:lnB>
                    <a:solidFill>
                      <a:schemeClr val="bg1"/>
                    </a:solidFill>
                  </a:tcPr>
                </a:tc>
              </a:tr>
              <a:tr h="107593">
                <a:tc>
                  <a:txBody>
                    <a:bodyPr/>
                    <a:lstStyle/>
                    <a:p>
                      <a:pPr algn="l" fontAlgn="b"/>
                      <a:r>
                        <a:rPr lang="en-US" sz="800" b="0" i="0" u="none" strike="noStrike">
                          <a:solidFill>
                            <a:schemeClr val="accent6"/>
                          </a:solidFill>
                          <a:latin typeface="Arial"/>
                        </a:rPr>
                        <a:t> </a:t>
                      </a:r>
                    </a:p>
                  </a:txBody>
                  <a:tcPr marL="4309" marR="4309" marT="4884" marB="0" anchor="b">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solidFill>
                      <a:schemeClr val="bg1"/>
                    </a:solidFill>
                  </a:tcPr>
                </a:tc>
                <a:tc>
                  <a:txBody>
                    <a:bodyPr/>
                    <a:lstStyle/>
                    <a:p>
                      <a:pPr algn="r" fontAlgn="b"/>
                      <a:r>
                        <a:rPr lang="en-US" sz="800" b="0" i="0" u="none" strike="noStrike">
                          <a:solidFill>
                            <a:schemeClr val="accent6"/>
                          </a:solidFill>
                          <a:latin typeface="Arial"/>
                        </a:rPr>
                        <a:t> </a:t>
                      </a:r>
                    </a:p>
                  </a:txBody>
                  <a:tcPr marL="4309" marR="4309" marT="4884" marB="0" anchor="b">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solidFill>
                      <a:schemeClr val="bg1"/>
                    </a:solidFill>
                  </a:tcPr>
                </a:tc>
                <a:tc>
                  <a:txBody>
                    <a:bodyPr/>
                    <a:lstStyle/>
                    <a:p>
                      <a:pPr algn="l" fontAlgn="b"/>
                      <a:endParaRPr lang="en-US" sz="800" b="0" i="0" u="none" strike="noStrike">
                        <a:solidFill>
                          <a:schemeClr val="accent6"/>
                        </a:solidFill>
                        <a:latin typeface="Arial"/>
                      </a:endParaRPr>
                    </a:p>
                  </a:txBody>
                  <a:tcPr marL="4309" marR="4309" marT="4884" marB="0" anchor="b">
                    <a:lnL w="12700" cap="flat" cmpd="sng" algn="ctr">
                      <a:solidFill>
                        <a:srgbClr val="008000"/>
                      </a:solidFill>
                      <a:prstDash val="solid"/>
                      <a:round/>
                      <a:headEnd type="none" w="med" len="med"/>
                      <a:tailEnd type="none" w="med" len="med"/>
                    </a:lnL>
                    <a:lnR>
                      <a:noFill/>
                    </a:lnR>
                    <a:lnT>
                      <a:noFill/>
                    </a:lnT>
                    <a:lnB>
                      <a:noFill/>
                    </a:lnB>
                    <a:solidFill>
                      <a:schemeClr val="bg1"/>
                    </a:solidFill>
                  </a:tcPr>
                </a:tc>
                <a:tc>
                  <a:txBody>
                    <a:bodyPr/>
                    <a:lstStyle/>
                    <a:p>
                      <a:pPr algn="l" fontAlgn="b"/>
                      <a:endParaRPr lang="en-US" sz="800" b="0" i="0" u="none" strike="noStrike">
                        <a:solidFill>
                          <a:schemeClr val="accent6"/>
                        </a:solidFill>
                        <a:latin typeface="Arial"/>
                      </a:endParaRPr>
                    </a:p>
                  </a:txBody>
                  <a:tcPr marL="4309" marR="4309" marT="4884" marB="0" anchor="b">
                    <a:lnL>
                      <a:noFill/>
                    </a:lnL>
                    <a:lnR>
                      <a:noFill/>
                    </a:lnR>
                    <a:lnT>
                      <a:noFill/>
                    </a:lnT>
                    <a:lnB>
                      <a:noFill/>
                    </a:lnB>
                    <a:solidFill>
                      <a:schemeClr val="bg1"/>
                    </a:solidFill>
                  </a:tcPr>
                </a:tc>
                <a:tc>
                  <a:txBody>
                    <a:bodyPr/>
                    <a:lstStyle/>
                    <a:p>
                      <a:pPr algn="l" fontAlgn="b"/>
                      <a:endParaRPr lang="en-US" sz="800" b="0" i="0" u="none" strike="noStrike">
                        <a:solidFill>
                          <a:schemeClr val="accent6"/>
                        </a:solidFill>
                        <a:latin typeface="Arial"/>
                      </a:endParaRPr>
                    </a:p>
                  </a:txBody>
                  <a:tcPr marL="4309" marR="4309" marT="4884" marB="0" anchor="b">
                    <a:lnL>
                      <a:noFill/>
                    </a:lnL>
                    <a:lnR>
                      <a:noFill/>
                    </a:lnR>
                    <a:lnT>
                      <a:noFill/>
                    </a:lnT>
                    <a:lnB>
                      <a:noFill/>
                    </a:lnB>
                    <a:solidFill>
                      <a:schemeClr val="bg1"/>
                    </a:solidFill>
                  </a:tcPr>
                </a:tc>
              </a:tr>
              <a:tr h="107593">
                <a:tc>
                  <a:txBody>
                    <a:bodyPr/>
                    <a:lstStyle/>
                    <a:p>
                      <a:pPr algn="l" fontAlgn="b"/>
                      <a:r>
                        <a:rPr lang="en-US" sz="800" b="0" i="0" u="none" strike="noStrike">
                          <a:solidFill>
                            <a:schemeClr val="accent6"/>
                          </a:solidFill>
                          <a:latin typeface="Arial"/>
                        </a:rPr>
                        <a:t> </a:t>
                      </a:r>
                    </a:p>
                  </a:txBody>
                  <a:tcPr marL="4309" marR="4309" marT="4884" marB="0" anchor="b">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solidFill>
                      <a:schemeClr val="bg1"/>
                    </a:solidFill>
                  </a:tcPr>
                </a:tc>
                <a:tc>
                  <a:txBody>
                    <a:bodyPr/>
                    <a:lstStyle/>
                    <a:p>
                      <a:pPr algn="r" fontAlgn="b"/>
                      <a:r>
                        <a:rPr lang="en-US" sz="800" b="0" i="0" u="none" strike="noStrike">
                          <a:solidFill>
                            <a:schemeClr val="accent6"/>
                          </a:solidFill>
                          <a:latin typeface="Arial"/>
                        </a:rPr>
                        <a:t> </a:t>
                      </a:r>
                    </a:p>
                  </a:txBody>
                  <a:tcPr marL="4309" marR="4309" marT="4884" marB="0" anchor="b">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solidFill>
                      <a:schemeClr val="bg1"/>
                    </a:solidFill>
                  </a:tcPr>
                </a:tc>
                <a:tc>
                  <a:txBody>
                    <a:bodyPr/>
                    <a:lstStyle/>
                    <a:p>
                      <a:pPr algn="l" fontAlgn="b"/>
                      <a:endParaRPr lang="en-US" sz="800" b="0" i="0" u="none" strike="noStrike">
                        <a:solidFill>
                          <a:schemeClr val="accent6"/>
                        </a:solidFill>
                        <a:latin typeface="Arial"/>
                      </a:endParaRPr>
                    </a:p>
                  </a:txBody>
                  <a:tcPr marL="4309" marR="4309" marT="4884" marB="0" anchor="b">
                    <a:lnL w="12700" cap="flat" cmpd="sng" algn="ctr">
                      <a:solidFill>
                        <a:srgbClr val="008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en-US" sz="800" b="0" i="0" u="none" strike="noStrike">
                        <a:solidFill>
                          <a:schemeClr val="accent6"/>
                        </a:solidFill>
                        <a:latin typeface="Arial"/>
                      </a:endParaRPr>
                    </a:p>
                  </a:txBody>
                  <a:tcPr marL="4309" marR="4309" marT="4884" marB="0" anchor="b">
                    <a:lnL>
                      <a:noFill/>
                    </a:lnL>
                    <a:lnR>
                      <a:noFill/>
                    </a:lnR>
                    <a:lnT>
                      <a:noFill/>
                    </a:lnT>
                    <a:lnB w="12700" cap="flat" cmpd="sng" algn="ctr">
                      <a:solidFill>
                        <a:srgbClr val="008000"/>
                      </a:solidFill>
                      <a:prstDash val="solid"/>
                      <a:round/>
                      <a:headEnd type="none" w="med" len="med"/>
                      <a:tailEnd type="none" w="med" len="med"/>
                    </a:lnB>
                    <a:solidFill>
                      <a:schemeClr val="bg1"/>
                    </a:solidFill>
                  </a:tcPr>
                </a:tc>
                <a:tc>
                  <a:txBody>
                    <a:bodyPr/>
                    <a:lstStyle/>
                    <a:p>
                      <a:pPr algn="l" fontAlgn="b"/>
                      <a:endParaRPr lang="en-US" sz="800" b="0" i="0" u="none" strike="noStrike">
                        <a:solidFill>
                          <a:schemeClr val="accent6"/>
                        </a:solidFill>
                        <a:latin typeface="Arial"/>
                      </a:endParaRPr>
                    </a:p>
                  </a:txBody>
                  <a:tcPr marL="4309" marR="4309" marT="4884" marB="0" anchor="b">
                    <a:lnL>
                      <a:noFill/>
                    </a:lnL>
                    <a:lnR>
                      <a:noFill/>
                    </a:lnR>
                    <a:lnT>
                      <a:noFill/>
                    </a:lnT>
                    <a:lnB>
                      <a:noFill/>
                    </a:lnB>
                    <a:solidFill>
                      <a:schemeClr val="bg1"/>
                    </a:solidFill>
                  </a:tcPr>
                </a:tc>
              </a:tr>
              <a:tr h="107593">
                <a:tc>
                  <a:txBody>
                    <a:bodyPr/>
                    <a:lstStyle/>
                    <a:p>
                      <a:pPr algn="l" fontAlgn="b"/>
                      <a:r>
                        <a:rPr lang="en-US" sz="800" b="0" i="0" u="none" strike="noStrike">
                          <a:solidFill>
                            <a:schemeClr val="accent6"/>
                          </a:solidFill>
                          <a:latin typeface="Arial"/>
                        </a:rPr>
                        <a:t> </a:t>
                      </a:r>
                    </a:p>
                  </a:txBody>
                  <a:tcPr marL="4309" marR="4309" marT="4884" marB="0" anchor="b">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solidFill>
                      <a:schemeClr val="bg1"/>
                    </a:solidFill>
                  </a:tcPr>
                </a:tc>
                <a:tc>
                  <a:txBody>
                    <a:bodyPr/>
                    <a:lstStyle/>
                    <a:p>
                      <a:pPr algn="r" fontAlgn="b"/>
                      <a:r>
                        <a:rPr lang="en-US" sz="800" b="0" i="0" u="none" strike="noStrike">
                          <a:solidFill>
                            <a:schemeClr val="accent6"/>
                          </a:solidFill>
                          <a:latin typeface="Arial"/>
                        </a:rPr>
                        <a:t> </a:t>
                      </a:r>
                    </a:p>
                  </a:txBody>
                  <a:tcPr marL="4309" marR="4309" marT="4884" marB="0" anchor="b">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solidFill>
                      <a:schemeClr val="bg1"/>
                    </a:solidFill>
                  </a:tcPr>
                </a:tc>
                <a:tc>
                  <a:txBody>
                    <a:bodyPr/>
                    <a:lstStyle/>
                    <a:p>
                      <a:pPr algn="l" fontAlgn="b"/>
                      <a:r>
                        <a:rPr lang="en-US" sz="800" b="1" i="0" u="none" strike="noStrike">
                          <a:solidFill>
                            <a:schemeClr val="accent6"/>
                          </a:solidFill>
                          <a:latin typeface="Arial"/>
                        </a:rPr>
                        <a:t>PERMIT</a:t>
                      </a:r>
                    </a:p>
                  </a:txBody>
                  <a:tcPr marL="4309" marR="4309" marT="4884" marB="0" anchor="b">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800" b="0" i="0" u="none" strike="noStrike">
                          <a:solidFill>
                            <a:schemeClr val="accent6"/>
                          </a:solidFill>
                          <a:latin typeface="Arial"/>
                        </a:rPr>
                        <a:t> </a:t>
                      </a:r>
                    </a:p>
                  </a:txBody>
                  <a:tcPr marL="4309" marR="4309" marT="4884" marB="0" anchor="b">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solidFill>
                      <a:schemeClr val="bg1"/>
                    </a:solidFill>
                  </a:tcPr>
                </a:tc>
                <a:tc>
                  <a:txBody>
                    <a:bodyPr/>
                    <a:lstStyle/>
                    <a:p>
                      <a:pPr algn="l" fontAlgn="b"/>
                      <a:endParaRPr lang="en-US" sz="800" b="0" i="0" u="none" strike="noStrike">
                        <a:solidFill>
                          <a:schemeClr val="accent6"/>
                        </a:solidFill>
                        <a:latin typeface="Arial"/>
                      </a:endParaRPr>
                    </a:p>
                  </a:txBody>
                  <a:tcPr marL="4309" marR="4309" marT="4884" marB="0" anchor="b">
                    <a:lnL w="12700" cap="flat" cmpd="sng" algn="ctr">
                      <a:solidFill>
                        <a:srgbClr val="008000"/>
                      </a:solidFill>
                      <a:prstDash val="solid"/>
                      <a:round/>
                      <a:headEnd type="none" w="med" len="med"/>
                      <a:tailEnd type="none" w="med" len="med"/>
                    </a:lnL>
                    <a:lnR>
                      <a:noFill/>
                    </a:lnR>
                    <a:lnT>
                      <a:noFill/>
                    </a:lnT>
                    <a:lnB>
                      <a:noFill/>
                    </a:lnB>
                    <a:solidFill>
                      <a:schemeClr val="bg1"/>
                    </a:solidFill>
                  </a:tcPr>
                </a:tc>
              </a:tr>
              <a:tr h="107593">
                <a:tc>
                  <a:txBody>
                    <a:bodyPr/>
                    <a:lstStyle/>
                    <a:p>
                      <a:pPr algn="l" fontAlgn="b"/>
                      <a:r>
                        <a:rPr lang="en-US" sz="800" b="0" i="0" u="none" strike="noStrike">
                          <a:solidFill>
                            <a:schemeClr val="accent6"/>
                          </a:solidFill>
                          <a:latin typeface="Arial"/>
                        </a:rPr>
                        <a:t> </a:t>
                      </a:r>
                    </a:p>
                  </a:txBody>
                  <a:tcPr marL="4309" marR="4309" marT="4884" marB="0" anchor="b">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solidFill>
                      <a:schemeClr val="bg1"/>
                    </a:solidFill>
                  </a:tcPr>
                </a:tc>
                <a:tc>
                  <a:txBody>
                    <a:bodyPr/>
                    <a:lstStyle/>
                    <a:p>
                      <a:pPr algn="r" fontAlgn="b"/>
                      <a:r>
                        <a:rPr lang="en-US" sz="800" b="0" i="0" u="none" strike="noStrike">
                          <a:solidFill>
                            <a:schemeClr val="accent6"/>
                          </a:solidFill>
                          <a:latin typeface="Arial"/>
                        </a:rPr>
                        <a:t> </a:t>
                      </a:r>
                    </a:p>
                  </a:txBody>
                  <a:tcPr marL="4309" marR="4309" marT="4884" marB="0" anchor="b">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solidFill>
                      <a:schemeClr val="bg1"/>
                    </a:solidFill>
                  </a:tcPr>
                </a:tc>
                <a:tc>
                  <a:txBody>
                    <a:bodyPr/>
                    <a:lstStyle/>
                    <a:p>
                      <a:pPr algn="l" fontAlgn="b"/>
                      <a:endParaRPr lang="en-US" sz="800" b="0" i="0" u="none" strike="noStrike">
                        <a:solidFill>
                          <a:schemeClr val="accent6"/>
                        </a:solidFill>
                        <a:latin typeface="Arial"/>
                      </a:endParaRPr>
                    </a:p>
                  </a:txBody>
                  <a:tcPr marL="4309" marR="4309" marT="4884" marB="0" anchor="b">
                    <a:lnL w="12700" cap="flat" cmpd="sng" algn="ctr">
                      <a:solidFill>
                        <a:srgbClr val="008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endParaRPr lang="en-US" sz="800" b="0" i="0" u="none" strike="noStrike">
                        <a:solidFill>
                          <a:schemeClr val="accent6"/>
                        </a:solidFill>
                        <a:latin typeface="Arial"/>
                      </a:endParaRPr>
                    </a:p>
                  </a:txBody>
                  <a:tcPr marL="4309" marR="4309" marT="4884" marB="0" anchor="b">
                    <a:lnL>
                      <a:noFill/>
                    </a:lnL>
                    <a:lnR>
                      <a:noFill/>
                    </a:lnR>
                    <a:lnT w="12700" cap="flat" cmpd="sng" algn="ctr">
                      <a:solidFill>
                        <a:srgbClr val="008000"/>
                      </a:solidFill>
                      <a:prstDash val="solid"/>
                      <a:round/>
                      <a:headEnd type="none" w="med" len="med"/>
                      <a:tailEnd type="none" w="med" len="med"/>
                    </a:lnT>
                    <a:lnB>
                      <a:noFill/>
                    </a:lnB>
                    <a:solidFill>
                      <a:schemeClr val="bg1"/>
                    </a:solidFill>
                  </a:tcPr>
                </a:tc>
                <a:tc>
                  <a:txBody>
                    <a:bodyPr/>
                    <a:lstStyle/>
                    <a:p>
                      <a:pPr algn="l" fontAlgn="b"/>
                      <a:endParaRPr lang="en-US" sz="800" b="0" i="0" u="none" strike="noStrike">
                        <a:solidFill>
                          <a:schemeClr val="accent6"/>
                        </a:solidFill>
                        <a:latin typeface="Arial"/>
                      </a:endParaRPr>
                    </a:p>
                  </a:txBody>
                  <a:tcPr marL="4309" marR="4309" marT="4884" marB="0" anchor="b">
                    <a:lnL>
                      <a:noFill/>
                    </a:lnL>
                    <a:lnR>
                      <a:noFill/>
                    </a:lnR>
                    <a:lnT>
                      <a:noFill/>
                    </a:lnT>
                    <a:lnB>
                      <a:noFill/>
                    </a:lnB>
                    <a:solidFill>
                      <a:schemeClr val="bg1"/>
                    </a:solidFill>
                  </a:tcPr>
                </a:tc>
              </a:tr>
              <a:tr h="136600">
                <a:tc>
                  <a:txBody>
                    <a:bodyPr/>
                    <a:lstStyle/>
                    <a:p>
                      <a:pPr algn="l" fontAlgn="b"/>
                      <a:r>
                        <a:rPr lang="en-US" sz="800" b="0" i="0" u="none" strike="noStrike" dirty="0">
                          <a:solidFill>
                            <a:schemeClr val="accent6"/>
                          </a:solidFill>
                          <a:latin typeface="Arial"/>
                        </a:rPr>
                        <a:t> </a:t>
                      </a:r>
                    </a:p>
                  </a:txBody>
                  <a:tcPr marL="4309" marR="4309" marT="4884" marB="0" anchor="b">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solidFill>
                      <a:schemeClr val="bg1"/>
                    </a:solidFill>
                  </a:tcPr>
                </a:tc>
                <a:tc>
                  <a:txBody>
                    <a:bodyPr/>
                    <a:lstStyle/>
                    <a:p>
                      <a:pPr algn="r" fontAlgn="b"/>
                      <a:r>
                        <a:rPr lang="en-US" sz="800" b="0" i="0" u="none" strike="noStrike">
                          <a:solidFill>
                            <a:schemeClr val="accent6"/>
                          </a:solidFill>
                          <a:latin typeface="Arial"/>
                        </a:rPr>
                        <a:t> </a:t>
                      </a:r>
                    </a:p>
                  </a:txBody>
                  <a:tcPr marL="4309" marR="4309" marT="4884" marB="0" anchor="b">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solidFill>
                      <a:schemeClr val="bg1"/>
                    </a:solidFill>
                  </a:tcPr>
                </a:tc>
                <a:tc>
                  <a:txBody>
                    <a:bodyPr/>
                    <a:lstStyle/>
                    <a:p>
                      <a:pPr algn="l" fontAlgn="b"/>
                      <a:endParaRPr lang="en-US" sz="800" b="0" i="0" u="none" strike="noStrike">
                        <a:solidFill>
                          <a:schemeClr val="accent6"/>
                        </a:solidFill>
                        <a:latin typeface="Arial"/>
                      </a:endParaRPr>
                    </a:p>
                  </a:txBody>
                  <a:tcPr marL="4309" marR="4309" marT="4884" marB="0" anchor="b">
                    <a:lnL w="12700" cap="flat" cmpd="sng" algn="ctr">
                      <a:solidFill>
                        <a:srgbClr val="008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en-US" sz="800" b="0" i="0" u="none" strike="noStrike">
                        <a:solidFill>
                          <a:schemeClr val="accent6"/>
                        </a:solidFill>
                        <a:latin typeface="Arial"/>
                      </a:endParaRPr>
                    </a:p>
                  </a:txBody>
                  <a:tcPr marL="4309" marR="4309" marT="4884"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en-US" sz="800" b="0" i="0" u="none" strike="noStrike">
                        <a:solidFill>
                          <a:schemeClr val="accent6"/>
                        </a:solidFill>
                        <a:latin typeface="Arial"/>
                      </a:endParaRPr>
                    </a:p>
                  </a:txBody>
                  <a:tcPr marL="4309" marR="4309" marT="4884" marB="0" anchor="b">
                    <a:lnL>
                      <a:noFill/>
                    </a:lnL>
                    <a:lnR>
                      <a:noFill/>
                    </a:lnR>
                    <a:lnT>
                      <a:noFill/>
                    </a:lnT>
                    <a:lnB>
                      <a:noFill/>
                    </a:lnB>
                    <a:solidFill>
                      <a:schemeClr val="bg1"/>
                    </a:solidFill>
                  </a:tcPr>
                </a:tc>
              </a:tr>
              <a:tr h="107593">
                <a:tc>
                  <a:txBody>
                    <a:bodyPr/>
                    <a:lstStyle/>
                    <a:p>
                      <a:pPr algn="l" fontAlgn="b"/>
                      <a:r>
                        <a:rPr lang="en-US" sz="800" b="0" i="0" u="none" strike="noStrike">
                          <a:solidFill>
                            <a:schemeClr val="accent6"/>
                          </a:solidFill>
                          <a:latin typeface="Arial"/>
                        </a:rPr>
                        <a:t> </a:t>
                      </a:r>
                    </a:p>
                  </a:txBody>
                  <a:tcPr marL="4309" marR="4309" marT="4884" marB="0" anchor="b">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solidFill>
                      <a:schemeClr val="bg1"/>
                    </a:solidFill>
                  </a:tcPr>
                </a:tc>
                <a:tc>
                  <a:txBody>
                    <a:bodyPr/>
                    <a:lstStyle/>
                    <a:p>
                      <a:pPr algn="r" fontAlgn="b"/>
                      <a:r>
                        <a:rPr lang="en-US" sz="800" b="0" i="0" u="none" strike="noStrike">
                          <a:solidFill>
                            <a:schemeClr val="accent6"/>
                          </a:solidFill>
                          <a:latin typeface="Arial"/>
                        </a:rPr>
                        <a:t> </a:t>
                      </a:r>
                    </a:p>
                  </a:txBody>
                  <a:tcPr marL="4309" marR="4309" marT="4884" marB="0" anchor="b">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solidFill>
                      <a:schemeClr val="bg1"/>
                    </a:solidFill>
                  </a:tcPr>
                </a:tc>
                <a:tc>
                  <a:txBody>
                    <a:bodyPr/>
                    <a:lstStyle/>
                    <a:p>
                      <a:pPr algn="l" fontAlgn="b"/>
                      <a:r>
                        <a:rPr lang="en-US" sz="800" b="1" i="0" u="none" strike="noStrike">
                          <a:solidFill>
                            <a:schemeClr val="accent6"/>
                          </a:solidFill>
                          <a:latin typeface="Arial"/>
                        </a:rPr>
                        <a:t>SUB CONTRACT</a:t>
                      </a:r>
                    </a:p>
                  </a:txBody>
                  <a:tcPr marL="4309" marR="4309" marT="4884" marB="0" anchor="b">
                    <a:lnL w="12700" cap="flat" cmpd="sng" algn="ctr">
                      <a:solidFill>
                        <a:srgbClr val="008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8000"/>
                      </a:solidFill>
                      <a:prstDash val="solid"/>
                      <a:round/>
                      <a:headEnd type="none" w="med" len="med"/>
                      <a:tailEnd type="none" w="med" len="med"/>
                    </a:lnB>
                    <a:solidFill>
                      <a:schemeClr val="bg1"/>
                    </a:solidFill>
                  </a:tcPr>
                </a:tc>
                <a:tc>
                  <a:txBody>
                    <a:bodyPr/>
                    <a:lstStyle/>
                    <a:p>
                      <a:pPr algn="l" fontAlgn="b"/>
                      <a:r>
                        <a:rPr lang="en-US" sz="800" b="0" i="0" u="none" strike="noStrike">
                          <a:solidFill>
                            <a:schemeClr val="accent6"/>
                          </a:solidFill>
                          <a:latin typeface="Arial"/>
                        </a:rPr>
                        <a:t> </a:t>
                      </a:r>
                    </a:p>
                  </a:txBody>
                  <a:tcPr marL="4309" marR="4309" marT="48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8000"/>
                      </a:solidFill>
                      <a:prstDash val="solid"/>
                      <a:round/>
                      <a:headEnd type="none" w="med" len="med"/>
                      <a:tailEnd type="none" w="med" len="med"/>
                    </a:lnB>
                    <a:solidFill>
                      <a:schemeClr val="bg1"/>
                    </a:solidFill>
                  </a:tcPr>
                </a:tc>
                <a:tc>
                  <a:txBody>
                    <a:bodyPr/>
                    <a:lstStyle/>
                    <a:p>
                      <a:pPr algn="l" fontAlgn="b"/>
                      <a:endParaRPr lang="en-US" sz="800" b="0" i="0" u="none" strike="noStrike">
                        <a:solidFill>
                          <a:schemeClr val="accent6"/>
                        </a:solidFill>
                        <a:latin typeface="Arial"/>
                      </a:endParaRPr>
                    </a:p>
                  </a:txBody>
                  <a:tcPr marL="4309" marR="4309" marT="4884"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r>
              <a:tr h="107593">
                <a:tc>
                  <a:txBody>
                    <a:bodyPr/>
                    <a:lstStyle/>
                    <a:p>
                      <a:pPr algn="l" fontAlgn="b"/>
                      <a:r>
                        <a:rPr lang="en-US" sz="800" b="0" i="0" u="none" strike="noStrike">
                          <a:solidFill>
                            <a:schemeClr val="accent6"/>
                          </a:solidFill>
                          <a:latin typeface="Arial"/>
                        </a:rPr>
                        <a:t> </a:t>
                      </a:r>
                    </a:p>
                  </a:txBody>
                  <a:tcPr marL="4309" marR="4309" marT="4884" marB="0" anchor="b">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solidFill>
                      <a:schemeClr val="bg1"/>
                    </a:solidFill>
                  </a:tcPr>
                </a:tc>
                <a:tc>
                  <a:txBody>
                    <a:bodyPr/>
                    <a:lstStyle/>
                    <a:p>
                      <a:pPr algn="r" fontAlgn="b"/>
                      <a:r>
                        <a:rPr lang="en-US" sz="800" b="0" i="0" u="none" strike="noStrike">
                          <a:solidFill>
                            <a:schemeClr val="accent6"/>
                          </a:solidFill>
                          <a:latin typeface="Arial"/>
                        </a:rPr>
                        <a:t> </a:t>
                      </a:r>
                    </a:p>
                  </a:txBody>
                  <a:tcPr marL="4309" marR="4309" marT="4884" marB="0" anchor="b">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solidFill>
                      <a:schemeClr val="bg1"/>
                    </a:solidFill>
                  </a:tcPr>
                </a:tc>
                <a:tc>
                  <a:txBody>
                    <a:bodyPr/>
                    <a:lstStyle/>
                    <a:p>
                      <a:pPr algn="l" fontAlgn="b"/>
                      <a:r>
                        <a:rPr lang="en-US" sz="800" b="0" i="0" u="none" strike="noStrike">
                          <a:solidFill>
                            <a:schemeClr val="accent6"/>
                          </a:solidFill>
                          <a:latin typeface="Arial"/>
                        </a:rPr>
                        <a:t> </a:t>
                      </a:r>
                    </a:p>
                  </a:txBody>
                  <a:tcPr marL="4309" marR="4309" marT="4884" marB="0" anchor="b">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solidFill>
                      <a:schemeClr val="bg1"/>
                    </a:solidFill>
                  </a:tcPr>
                </a:tc>
                <a:tc>
                  <a:txBody>
                    <a:bodyPr/>
                    <a:lstStyle/>
                    <a:p>
                      <a:pPr algn="l" fontAlgn="b"/>
                      <a:r>
                        <a:rPr lang="en-US" sz="800" b="0" i="0" u="none" strike="noStrike">
                          <a:solidFill>
                            <a:schemeClr val="accent6"/>
                          </a:solidFill>
                          <a:latin typeface="Arial"/>
                        </a:rPr>
                        <a:t> </a:t>
                      </a:r>
                    </a:p>
                  </a:txBody>
                  <a:tcPr marL="4309" marR="4309" marT="4884" marB="0" anchor="b">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solidFill>
                      <a:schemeClr val="bg1"/>
                    </a:solidFill>
                  </a:tcPr>
                </a:tc>
                <a:tc>
                  <a:txBody>
                    <a:bodyPr/>
                    <a:lstStyle/>
                    <a:p>
                      <a:pPr algn="l" fontAlgn="b"/>
                      <a:endParaRPr lang="en-US" sz="800" b="0" i="0" u="none" strike="noStrike">
                        <a:solidFill>
                          <a:schemeClr val="accent6"/>
                        </a:solidFill>
                        <a:latin typeface="Arial"/>
                      </a:endParaRPr>
                    </a:p>
                  </a:txBody>
                  <a:tcPr marL="4309" marR="4309" marT="4884" marB="0" anchor="b">
                    <a:lnL w="12700" cap="flat" cmpd="sng" algn="ctr">
                      <a:solidFill>
                        <a:srgbClr val="008000"/>
                      </a:solidFill>
                      <a:prstDash val="solid"/>
                      <a:round/>
                      <a:headEnd type="none" w="med" len="med"/>
                      <a:tailEnd type="none" w="med" len="med"/>
                    </a:lnL>
                    <a:lnR>
                      <a:noFill/>
                    </a:lnR>
                    <a:lnT>
                      <a:noFill/>
                    </a:lnT>
                    <a:lnB>
                      <a:noFill/>
                    </a:lnB>
                    <a:solidFill>
                      <a:schemeClr val="bg1"/>
                    </a:solidFill>
                  </a:tcPr>
                </a:tc>
              </a:tr>
              <a:tr h="107593">
                <a:tc>
                  <a:txBody>
                    <a:bodyPr/>
                    <a:lstStyle/>
                    <a:p>
                      <a:pPr algn="l" fontAlgn="b"/>
                      <a:r>
                        <a:rPr lang="en-US" sz="800" b="0" i="0" u="none" strike="noStrike">
                          <a:solidFill>
                            <a:schemeClr val="accent6"/>
                          </a:solidFill>
                          <a:latin typeface="Arial"/>
                        </a:rPr>
                        <a:t> </a:t>
                      </a:r>
                    </a:p>
                  </a:txBody>
                  <a:tcPr marL="4309" marR="4309" marT="4884" marB="0" anchor="b">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solidFill>
                      <a:schemeClr val="bg1"/>
                    </a:solidFill>
                  </a:tcPr>
                </a:tc>
                <a:tc>
                  <a:txBody>
                    <a:bodyPr/>
                    <a:lstStyle/>
                    <a:p>
                      <a:pPr algn="r" fontAlgn="b"/>
                      <a:r>
                        <a:rPr lang="en-US" sz="800" b="0" i="0" u="none" strike="noStrike">
                          <a:solidFill>
                            <a:schemeClr val="accent6"/>
                          </a:solidFill>
                          <a:latin typeface="Arial"/>
                        </a:rPr>
                        <a:t> </a:t>
                      </a:r>
                    </a:p>
                  </a:txBody>
                  <a:tcPr marL="4309" marR="4309" marT="4884" marB="0" anchor="b">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solidFill>
                      <a:schemeClr val="bg1"/>
                    </a:solidFill>
                  </a:tcPr>
                </a:tc>
                <a:tc>
                  <a:txBody>
                    <a:bodyPr/>
                    <a:lstStyle/>
                    <a:p>
                      <a:pPr algn="l" fontAlgn="b"/>
                      <a:r>
                        <a:rPr lang="en-US" sz="800" b="0" i="0" u="none" strike="noStrike">
                          <a:solidFill>
                            <a:schemeClr val="accent6"/>
                          </a:solidFill>
                          <a:latin typeface="Arial"/>
                        </a:rPr>
                        <a:t> </a:t>
                      </a:r>
                    </a:p>
                  </a:txBody>
                  <a:tcPr marL="4309" marR="4309" marT="4884" marB="0" anchor="b">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solidFill>
                      <a:schemeClr val="bg1"/>
                    </a:solidFill>
                  </a:tcPr>
                </a:tc>
                <a:tc>
                  <a:txBody>
                    <a:bodyPr/>
                    <a:lstStyle/>
                    <a:p>
                      <a:pPr algn="l" fontAlgn="b"/>
                      <a:r>
                        <a:rPr lang="en-US" sz="800" b="0" i="0" u="none" strike="noStrike">
                          <a:solidFill>
                            <a:schemeClr val="accent6"/>
                          </a:solidFill>
                          <a:latin typeface="Arial"/>
                        </a:rPr>
                        <a:t> </a:t>
                      </a:r>
                    </a:p>
                  </a:txBody>
                  <a:tcPr marL="4309" marR="4309" marT="4884" marB="0" anchor="b">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solidFill>
                      <a:schemeClr val="bg1"/>
                    </a:solidFill>
                  </a:tcPr>
                </a:tc>
                <a:tc>
                  <a:txBody>
                    <a:bodyPr/>
                    <a:lstStyle/>
                    <a:p>
                      <a:pPr algn="l" fontAlgn="b"/>
                      <a:endParaRPr lang="en-US" sz="800" b="0" i="0" u="none" strike="noStrike">
                        <a:solidFill>
                          <a:schemeClr val="accent6"/>
                        </a:solidFill>
                        <a:latin typeface="Arial"/>
                      </a:endParaRPr>
                    </a:p>
                  </a:txBody>
                  <a:tcPr marL="4309" marR="4309" marT="4884" marB="0" anchor="b">
                    <a:lnL w="12700" cap="flat" cmpd="sng" algn="ctr">
                      <a:solidFill>
                        <a:srgbClr val="008000"/>
                      </a:solidFill>
                      <a:prstDash val="solid"/>
                      <a:round/>
                      <a:headEnd type="none" w="med" len="med"/>
                      <a:tailEnd type="none" w="med" len="med"/>
                    </a:lnL>
                    <a:lnR>
                      <a:noFill/>
                    </a:lnR>
                    <a:lnT>
                      <a:noFill/>
                    </a:lnT>
                    <a:lnB>
                      <a:noFill/>
                    </a:lnB>
                    <a:solidFill>
                      <a:schemeClr val="bg1"/>
                    </a:solidFill>
                  </a:tcPr>
                </a:tc>
              </a:tr>
              <a:tr h="107593">
                <a:tc>
                  <a:txBody>
                    <a:bodyPr/>
                    <a:lstStyle/>
                    <a:p>
                      <a:pPr algn="l" fontAlgn="b"/>
                      <a:r>
                        <a:rPr lang="en-US" sz="800" b="0" i="0" u="none" strike="noStrike">
                          <a:solidFill>
                            <a:schemeClr val="accent6"/>
                          </a:solidFill>
                          <a:latin typeface="Arial"/>
                        </a:rPr>
                        <a:t> </a:t>
                      </a:r>
                    </a:p>
                  </a:txBody>
                  <a:tcPr marL="4309" marR="4309" marT="4884" marB="0" anchor="b">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solidFill>
                      <a:schemeClr val="bg1"/>
                    </a:solidFill>
                  </a:tcPr>
                </a:tc>
                <a:tc>
                  <a:txBody>
                    <a:bodyPr/>
                    <a:lstStyle/>
                    <a:p>
                      <a:pPr algn="r" fontAlgn="b"/>
                      <a:r>
                        <a:rPr lang="en-US" sz="800" b="0" i="0" u="none" strike="noStrike">
                          <a:solidFill>
                            <a:schemeClr val="accent6"/>
                          </a:solidFill>
                          <a:latin typeface="Arial"/>
                        </a:rPr>
                        <a:t> </a:t>
                      </a:r>
                    </a:p>
                  </a:txBody>
                  <a:tcPr marL="4309" marR="4309" marT="4884" marB="0" anchor="b">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solidFill>
                      <a:schemeClr val="bg1"/>
                    </a:solidFill>
                  </a:tcPr>
                </a:tc>
                <a:tc>
                  <a:txBody>
                    <a:bodyPr/>
                    <a:lstStyle/>
                    <a:p>
                      <a:pPr algn="l" fontAlgn="b"/>
                      <a:r>
                        <a:rPr lang="en-US" sz="800" b="0" i="0" u="none" strike="noStrike">
                          <a:solidFill>
                            <a:schemeClr val="accent6"/>
                          </a:solidFill>
                          <a:latin typeface="Arial"/>
                        </a:rPr>
                        <a:t> </a:t>
                      </a:r>
                    </a:p>
                  </a:txBody>
                  <a:tcPr marL="4309" marR="4309" marT="4884" marB="0" anchor="b">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solidFill>
                      <a:schemeClr val="bg1"/>
                    </a:solidFill>
                  </a:tcPr>
                </a:tc>
                <a:tc>
                  <a:txBody>
                    <a:bodyPr/>
                    <a:lstStyle/>
                    <a:p>
                      <a:pPr algn="l" fontAlgn="b"/>
                      <a:r>
                        <a:rPr lang="en-US" sz="800" b="0" i="0" u="none" strike="noStrike">
                          <a:solidFill>
                            <a:schemeClr val="accent6"/>
                          </a:solidFill>
                          <a:latin typeface="Arial"/>
                        </a:rPr>
                        <a:t> </a:t>
                      </a:r>
                    </a:p>
                  </a:txBody>
                  <a:tcPr marL="4309" marR="4309" marT="4884" marB="0" anchor="b">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solidFill>
                      <a:schemeClr val="bg1"/>
                    </a:solidFill>
                  </a:tcPr>
                </a:tc>
                <a:tc>
                  <a:txBody>
                    <a:bodyPr/>
                    <a:lstStyle/>
                    <a:p>
                      <a:pPr algn="l" fontAlgn="b"/>
                      <a:endParaRPr lang="en-US" sz="800" b="0" i="0" u="none" strike="noStrike">
                        <a:solidFill>
                          <a:schemeClr val="accent6"/>
                        </a:solidFill>
                        <a:latin typeface="Arial"/>
                      </a:endParaRPr>
                    </a:p>
                  </a:txBody>
                  <a:tcPr marL="4309" marR="4309" marT="4884" marB="0" anchor="b">
                    <a:lnL w="12700" cap="flat" cmpd="sng" algn="ctr">
                      <a:solidFill>
                        <a:srgbClr val="008000"/>
                      </a:solidFill>
                      <a:prstDash val="solid"/>
                      <a:round/>
                      <a:headEnd type="none" w="med" len="med"/>
                      <a:tailEnd type="none" w="med" len="med"/>
                    </a:lnL>
                    <a:lnR>
                      <a:noFill/>
                    </a:lnR>
                    <a:lnT>
                      <a:noFill/>
                    </a:lnT>
                    <a:lnB>
                      <a:noFill/>
                    </a:lnB>
                    <a:solidFill>
                      <a:schemeClr val="bg1"/>
                    </a:solidFill>
                  </a:tcPr>
                </a:tc>
              </a:tr>
              <a:tr h="107593">
                <a:tc>
                  <a:txBody>
                    <a:bodyPr/>
                    <a:lstStyle/>
                    <a:p>
                      <a:pPr algn="l" fontAlgn="b"/>
                      <a:r>
                        <a:rPr lang="en-US" sz="800" b="0" i="0" u="none" strike="noStrike" dirty="0">
                          <a:solidFill>
                            <a:schemeClr val="accent6"/>
                          </a:solidFill>
                          <a:latin typeface="Arial"/>
                        </a:rPr>
                        <a:t> </a:t>
                      </a:r>
                    </a:p>
                  </a:txBody>
                  <a:tcPr marL="4309" marR="4309" marT="4884" marB="0" anchor="b">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solidFill>
                      <a:schemeClr val="bg1"/>
                    </a:solidFill>
                  </a:tcPr>
                </a:tc>
                <a:tc>
                  <a:txBody>
                    <a:bodyPr/>
                    <a:lstStyle/>
                    <a:p>
                      <a:pPr algn="r" fontAlgn="b"/>
                      <a:r>
                        <a:rPr lang="en-US" sz="800" b="0" i="0" u="none" strike="noStrike">
                          <a:solidFill>
                            <a:schemeClr val="accent6"/>
                          </a:solidFill>
                          <a:latin typeface="Arial"/>
                        </a:rPr>
                        <a:t> </a:t>
                      </a:r>
                    </a:p>
                  </a:txBody>
                  <a:tcPr marL="4309" marR="4309" marT="4884" marB="0" anchor="b">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solidFill>
                      <a:schemeClr val="bg1"/>
                    </a:solidFill>
                  </a:tcPr>
                </a:tc>
                <a:tc>
                  <a:txBody>
                    <a:bodyPr/>
                    <a:lstStyle/>
                    <a:p>
                      <a:pPr algn="l" fontAlgn="b"/>
                      <a:r>
                        <a:rPr lang="en-US" sz="800" b="0" i="0" u="none" strike="noStrike">
                          <a:solidFill>
                            <a:schemeClr val="accent6"/>
                          </a:solidFill>
                          <a:latin typeface="Arial"/>
                        </a:rPr>
                        <a:t> </a:t>
                      </a:r>
                    </a:p>
                  </a:txBody>
                  <a:tcPr marL="4309" marR="4309" marT="4884" marB="0" anchor="b">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solidFill>
                      <a:schemeClr val="bg1"/>
                    </a:solidFill>
                  </a:tcPr>
                </a:tc>
                <a:tc>
                  <a:txBody>
                    <a:bodyPr/>
                    <a:lstStyle/>
                    <a:p>
                      <a:pPr algn="l" fontAlgn="b"/>
                      <a:r>
                        <a:rPr lang="en-US" sz="800" b="0" i="0" u="none" strike="noStrike">
                          <a:solidFill>
                            <a:schemeClr val="accent6"/>
                          </a:solidFill>
                          <a:latin typeface="Arial"/>
                        </a:rPr>
                        <a:t> </a:t>
                      </a:r>
                    </a:p>
                  </a:txBody>
                  <a:tcPr marL="4309" marR="4309" marT="4884" marB="0" anchor="b">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solidFill>
                      <a:schemeClr val="bg1"/>
                    </a:solidFill>
                  </a:tcPr>
                </a:tc>
                <a:tc>
                  <a:txBody>
                    <a:bodyPr/>
                    <a:lstStyle/>
                    <a:p>
                      <a:pPr algn="l" fontAlgn="b"/>
                      <a:endParaRPr lang="en-US" sz="800" b="0" i="0" u="none" strike="noStrike">
                        <a:solidFill>
                          <a:schemeClr val="accent6"/>
                        </a:solidFill>
                        <a:latin typeface="Arial"/>
                      </a:endParaRPr>
                    </a:p>
                  </a:txBody>
                  <a:tcPr marL="4309" marR="4309" marT="4884" marB="0" anchor="b">
                    <a:lnL w="12700" cap="flat" cmpd="sng" algn="ctr">
                      <a:solidFill>
                        <a:srgbClr val="008000"/>
                      </a:solidFill>
                      <a:prstDash val="solid"/>
                      <a:round/>
                      <a:headEnd type="none" w="med" len="med"/>
                      <a:tailEnd type="none" w="med" len="med"/>
                    </a:lnL>
                    <a:lnR>
                      <a:noFill/>
                    </a:lnR>
                    <a:lnT>
                      <a:noFill/>
                    </a:lnT>
                    <a:lnB>
                      <a:noFill/>
                    </a:lnB>
                    <a:solidFill>
                      <a:schemeClr val="bg1"/>
                    </a:solidFill>
                  </a:tcPr>
                </a:tc>
              </a:tr>
              <a:tr h="107593">
                <a:tc>
                  <a:txBody>
                    <a:bodyPr/>
                    <a:lstStyle/>
                    <a:p>
                      <a:pPr algn="l" fontAlgn="b"/>
                      <a:r>
                        <a:rPr lang="en-US" sz="800" b="0" i="0" u="none" strike="noStrike">
                          <a:solidFill>
                            <a:schemeClr val="accent6"/>
                          </a:solidFill>
                          <a:latin typeface="Arial"/>
                        </a:rPr>
                        <a:t> </a:t>
                      </a:r>
                    </a:p>
                  </a:txBody>
                  <a:tcPr marL="4309" marR="4309" marT="4884" marB="0" anchor="b">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solidFill>
                      <a:schemeClr val="bg1"/>
                    </a:solidFill>
                  </a:tcPr>
                </a:tc>
                <a:tc>
                  <a:txBody>
                    <a:bodyPr/>
                    <a:lstStyle/>
                    <a:p>
                      <a:pPr algn="r" fontAlgn="b"/>
                      <a:r>
                        <a:rPr lang="en-US" sz="800" b="0" i="0" u="none" strike="noStrike">
                          <a:solidFill>
                            <a:schemeClr val="accent6"/>
                          </a:solidFill>
                          <a:latin typeface="Arial"/>
                        </a:rPr>
                        <a:t> </a:t>
                      </a:r>
                    </a:p>
                  </a:txBody>
                  <a:tcPr marL="4309" marR="4309" marT="4884" marB="0" anchor="b">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solidFill>
                      <a:schemeClr val="bg1"/>
                    </a:solidFill>
                  </a:tcPr>
                </a:tc>
                <a:tc>
                  <a:txBody>
                    <a:bodyPr/>
                    <a:lstStyle/>
                    <a:p>
                      <a:pPr algn="l" fontAlgn="b"/>
                      <a:r>
                        <a:rPr lang="en-US" sz="800" b="0" i="0" u="none" strike="noStrike">
                          <a:solidFill>
                            <a:schemeClr val="accent6"/>
                          </a:solidFill>
                          <a:latin typeface="Arial"/>
                        </a:rPr>
                        <a:t> </a:t>
                      </a:r>
                    </a:p>
                  </a:txBody>
                  <a:tcPr marL="4309" marR="4309" marT="4884" marB="0" anchor="b">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solidFill>
                      <a:schemeClr val="bg1"/>
                    </a:solidFill>
                  </a:tcPr>
                </a:tc>
                <a:tc>
                  <a:txBody>
                    <a:bodyPr/>
                    <a:lstStyle/>
                    <a:p>
                      <a:pPr algn="l" fontAlgn="b"/>
                      <a:r>
                        <a:rPr lang="en-US" sz="800" b="0" i="0" u="none" strike="noStrike">
                          <a:solidFill>
                            <a:schemeClr val="accent6"/>
                          </a:solidFill>
                          <a:latin typeface="Arial"/>
                        </a:rPr>
                        <a:t> </a:t>
                      </a:r>
                    </a:p>
                  </a:txBody>
                  <a:tcPr marL="4309" marR="4309" marT="4884" marB="0" anchor="b">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solidFill>
                      <a:schemeClr val="bg1"/>
                    </a:solidFill>
                  </a:tcPr>
                </a:tc>
                <a:tc>
                  <a:txBody>
                    <a:bodyPr/>
                    <a:lstStyle/>
                    <a:p>
                      <a:pPr algn="l" fontAlgn="b"/>
                      <a:endParaRPr lang="en-US" sz="800" b="0" i="0" u="none" strike="noStrike">
                        <a:solidFill>
                          <a:schemeClr val="accent6"/>
                        </a:solidFill>
                        <a:latin typeface="Arial"/>
                      </a:endParaRPr>
                    </a:p>
                  </a:txBody>
                  <a:tcPr marL="4309" marR="4309" marT="4884" marB="0" anchor="b">
                    <a:lnL w="12700" cap="flat" cmpd="sng" algn="ctr">
                      <a:solidFill>
                        <a:srgbClr val="008000"/>
                      </a:solidFill>
                      <a:prstDash val="solid"/>
                      <a:round/>
                      <a:headEnd type="none" w="med" len="med"/>
                      <a:tailEnd type="none" w="med" len="med"/>
                    </a:lnL>
                    <a:lnR>
                      <a:noFill/>
                    </a:lnR>
                    <a:lnT>
                      <a:noFill/>
                    </a:lnT>
                    <a:lnB>
                      <a:noFill/>
                    </a:lnB>
                    <a:solidFill>
                      <a:schemeClr val="bg1"/>
                    </a:solidFill>
                  </a:tcPr>
                </a:tc>
              </a:tr>
              <a:tr h="107593">
                <a:tc>
                  <a:txBody>
                    <a:bodyPr/>
                    <a:lstStyle/>
                    <a:p>
                      <a:pPr algn="l" fontAlgn="b"/>
                      <a:r>
                        <a:rPr lang="en-US" sz="800" b="1" i="0" u="none" strike="noStrike">
                          <a:solidFill>
                            <a:schemeClr val="accent6"/>
                          </a:solidFill>
                          <a:latin typeface="Arial"/>
                        </a:rPr>
                        <a:t>TOTAL</a:t>
                      </a:r>
                    </a:p>
                  </a:txBody>
                  <a:tcPr marL="4309" marR="4309" marT="48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800" b="0" i="0" u="none" strike="noStrike">
                          <a:solidFill>
                            <a:schemeClr val="accent6"/>
                          </a:solidFill>
                          <a:latin typeface="Arial"/>
                        </a:rPr>
                        <a:t>$10,000.00</a:t>
                      </a:r>
                    </a:p>
                  </a:txBody>
                  <a:tcPr marL="4309" marR="4309" marT="48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800" b="1" i="0" u="none" strike="noStrike">
                          <a:solidFill>
                            <a:schemeClr val="accent6"/>
                          </a:solidFill>
                          <a:latin typeface="Arial"/>
                        </a:rPr>
                        <a:t>TOTAL</a:t>
                      </a:r>
                    </a:p>
                  </a:txBody>
                  <a:tcPr marL="4309" marR="4309" marT="48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800" b="0" i="0" u="none" strike="noStrike">
                          <a:solidFill>
                            <a:schemeClr val="accent6"/>
                          </a:solidFill>
                          <a:latin typeface="Arial"/>
                        </a:rPr>
                        <a:t>$0.00</a:t>
                      </a:r>
                    </a:p>
                  </a:txBody>
                  <a:tcPr marL="4309" marR="4309" marT="48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en-US" sz="800" b="0" i="0" u="none" strike="noStrike">
                        <a:solidFill>
                          <a:schemeClr val="accent6"/>
                        </a:solidFill>
                        <a:latin typeface="Arial"/>
                      </a:endParaRPr>
                    </a:p>
                  </a:txBody>
                  <a:tcPr marL="4309" marR="4309" marT="4884"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r>
              <a:tr h="107593">
                <a:tc>
                  <a:txBody>
                    <a:bodyPr/>
                    <a:lstStyle/>
                    <a:p>
                      <a:pPr algn="l" fontAlgn="b"/>
                      <a:endParaRPr lang="en-US" sz="800" b="0" i="0" u="none" strike="noStrike">
                        <a:solidFill>
                          <a:schemeClr val="accent6"/>
                        </a:solidFill>
                        <a:latin typeface="Arial"/>
                      </a:endParaRPr>
                    </a:p>
                  </a:txBody>
                  <a:tcPr marL="4309" marR="4309" marT="4884"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endParaRPr lang="en-US" sz="800" b="0" i="0" u="none" strike="noStrike">
                        <a:solidFill>
                          <a:schemeClr val="accent6"/>
                        </a:solidFill>
                        <a:latin typeface="Arial"/>
                      </a:endParaRPr>
                    </a:p>
                  </a:txBody>
                  <a:tcPr marL="4309" marR="4309" marT="488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en-US" sz="800" b="0" i="0" u="none" strike="noStrike">
                        <a:solidFill>
                          <a:schemeClr val="accent6"/>
                        </a:solidFill>
                        <a:latin typeface="Arial"/>
                      </a:endParaRPr>
                    </a:p>
                  </a:txBody>
                  <a:tcPr marL="4309" marR="4309" marT="488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en-US" sz="800" b="0" i="0" u="none" strike="noStrike">
                        <a:solidFill>
                          <a:schemeClr val="accent6"/>
                        </a:solidFill>
                        <a:latin typeface="Arial"/>
                      </a:endParaRPr>
                    </a:p>
                  </a:txBody>
                  <a:tcPr marL="4309" marR="4309" marT="488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en-US" sz="800" b="0" i="0" u="none" strike="noStrike">
                        <a:solidFill>
                          <a:schemeClr val="accent6"/>
                        </a:solidFill>
                        <a:latin typeface="Arial"/>
                      </a:endParaRPr>
                    </a:p>
                  </a:txBody>
                  <a:tcPr marL="4309" marR="4309" marT="4884"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r>
              <a:tr h="211845">
                <a:tc>
                  <a:txBody>
                    <a:bodyPr/>
                    <a:lstStyle/>
                    <a:p>
                      <a:pPr algn="l" fontAlgn="b"/>
                      <a:endParaRPr lang="en-US" sz="800" b="0" i="0" u="none" strike="noStrike">
                        <a:solidFill>
                          <a:schemeClr val="accent6"/>
                        </a:solidFill>
                        <a:latin typeface="Arial"/>
                      </a:endParaRPr>
                    </a:p>
                  </a:txBody>
                  <a:tcPr marL="4309" marR="4309" marT="4884"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solidFill>
                  </a:tcPr>
                </a:tc>
                <a:tc gridSpan="2">
                  <a:txBody>
                    <a:bodyPr/>
                    <a:lstStyle/>
                    <a:p>
                      <a:pPr algn="ctr" fontAlgn="ctr"/>
                      <a:r>
                        <a:rPr lang="en-US" sz="800" b="1" i="0" u="none" strike="noStrike">
                          <a:solidFill>
                            <a:schemeClr val="accent6"/>
                          </a:solidFill>
                          <a:latin typeface="Arial"/>
                        </a:rPr>
                        <a:t>OVERHEAD / LABOR  HR METHOD </a:t>
                      </a:r>
                    </a:p>
                  </a:txBody>
                  <a:tcPr marL="4309" marR="4309" marT="48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algn="ctr" fontAlgn="ctr"/>
                      <a:r>
                        <a:rPr lang="en-US" sz="800" b="1" i="0" u="none" strike="noStrike">
                          <a:solidFill>
                            <a:schemeClr val="accent6"/>
                          </a:solidFill>
                          <a:latin typeface="Arial"/>
                        </a:rPr>
                        <a:t>GROSS MARGIN METHOD</a:t>
                      </a:r>
                    </a:p>
                  </a:txBody>
                  <a:tcPr marL="4309" marR="4309" marT="48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r>
              <a:tr h="107593">
                <a:tc>
                  <a:txBody>
                    <a:bodyPr/>
                    <a:lstStyle/>
                    <a:p>
                      <a:pPr algn="l" fontAlgn="b"/>
                      <a:r>
                        <a:rPr lang="en-US" sz="800" b="0" i="0" u="none" strike="noStrike">
                          <a:solidFill>
                            <a:schemeClr val="accent6"/>
                          </a:solidFill>
                          <a:latin typeface="Arial"/>
                        </a:rPr>
                        <a:t>Labor</a:t>
                      </a:r>
                    </a:p>
                  </a:txBody>
                  <a:tcPr marL="4309" marR="4309" marT="48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gridSpan="2">
                  <a:txBody>
                    <a:bodyPr/>
                    <a:lstStyle/>
                    <a:p>
                      <a:pPr algn="r" fontAlgn="b"/>
                      <a:r>
                        <a:rPr lang="en-US" sz="800" b="0" i="0" u="none" strike="noStrike">
                          <a:solidFill>
                            <a:schemeClr val="accent6"/>
                          </a:solidFill>
                          <a:latin typeface="Arial"/>
                        </a:rPr>
                        <a:t>$3,000.00</a:t>
                      </a:r>
                    </a:p>
                  </a:txBody>
                  <a:tcPr marL="4309" marR="4309" marT="48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algn="r" fontAlgn="b"/>
                      <a:r>
                        <a:rPr lang="en-US" sz="800" b="0" i="0" u="none" strike="noStrike">
                          <a:solidFill>
                            <a:schemeClr val="accent6"/>
                          </a:solidFill>
                          <a:latin typeface="Arial"/>
                        </a:rPr>
                        <a:t>$500.00</a:t>
                      </a:r>
                    </a:p>
                  </a:txBody>
                  <a:tcPr marL="4309" marR="4309" marT="48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r>
              <a:tr h="107593">
                <a:tc>
                  <a:txBody>
                    <a:bodyPr/>
                    <a:lstStyle/>
                    <a:p>
                      <a:pPr algn="l" fontAlgn="b"/>
                      <a:r>
                        <a:rPr lang="en-US" sz="800" b="0" i="0" u="none" strike="noStrike">
                          <a:solidFill>
                            <a:schemeClr val="accent6"/>
                          </a:solidFill>
                          <a:latin typeface="Arial"/>
                        </a:rPr>
                        <a:t>Material</a:t>
                      </a:r>
                    </a:p>
                  </a:txBody>
                  <a:tcPr marL="4309" marR="4309" marT="48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gridSpan="2">
                  <a:txBody>
                    <a:bodyPr/>
                    <a:lstStyle/>
                    <a:p>
                      <a:pPr algn="r" fontAlgn="b"/>
                      <a:r>
                        <a:rPr lang="en-US" sz="800" b="0" i="0" u="none" strike="noStrike">
                          <a:solidFill>
                            <a:schemeClr val="accent6"/>
                          </a:solidFill>
                          <a:latin typeface="Arial"/>
                        </a:rPr>
                        <a:t>$12,500.00</a:t>
                      </a:r>
                    </a:p>
                  </a:txBody>
                  <a:tcPr marL="4309" marR="4309" marT="48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algn="r" fontAlgn="b"/>
                      <a:r>
                        <a:rPr lang="en-US" sz="800" b="0" i="0" u="none" strike="noStrike">
                          <a:solidFill>
                            <a:schemeClr val="accent6"/>
                          </a:solidFill>
                          <a:latin typeface="Arial"/>
                        </a:rPr>
                        <a:t>$13,333.33</a:t>
                      </a:r>
                    </a:p>
                  </a:txBody>
                  <a:tcPr marL="4309" marR="4309" marT="48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r>
              <a:tr h="107593">
                <a:tc>
                  <a:txBody>
                    <a:bodyPr/>
                    <a:lstStyle/>
                    <a:p>
                      <a:pPr algn="l" fontAlgn="b"/>
                      <a:r>
                        <a:rPr lang="en-US" sz="800" b="0" i="0" u="none" strike="noStrike">
                          <a:solidFill>
                            <a:schemeClr val="accent6"/>
                          </a:solidFill>
                          <a:latin typeface="Arial"/>
                        </a:rPr>
                        <a:t>Subcontractor</a:t>
                      </a:r>
                    </a:p>
                  </a:txBody>
                  <a:tcPr marL="4309" marR="4309" marT="48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gridSpan="2">
                  <a:txBody>
                    <a:bodyPr/>
                    <a:lstStyle/>
                    <a:p>
                      <a:pPr algn="r" fontAlgn="b"/>
                      <a:r>
                        <a:rPr lang="en-US" sz="800" b="0" i="0" u="none" strike="noStrike">
                          <a:solidFill>
                            <a:schemeClr val="accent6"/>
                          </a:solidFill>
                          <a:latin typeface="Arial"/>
                        </a:rPr>
                        <a:t>$0.00</a:t>
                      </a:r>
                    </a:p>
                  </a:txBody>
                  <a:tcPr marL="4309" marR="4309" marT="48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algn="r" fontAlgn="b"/>
                      <a:r>
                        <a:rPr lang="en-US" sz="800" b="0" i="0" u="none" strike="noStrike">
                          <a:solidFill>
                            <a:schemeClr val="accent6"/>
                          </a:solidFill>
                          <a:latin typeface="Arial"/>
                        </a:rPr>
                        <a:t>$0.00</a:t>
                      </a:r>
                    </a:p>
                  </a:txBody>
                  <a:tcPr marL="4309" marR="4309" marT="48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r>
              <a:tr h="107593">
                <a:tc>
                  <a:txBody>
                    <a:bodyPr/>
                    <a:lstStyle/>
                    <a:p>
                      <a:pPr algn="l" fontAlgn="b"/>
                      <a:r>
                        <a:rPr lang="en-US" sz="800" b="0" i="0" u="none" strike="noStrike">
                          <a:solidFill>
                            <a:schemeClr val="accent6"/>
                          </a:solidFill>
                          <a:latin typeface="Arial"/>
                        </a:rPr>
                        <a:t>Permit</a:t>
                      </a:r>
                    </a:p>
                  </a:txBody>
                  <a:tcPr marL="4309" marR="4309" marT="48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gridSpan="2">
                  <a:txBody>
                    <a:bodyPr/>
                    <a:lstStyle/>
                    <a:p>
                      <a:pPr algn="r" fontAlgn="b"/>
                      <a:r>
                        <a:rPr lang="en-US" sz="800" b="0" i="0" u="none" strike="noStrike">
                          <a:solidFill>
                            <a:schemeClr val="accent6"/>
                          </a:solidFill>
                          <a:latin typeface="Arial"/>
                        </a:rPr>
                        <a:t>$0.00</a:t>
                      </a:r>
                    </a:p>
                  </a:txBody>
                  <a:tcPr marL="4309" marR="4309" marT="48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algn="r" fontAlgn="b"/>
                      <a:r>
                        <a:rPr lang="en-US" sz="800" b="0" i="0" u="none" strike="noStrike">
                          <a:solidFill>
                            <a:schemeClr val="accent6"/>
                          </a:solidFill>
                          <a:latin typeface="Arial"/>
                        </a:rPr>
                        <a:t>$0.00</a:t>
                      </a:r>
                    </a:p>
                  </a:txBody>
                  <a:tcPr marL="4309" marR="4309" marT="48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r>
              <a:tr h="107593">
                <a:tc>
                  <a:txBody>
                    <a:bodyPr/>
                    <a:lstStyle/>
                    <a:p>
                      <a:pPr algn="l" fontAlgn="b"/>
                      <a:r>
                        <a:rPr lang="en-US" sz="800" b="0" i="0" u="none" strike="noStrike">
                          <a:solidFill>
                            <a:schemeClr val="accent6"/>
                          </a:solidFill>
                          <a:latin typeface="Arial"/>
                        </a:rPr>
                        <a:t>Lead Installer Bonus</a:t>
                      </a:r>
                    </a:p>
                  </a:txBody>
                  <a:tcPr marL="4309" marR="4309" marT="48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gridSpan="2">
                  <a:txBody>
                    <a:bodyPr/>
                    <a:lstStyle/>
                    <a:p>
                      <a:pPr algn="r" fontAlgn="b"/>
                      <a:r>
                        <a:rPr lang="en-US" sz="800" b="0" i="0" u="none" strike="noStrike">
                          <a:solidFill>
                            <a:schemeClr val="accent6"/>
                          </a:solidFill>
                          <a:latin typeface="Arial"/>
                        </a:rPr>
                        <a:t>$0.00</a:t>
                      </a:r>
                    </a:p>
                  </a:txBody>
                  <a:tcPr marL="4309" marR="4309" marT="48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algn="r" fontAlgn="b"/>
                      <a:r>
                        <a:rPr lang="en-US" sz="800" b="0" i="0" u="none" strike="noStrike">
                          <a:solidFill>
                            <a:schemeClr val="accent6"/>
                          </a:solidFill>
                          <a:latin typeface="Arial"/>
                        </a:rPr>
                        <a:t>$0.00</a:t>
                      </a:r>
                    </a:p>
                  </a:txBody>
                  <a:tcPr marL="4309" marR="4309" marT="48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r>
              <a:tr h="107593">
                <a:tc>
                  <a:txBody>
                    <a:bodyPr/>
                    <a:lstStyle/>
                    <a:p>
                      <a:pPr algn="l" fontAlgn="b"/>
                      <a:r>
                        <a:rPr lang="en-US" sz="800" b="0" i="0" u="none" strike="noStrike">
                          <a:solidFill>
                            <a:schemeClr val="accent6"/>
                          </a:solidFill>
                          <a:latin typeface="Arial"/>
                        </a:rPr>
                        <a:t>Junior Tech Bonus</a:t>
                      </a:r>
                    </a:p>
                  </a:txBody>
                  <a:tcPr marL="4309" marR="4309" marT="48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gridSpan="2">
                  <a:txBody>
                    <a:bodyPr/>
                    <a:lstStyle/>
                    <a:p>
                      <a:pPr algn="r" fontAlgn="b"/>
                      <a:r>
                        <a:rPr lang="en-US" sz="800" b="0" i="0" u="none" strike="noStrike">
                          <a:solidFill>
                            <a:schemeClr val="accent6"/>
                          </a:solidFill>
                          <a:latin typeface="Arial"/>
                        </a:rPr>
                        <a:t>$0.00</a:t>
                      </a:r>
                    </a:p>
                  </a:txBody>
                  <a:tcPr marL="4309" marR="4309" marT="48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algn="r" fontAlgn="b"/>
                      <a:r>
                        <a:rPr lang="en-US" sz="800" b="0" i="0" u="none" strike="noStrike">
                          <a:solidFill>
                            <a:schemeClr val="accent6"/>
                          </a:solidFill>
                          <a:latin typeface="Arial"/>
                        </a:rPr>
                        <a:t>$0.00</a:t>
                      </a:r>
                    </a:p>
                  </a:txBody>
                  <a:tcPr marL="4309" marR="4309" marT="48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r>
              <a:tr h="107593">
                <a:tc>
                  <a:txBody>
                    <a:bodyPr/>
                    <a:lstStyle/>
                    <a:p>
                      <a:pPr algn="l" fontAlgn="b"/>
                      <a:r>
                        <a:rPr lang="en-US" sz="800" b="1" i="0" u="none" strike="noStrike">
                          <a:solidFill>
                            <a:schemeClr val="accent6"/>
                          </a:solidFill>
                          <a:latin typeface="Arial"/>
                        </a:rPr>
                        <a:t>Total</a:t>
                      </a:r>
                    </a:p>
                  </a:txBody>
                  <a:tcPr marL="4309" marR="4309" marT="48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gridSpan="2">
                  <a:txBody>
                    <a:bodyPr/>
                    <a:lstStyle/>
                    <a:p>
                      <a:pPr algn="r" fontAlgn="b"/>
                      <a:r>
                        <a:rPr lang="en-US" sz="800" b="1" i="0" u="none" strike="noStrike">
                          <a:solidFill>
                            <a:schemeClr val="accent6"/>
                          </a:solidFill>
                          <a:latin typeface="Arial"/>
                        </a:rPr>
                        <a:t>$15,500.00</a:t>
                      </a:r>
                    </a:p>
                  </a:txBody>
                  <a:tcPr marL="4309" marR="4309" marT="48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algn="r" fontAlgn="b"/>
                      <a:r>
                        <a:rPr lang="en-US" sz="800" b="1" i="0" u="none" strike="noStrike">
                          <a:solidFill>
                            <a:schemeClr val="accent6"/>
                          </a:solidFill>
                          <a:latin typeface="Arial"/>
                        </a:rPr>
                        <a:t>$13,833.33</a:t>
                      </a:r>
                    </a:p>
                  </a:txBody>
                  <a:tcPr marL="4309" marR="4309" marT="48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r>
              <a:tr h="107593">
                <a:tc>
                  <a:txBody>
                    <a:bodyPr/>
                    <a:lstStyle/>
                    <a:p>
                      <a:pPr algn="l" fontAlgn="b"/>
                      <a:endParaRPr lang="en-US" sz="800" b="0" i="0" u="none" strike="noStrike">
                        <a:solidFill>
                          <a:schemeClr val="accent6"/>
                        </a:solidFill>
                        <a:latin typeface="Arial"/>
                      </a:endParaRPr>
                    </a:p>
                  </a:txBody>
                  <a:tcPr marL="4309" marR="4309" marT="488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en-US" sz="800" b="0" i="0" u="none" strike="noStrike">
                        <a:solidFill>
                          <a:schemeClr val="accent6"/>
                        </a:solidFill>
                        <a:latin typeface="Arial"/>
                      </a:endParaRPr>
                    </a:p>
                  </a:txBody>
                  <a:tcPr marL="4309" marR="4309" marT="4884" marB="0" anchor="b">
                    <a:lnL>
                      <a:noFill/>
                    </a:lnL>
                    <a:lnR>
                      <a:noFill/>
                    </a:lnR>
                    <a:lnT w="6350" cap="flat" cmpd="sng" algn="ctr">
                      <a:solidFill>
                        <a:srgbClr val="000000"/>
                      </a:solidFill>
                      <a:prstDash val="solid"/>
                      <a:round/>
                      <a:headEnd type="none" w="med" len="med"/>
                      <a:tailEnd type="none" w="med" len="med"/>
                    </a:lnT>
                    <a:lnB w="12700" cap="flat" cmpd="sng" algn="ctr">
                      <a:solidFill>
                        <a:srgbClr val="008000"/>
                      </a:solidFill>
                      <a:prstDash val="solid"/>
                      <a:round/>
                      <a:headEnd type="none" w="med" len="med"/>
                      <a:tailEnd type="none" w="med" len="med"/>
                    </a:lnB>
                    <a:solidFill>
                      <a:schemeClr val="bg1"/>
                    </a:solidFill>
                  </a:tcPr>
                </a:tc>
                <a:tc>
                  <a:txBody>
                    <a:bodyPr/>
                    <a:lstStyle/>
                    <a:p>
                      <a:pPr algn="l" fontAlgn="b"/>
                      <a:endParaRPr lang="en-US" sz="800" b="0" i="0" u="none" strike="noStrike">
                        <a:solidFill>
                          <a:schemeClr val="accent6"/>
                        </a:solidFill>
                        <a:latin typeface="Arial"/>
                      </a:endParaRPr>
                    </a:p>
                  </a:txBody>
                  <a:tcPr marL="4309" marR="4309" marT="4884"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endParaRPr lang="en-US" sz="800" b="0" i="0" u="none" strike="noStrike">
                        <a:solidFill>
                          <a:schemeClr val="accent6"/>
                        </a:solidFill>
                        <a:latin typeface="Arial"/>
                      </a:endParaRPr>
                    </a:p>
                  </a:txBody>
                  <a:tcPr marL="4309" marR="4309" marT="488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en-US" sz="800" b="0" i="0" u="none" strike="noStrike">
                        <a:solidFill>
                          <a:schemeClr val="accent6"/>
                        </a:solidFill>
                        <a:latin typeface="Arial"/>
                      </a:endParaRPr>
                    </a:p>
                  </a:txBody>
                  <a:tcPr marL="4309" marR="4309" marT="4884" marB="0" anchor="b">
                    <a:lnL>
                      <a:noFill/>
                    </a:lnL>
                    <a:lnR>
                      <a:noFill/>
                    </a:lnR>
                    <a:lnT w="6350" cap="flat" cmpd="sng" algn="ctr">
                      <a:solidFill>
                        <a:srgbClr val="000000"/>
                      </a:solidFill>
                      <a:prstDash val="solid"/>
                      <a:round/>
                      <a:headEnd type="none" w="med" len="med"/>
                      <a:tailEnd type="none" w="med" len="med"/>
                    </a:lnT>
                    <a:lnB w="12700" cap="flat" cmpd="sng" algn="ctr">
                      <a:solidFill>
                        <a:srgbClr val="008000"/>
                      </a:solidFill>
                      <a:prstDash val="solid"/>
                      <a:round/>
                      <a:headEnd type="none" w="med" len="med"/>
                      <a:tailEnd type="none" w="med" len="med"/>
                    </a:lnB>
                    <a:solidFill>
                      <a:schemeClr val="bg1"/>
                    </a:solidFill>
                  </a:tcPr>
                </a:tc>
              </a:tr>
              <a:tr h="211845">
                <a:tc>
                  <a:txBody>
                    <a:bodyPr/>
                    <a:lstStyle/>
                    <a:p>
                      <a:pPr algn="r" fontAlgn="b"/>
                      <a:r>
                        <a:rPr lang="en-US" sz="800" b="0" i="0" u="none" strike="noStrike">
                          <a:solidFill>
                            <a:schemeClr val="accent6"/>
                          </a:solidFill>
                          <a:latin typeface="Arial"/>
                        </a:rPr>
                        <a:t>FR - Overhead/Labor Hour Price </a:t>
                      </a:r>
                    </a:p>
                  </a:txBody>
                  <a:tcPr marL="4309" marR="4309" marT="4884" marB="0" anchor="b">
                    <a:lnL w="6350" cap="flat" cmpd="sng" algn="ctr">
                      <a:solidFill>
                        <a:srgbClr val="000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800" b="0" i="0" u="none" strike="noStrike">
                          <a:solidFill>
                            <a:schemeClr val="accent6"/>
                          </a:solidFill>
                          <a:latin typeface="Arial"/>
                        </a:rPr>
                        <a:t>$300</a:t>
                      </a:r>
                    </a:p>
                  </a:txBody>
                  <a:tcPr marL="4309" marR="4309" marT="4884" marB="0" anchor="b">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solidFill>
                      <a:schemeClr val="bg1"/>
                    </a:solidFill>
                  </a:tcPr>
                </a:tc>
                <a:tc>
                  <a:txBody>
                    <a:bodyPr/>
                    <a:lstStyle/>
                    <a:p>
                      <a:pPr algn="l" fontAlgn="b"/>
                      <a:endParaRPr lang="en-US" sz="800" b="0" i="0" u="none" strike="noStrike">
                        <a:solidFill>
                          <a:schemeClr val="accent6"/>
                        </a:solidFill>
                        <a:latin typeface="Arial"/>
                      </a:endParaRPr>
                    </a:p>
                  </a:txBody>
                  <a:tcPr marL="4309" marR="4309" marT="4884" marB="0" anchor="b">
                    <a:lnL w="12700" cap="flat" cmpd="sng" algn="ctr">
                      <a:solidFill>
                        <a:srgbClr val="008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l" fontAlgn="b"/>
                      <a:r>
                        <a:rPr lang="en-US" sz="800" b="0" i="0" u="none" strike="noStrike">
                          <a:solidFill>
                            <a:schemeClr val="accent6"/>
                          </a:solidFill>
                          <a:latin typeface="Arial"/>
                        </a:rPr>
                        <a:t>Desired Profit %</a:t>
                      </a:r>
                    </a:p>
                  </a:txBody>
                  <a:tcPr marL="4309" marR="4309" marT="4884" marB="0" anchor="b">
                    <a:lnL w="6350" cap="flat" cmpd="sng" algn="ctr">
                      <a:solidFill>
                        <a:srgbClr val="000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800" b="0" i="0" u="none" strike="noStrike">
                          <a:solidFill>
                            <a:schemeClr val="accent6"/>
                          </a:solidFill>
                          <a:latin typeface="Arial"/>
                        </a:rPr>
                        <a:t>20%</a:t>
                      </a:r>
                    </a:p>
                  </a:txBody>
                  <a:tcPr marL="4309" marR="4309" marT="4884" marB="0" anchor="b">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solidFill>
                      <a:schemeClr val="bg1"/>
                    </a:solidFill>
                  </a:tcPr>
                </a:tc>
              </a:tr>
              <a:tr h="107593">
                <a:tc>
                  <a:txBody>
                    <a:bodyPr/>
                    <a:lstStyle/>
                    <a:p>
                      <a:pPr algn="r" fontAlgn="b"/>
                      <a:r>
                        <a:rPr lang="en-US" sz="800" b="0" i="0" u="none" strike="noStrike">
                          <a:solidFill>
                            <a:schemeClr val="accent6"/>
                          </a:solidFill>
                          <a:latin typeface="Arial"/>
                        </a:rPr>
                        <a:t>Gross Margin Labor Price</a:t>
                      </a:r>
                    </a:p>
                  </a:txBody>
                  <a:tcPr marL="4309" marR="4309" marT="4884" marB="0" anchor="b">
                    <a:lnL w="6350" cap="flat" cmpd="sng" algn="ctr">
                      <a:solidFill>
                        <a:srgbClr val="000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800" b="0" i="0" u="none" strike="noStrike">
                          <a:solidFill>
                            <a:schemeClr val="accent6"/>
                          </a:solidFill>
                          <a:latin typeface="Arial"/>
                        </a:rPr>
                        <a:t>$50</a:t>
                      </a:r>
                    </a:p>
                  </a:txBody>
                  <a:tcPr marL="4309" marR="4309" marT="4884" marB="0" anchor="b">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solidFill>
                      <a:schemeClr val="bg1"/>
                    </a:solidFill>
                  </a:tcPr>
                </a:tc>
                <a:tc>
                  <a:txBody>
                    <a:bodyPr/>
                    <a:lstStyle/>
                    <a:p>
                      <a:pPr algn="l" fontAlgn="b"/>
                      <a:endParaRPr lang="en-US" sz="800" b="0" i="0" u="none" strike="noStrike">
                        <a:solidFill>
                          <a:schemeClr val="accent6"/>
                        </a:solidFill>
                        <a:latin typeface="Arial"/>
                      </a:endParaRPr>
                    </a:p>
                  </a:txBody>
                  <a:tcPr marL="4309" marR="4309" marT="4884" marB="0" anchor="b">
                    <a:lnL w="12700" cap="flat" cmpd="sng" algn="ctr">
                      <a:solidFill>
                        <a:srgbClr val="008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l" fontAlgn="b"/>
                      <a:r>
                        <a:rPr lang="en-US" sz="800" b="0" i="0" u="none" strike="noStrike">
                          <a:solidFill>
                            <a:schemeClr val="accent6"/>
                          </a:solidFill>
                          <a:latin typeface="Arial"/>
                        </a:rPr>
                        <a:t>Desired Gross Profit %</a:t>
                      </a:r>
                    </a:p>
                  </a:txBody>
                  <a:tcPr marL="4309" marR="4309" marT="4884" marB="0" anchor="b">
                    <a:lnL w="6350" cap="flat" cmpd="sng" algn="ctr">
                      <a:solidFill>
                        <a:srgbClr val="000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800" b="0" i="0" u="none" strike="noStrike">
                          <a:solidFill>
                            <a:schemeClr val="accent6"/>
                          </a:solidFill>
                          <a:latin typeface="Arial"/>
                        </a:rPr>
                        <a:t>25%</a:t>
                      </a:r>
                    </a:p>
                  </a:txBody>
                  <a:tcPr marL="4309" marR="4309" marT="4884" marB="0" anchor="b">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solidFill>
                      <a:schemeClr val="bg1"/>
                    </a:solidFill>
                  </a:tcPr>
                </a:tc>
              </a:tr>
              <a:tr h="107593">
                <a:tc>
                  <a:txBody>
                    <a:bodyPr/>
                    <a:lstStyle/>
                    <a:p>
                      <a:pPr algn="l" fontAlgn="b"/>
                      <a:endParaRPr lang="en-US" sz="800" b="0" i="0" u="none" strike="noStrike">
                        <a:solidFill>
                          <a:schemeClr val="accent6"/>
                        </a:solidFill>
                        <a:latin typeface="Arial"/>
                      </a:endParaRPr>
                    </a:p>
                  </a:txBody>
                  <a:tcPr marL="4309" marR="4309" marT="488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en-US" sz="800" b="0" i="0" u="none" strike="noStrike">
                        <a:solidFill>
                          <a:schemeClr val="accent6"/>
                        </a:solidFill>
                        <a:latin typeface="Arial"/>
                      </a:endParaRPr>
                    </a:p>
                  </a:txBody>
                  <a:tcPr marL="4309" marR="4309" marT="4884" marB="0" anchor="b">
                    <a:lnL>
                      <a:noFill/>
                    </a:lnL>
                    <a:lnR>
                      <a:noFill/>
                    </a:lnR>
                    <a:lnT w="12700" cap="flat" cmpd="sng" algn="ctr">
                      <a:solidFill>
                        <a:srgbClr val="008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en-US" sz="800" b="0" i="0" u="none" strike="noStrike">
                        <a:solidFill>
                          <a:schemeClr val="accent6"/>
                        </a:solidFill>
                        <a:latin typeface="Arial"/>
                      </a:endParaRPr>
                    </a:p>
                  </a:txBody>
                  <a:tcPr marL="4309" marR="4309" marT="4884"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en-US" sz="800" b="0" i="0" u="none" strike="noStrike">
                        <a:solidFill>
                          <a:schemeClr val="accent6"/>
                        </a:solidFill>
                        <a:latin typeface="Arial"/>
                      </a:endParaRPr>
                    </a:p>
                  </a:txBody>
                  <a:tcPr marL="4309" marR="4309" marT="4884"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endParaRPr lang="en-US" sz="800" b="0" i="0" u="none" strike="noStrike">
                        <a:solidFill>
                          <a:schemeClr val="accent6"/>
                        </a:solidFill>
                        <a:latin typeface="Arial"/>
                      </a:endParaRPr>
                    </a:p>
                  </a:txBody>
                  <a:tcPr marL="4309" marR="4309" marT="4884" marB="0" anchor="b">
                    <a:lnL>
                      <a:noFill/>
                    </a:lnL>
                    <a:lnR>
                      <a:noFill/>
                    </a:lnR>
                    <a:lnT w="12700" cap="flat" cmpd="sng" algn="ctr">
                      <a:solidFill>
                        <a:srgbClr val="008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07593">
                <a:tc gridSpan="2">
                  <a:txBody>
                    <a:bodyPr/>
                    <a:lstStyle/>
                    <a:p>
                      <a:pPr algn="r" fontAlgn="b"/>
                      <a:r>
                        <a:rPr lang="en-US" sz="800" b="0" i="0" u="none" strike="noStrike">
                          <a:solidFill>
                            <a:schemeClr val="accent6"/>
                          </a:solidFill>
                          <a:latin typeface="Arial"/>
                        </a:rPr>
                        <a:t>Salesperson Commision</a:t>
                      </a:r>
                    </a:p>
                  </a:txBody>
                  <a:tcPr marL="4309" marR="4309" marT="48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a:txBody>
                    <a:bodyPr/>
                    <a:lstStyle/>
                    <a:p>
                      <a:pPr algn="r" fontAlgn="b"/>
                      <a:r>
                        <a:rPr lang="en-US" sz="800" b="1" i="0" u="none" strike="noStrike">
                          <a:solidFill>
                            <a:schemeClr val="accent6"/>
                          </a:solidFill>
                          <a:latin typeface="Arial"/>
                        </a:rPr>
                        <a:t>$0.00</a:t>
                      </a:r>
                    </a:p>
                  </a:txBody>
                  <a:tcPr marL="4309" marR="4309" marT="48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en-US" sz="800" b="0" i="0" u="none" strike="noStrike">
                        <a:solidFill>
                          <a:schemeClr val="accent6"/>
                        </a:solidFill>
                        <a:latin typeface="Arial"/>
                      </a:endParaRPr>
                    </a:p>
                  </a:txBody>
                  <a:tcPr marL="4309" marR="4309" marT="48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r" fontAlgn="b"/>
                      <a:r>
                        <a:rPr lang="en-US" sz="800" b="1" i="0" u="none" strike="noStrike">
                          <a:solidFill>
                            <a:schemeClr val="accent6"/>
                          </a:solidFill>
                          <a:latin typeface="Arial"/>
                        </a:rPr>
                        <a:t>$0.00</a:t>
                      </a:r>
                    </a:p>
                  </a:txBody>
                  <a:tcPr marL="4309" marR="4309" marT="48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07593">
                <a:tc>
                  <a:txBody>
                    <a:bodyPr/>
                    <a:lstStyle/>
                    <a:p>
                      <a:pPr algn="l" fontAlgn="b"/>
                      <a:endParaRPr lang="en-US" sz="800" b="0" i="0" u="none" strike="noStrike">
                        <a:solidFill>
                          <a:schemeClr val="accent6"/>
                        </a:solidFill>
                        <a:latin typeface="Arial"/>
                      </a:endParaRPr>
                    </a:p>
                  </a:txBody>
                  <a:tcPr marL="4309" marR="4309" marT="488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en-US" sz="800" b="0" i="0" u="none" strike="noStrike">
                        <a:solidFill>
                          <a:schemeClr val="accent6"/>
                        </a:solidFill>
                        <a:latin typeface="Arial"/>
                      </a:endParaRPr>
                    </a:p>
                  </a:txBody>
                  <a:tcPr marL="4309" marR="4309" marT="488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en-US" sz="800" b="0" i="0" u="none" strike="noStrike">
                        <a:solidFill>
                          <a:schemeClr val="accent6"/>
                        </a:solidFill>
                        <a:latin typeface="Arial"/>
                      </a:endParaRPr>
                    </a:p>
                  </a:txBody>
                  <a:tcPr marL="4309" marR="4309" marT="488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en-US" sz="800" b="0" i="0" u="none" strike="noStrike">
                        <a:solidFill>
                          <a:schemeClr val="accent6"/>
                        </a:solidFill>
                        <a:latin typeface="Arial"/>
                      </a:endParaRPr>
                    </a:p>
                  </a:txBody>
                  <a:tcPr marL="4309" marR="4309" marT="4884"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en-US" sz="800" b="0" i="0" u="none" strike="noStrike">
                        <a:solidFill>
                          <a:schemeClr val="accent6"/>
                        </a:solidFill>
                        <a:latin typeface="Arial"/>
                      </a:endParaRPr>
                    </a:p>
                  </a:txBody>
                  <a:tcPr marL="4309" marR="4309" marT="488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07593">
                <a:tc>
                  <a:txBody>
                    <a:bodyPr/>
                    <a:lstStyle/>
                    <a:p>
                      <a:pPr algn="l" fontAlgn="b"/>
                      <a:r>
                        <a:rPr lang="en-US" sz="800" b="1" i="0" u="none" strike="noStrike">
                          <a:solidFill>
                            <a:schemeClr val="accent6"/>
                          </a:solidFill>
                          <a:latin typeface="Arial"/>
                        </a:rPr>
                        <a:t>JOB SELL PRICE</a:t>
                      </a:r>
                    </a:p>
                  </a:txBody>
                  <a:tcPr marL="4309" marR="4309" marT="48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800" b="0" i="0" u="none" strike="noStrike">
                          <a:solidFill>
                            <a:schemeClr val="accent6"/>
                          </a:solidFill>
                          <a:latin typeface="Arial"/>
                        </a:rPr>
                        <a:t> </a:t>
                      </a:r>
                    </a:p>
                  </a:txBody>
                  <a:tcPr marL="4309" marR="4309" marT="48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800" b="1" i="0" u="none" strike="noStrike">
                          <a:solidFill>
                            <a:schemeClr val="accent6"/>
                          </a:solidFill>
                          <a:latin typeface="Arial"/>
                        </a:rPr>
                        <a:t>$15,500.00</a:t>
                      </a:r>
                    </a:p>
                  </a:txBody>
                  <a:tcPr marL="4309" marR="4309" marT="48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800" b="0" i="0" u="none" strike="noStrike">
                          <a:solidFill>
                            <a:schemeClr val="accent6"/>
                          </a:solidFill>
                          <a:latin typeface="Arial"/>
                        </a:rPr>
                        <a:t> </a:t>
                      </a:r>
                    </a:p>
                  </a:txBody>
                  <a:tcPr marL="4309" marR="4309" marT="48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800" b="1" i="0" u="none" strike="noStrike">
                          <a:solidFill>
                            <a:schemeClr val="accent6"/>
                          </a:solidFill>
                          <a:latin typeface="Arial"/>
                        </a:rPr>
                        <a:t>$13,833.33</a:t>
                      </a:r>
                    </a:p>
                  </a:txBody>
                  <a:tcPr marL="4309" marR="4309" marT="48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07593">
                <a:tc>
                  <a:txBody>
                    <a:bodyPr/>
                    <a:lstStyle/>
                    <a:p>
                      <a:pPr algn="l" fontAlgn="b"/>
                      <a:endParaRPr lang="en-US" sz="800" b="0" i="0" u="none" strike="noStrike">
                        <a:solidFill>
                          <a:schemeClr val="accent6"/>
                        </a:solidFill>
                        <a:latin typeface="Arial"/>
                      </a:endParaRPr>
                    </a:p>
                  </a:txBody>
                  <a:tcPr marL="4309" marR="4309" marT="4884"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endParaRPr lang="en-US" sz="800" b="0" i="0" u="none" strike="noStrike">
                        <a:solidFill>
                          <a:schemeClr val="accent6"/>
                        </a:solidFill>
                        <a:latin typeface="Arial"/>
                      </a:endParaRPr>
                    </a:p>
                  </a:txBody>
                  <a:tcPr marL="4309" marR="4309" marT="4884"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endParaRPr lang="en-US" sz="800" b="0" i="0" u="none" strike="noStrike">
                        <a:solidFill>
                          <a:schemeClr val="accent6"/>
                        </a:solidFill>
                        <a:latin typeface="Arial"/>
                      </a:endParaRPr>
                    </a:p>
                  </a:txBody>
                  <a:tcPr marL="4309" marR="4309" marT="4884"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endParaRPr lang="en-US" sz="800" b="0" i="0" u="none" strike="noStrike">
                        <a:solidFill>
                          <a:schemeClr val="accent6"/>
                        </a:solidFill>
                        <a:latin typeface="Arial"/>
                      </a:endParaRPr>
                    </a:p>
                  </a:txBody>
                  <a:tcPr marL="4309" marR="4309" marT="4884"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endParaRPr lang="en-US" sz="800" b="0" i="0" u="none" strike="noStrike">
                        <a:solidFill>
                          <a:schemeClr val="accent6"/>
                        </a:solidFill>
                        <a:latin typeface="Arial"/>
                      </a:endParaRPr>
                    </a:p>
                  </a:txBody>
                  <a:tcPr marL="4309" marR="4309" marT="4884"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r>
              <a:tr h="107593">
                <a:tc>
                  <a:txBody>
                    <a:bodyPr/>
                    <a:lstStyle/>
                    <a:p>
                      <a:pPr algn="l" fontAlgn="b"/>
                      <a:endParaRPr lang="en-US" sz="800" b="0" i="0" u="none" strike="noStrike">
                        <a:solidFill>
                          <a:schemeClr val="accent6"/>
                        </a:solidFill>
                        <a:latin typeface="Arial"/>
                      </a:endParaRPr>
                    </a:p>
                  </a:txBody>
                  <a:tcPr marL="4309" marR="4309" marT="4884"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en-US" sz="800" b="0" i="0" u="none" strike="noStrike">
                        <a:solidFill>
                          <a:schemeClr val="accent6"/>
                        </a:solidFill>
                        <a:latin typeface="Arial"/>
                      </a:endParaRPr>
                    </a:p>
                  </a:txBody>
                  <a:tcPr marL="4309" marR="4309" marT="4884" marB="0" anchor="b">
                    <a:lnL>
                      <a:noFill/>
                    </a:lnL>
                    <a:lnR>
                      <a:noFill/>
                    </a:lnR>
                    <a:lnT>
                      <a:noFill/>
                    </a:lnT>
                    <a:lnB w="12700" cap="flat" cmpd="sng" algn="ctr">
                      <a:solidFill>
                        <a:srgbClr val="008000"/>
                      </a:solidFill>
                      <a:prstDash val="solid"/>
                      <a:round/>
                      <a:headEnd type="none" w="med" len="med"/>
                      <a:tailEnd type="none" w="med" len="med"/>
                    </a:lnB>
                    <a:solidFill>
                      <a:schemeClr val="bg1"/>
                    </a:solidFill>
                  </a:tcPr>
                </a:tc>
                <a:tc>
                  <a:txBody>
                    <a:bodyPr/>
                    <a:lstStyle/>
                    <a:p>
                      <a:pPr algn="l" fontAlgn="b"/>
                      <a:endParaRPr lang="en-US" sz="800" b="0" i="0" u="none" strike="noStrike">
                        <a:solidFill>
                          <a:schemeClr val="accent6"/>
                        </a:solidFill>
                        <a:latin typeface="Arial"/>
                      </a:endParaRPr>
                    </a:p>
                  </a:txBody>
                  <a:tcPr marL="4309" marR="4309" marT="4884" marB="0" anchor="b">
                    <a:lnL>
                      <a:noFill/>
                    </a:lnL>
                    <a:lnR>
                      <a:noFill/>
                    </a:lnR>
                    <a:lnT>
                      <a:noFill/>
                    </a:lnT>
                    <a:lnB>
                      <a:noFill/>
                    </a:lnB>
                    <a:solidFill>
                      <a:schemeClr val="bg1"/>
                    </a:solidFill>
                  </a:tcPr>
                </a:tc>
                <a:tc>
                  <a:txBody>
                    <a:bodyPr/>
                    <a:lstStyle/>
                    <a:p>
                      <a:pPr algn="l" fontAlgn="b"/>
                      <a:endParaRPr lang="en-US" sz="800" b="0" i="0" u="none" strike="noStrike">
                        <a:solidFill>
                          <a:schemeClr val="accent6"/>
                        </a:solidFill>
                        <a:latin typeface="Arial"/>
                      </a:endParaRPr>
                    </a:p>
                  </a:txBody>
                  <a:tcPr marL="4309" marR="4309" marT="4884"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en-US" sz="800" b="0" i="0" u="none" strike="noStrike">
                        <a:solidFill>
                          <a:schemeClr val="accent6"/>
                        </a:solidFill>
                        <a:latin typeface="Arial"/>
                      </a:endParaRPr>
                    </a:p>
                  </a:txBody>
                  <a:tcPr marL="4309" marR="4309" marT="4884" marB="0" anchor="b">
                    <a:lnL>
                      <a:noFill/>
                    </a:lnL>
                    <a:lnR>
                      <a:noFill/>
                    </a:lnR>
                    <a:lnT>
                      <a:noFill/>
                    </a:lnT>
                    <a:lnB w="12700" cap="flat" cmpd="sng" algn="ctr">
                      <a:solidFill>
                        <a:srgbClr val="008000"/>
                      </a:solidFill>
                      <a:prstDash val="solid"/>
                      <a:round/>
                      <a:headEnd type="none" w="med" len="med"/>
                      <a:tailEnd type="none" w="med" len="med"/>
                    </a:lnB>
                    <a:solidFill>
                      <a:schemeClr val="bg1"/>
                    </a:solidFill>
                  </a:tcPr>
                </a:tc>
              </a:tr>
              <a:tr h="107593">
                <a:tc>
                  <a:txBody>
                    <a:bodyPr/>
                    <a:lstStyle/>
                    <a:p>
                      <a:pPr algn="r" fontAlgn="b"/>
                      <a:r>
                        <a:rPr lang="en-US" sz="800" b="0" i="0" u="none" strike="noStrike">
                          <a:solidFill>
                            <a:schemeClr val="accent6"/>
                          </a:solidFill>
                          <a:latin typeface="Arial"/>
                        </a:rPr>
                        <a:t>Tax on materials %</a:t>
                      </a:r>
                    </a:p>
                  </a:txBody>
                  <a:tcPr marL="4309" marR="4309" marT="4884" marB="0" anchor="b">
                    <a:lnL w="6350" cap="flat" cmpd="sng" algn="ctr">
                      <a:solidFill>
                        <a:srgbClr val="000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800" b="0" i="0" u="none" strike="noStrike">
                          <a:solidFill>
                            <a:schemeClr val="accent6"/>
                          </a:solidFill>
                          <a:latin typeface="Arial"/>
                        </a:rPr>
                        <a:t>0.000%</a:t>
                      </a:r>
                    </a:p>
                  </a:txBody>
                  <a:tcPr marL="4309" marR="4309" marT="4884" marB="0" anchor="b">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solidFill>
                      <a:schemeClr val="bg1"/>
                    </a:solidFill>
                  </a:tcPr>
                </a:tc>
                <a:tc>
                  <a:txBody>
                    <a:bodyPr/>
                    <a:lstStyle/>
                    <a:p>
                      <a:pPr algn="l" fontAlgn="b"/>
                      <a:endParaRPr lang="en-US" sz="800" b="0" i="0" u="none" strike="noStrike">
                        <a:solidFill>
                          <a:schemeClr val="accent6"/>
                        </a:solidFill>
                        <a:latin typeface="Arial"/>
                      </a:endParaRPr>
                    </a:p>
                  </a:txBody>
                  <a:tcPr marL="4309" marR="4309" marT="4884" marB="0" anchor="b">
                    <a:lnL w="12700" cap="flat" cmpd="sng" algn="ctr">
                      <a:solidFill>
                        <a:srgbClr val="008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l" fontAlgn="b"/>
                      <a:r>
                        <a:rPr lang="en-US" sz="800" b="0" i="0" u="none" strike="noStrike">
                          <a:solidFill>
                            <a:schemeClr val="accent6"/>
                          </a:solidFill>
                          <a:latin typeface="Arial"/>
                        </a:rPr>
                        <a:t>Salesperson Comm %</a:t>
                      </a:r>
                    </a:p>
                  </a:txBody>
                  <a:tcPr marL="4309" marR="4309" marT="4884" marB="0" anchor="b">
                    <a:lnL w="6350" cap="flat" cmpd="sng" algn="ctr">
                      <a:solidFill>
                        <a:srgbClr val="000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800" b="0" i="0" u="none" strike="noStrike">
                          <a:solidFill>
                            <a:schemeClr val="accent6"/>
                          </a:solidFill>
                          <a:latin typeface="Arial"/>
                        </a:rPr>
                        <a:t>0%</a:t>
                      </a:r>
                    </a:p>
                  </a:txBody>
                  <a:tcPr marL="4309" marR="4309" marT="4884" marB="0" anchor="b">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solidFill>
                      <a:schemeClr val="bg1"/>
                    </a:solidFill>
                  </a:tcPr>
                </a:tc>
              </a:tr>
              <a:tr h="211845">
                <a:tc>
                  <a:txBody>
                    <a:bodyPr/>
                    <a:lstStyle/>
                    <a:p>
                      <a:pPr algn="l" fontAlgn="b"/>
                      <a:endParaRPr lang="en-US" sz="800" b="0" i="0" u="none" strike="noStrike">
                        <a:solidFill>
                          <a:schemeClr val="accent6"/>
                        </a:solidFill>
                        <a:latin typeface="Arial"/>
                      </a:endParaRPr>
                    </a:p>
                  </a:txBody>
                  <a:tcPr marL="4309" marR="4309" marT="4884"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endParaRPr lang="en-US" sz="800" b="0" i="0" u="none" strike="noStrike">
                        <a:solidFill>
                          <a:schemeClr val="accent6"/>
                        </a:solidFill>
                        <a:latin typeface="Arial"/>
                      </a:endParaRPr>
                    </a:p>
                  </a:txBody>
                  <a:tcPr marL="4309" marR="4309" marT="4884" marB="0" anchor="b">
                    <a:lnL>
                      <a:noFill/>
                    </a:lnL>
                    <a:lnR>
                      <a:noFill/>
                    </a:lnR>
                    <a:lnT w="12700" cap="flat" cmpd="sng" algn="ctr">
                      <a:solidFill>
                        <a:srgbClr val="008000"/>
                      </a:solidFill>
                      <a:prstDash val="solid"/>
                      <a:round/>
                      <a:headEnd type="none" w="med" len="med"/>
                      <a:tailEnd type="none" w="med" len="med"/>
                    </a:lnT>
                    <a:lnB>
                      <a:noFill/>
                    </a:lnB>
                    <a:solidFill>
                      <a:schemeClr val="bg1"/>
                    </a:solidFill>
                  </a:tcPr>
                </a:tc>
                <a:tc>
                  <a:txBody>
                    <a:bodyPr/>
                    <a:lstStyle/>
                    <a:p>
                      <a:pPr algn="l" fontAlgn="b"/>
                      <a:endParaRPr lang="en-US" sz="800" b="0" i="0" u="none" strike="noStrike">
                        <a:solidFill>
                          <a:schemeClr val="accent6"/>
                        </a:solidFill>
                        <a:latin typeface="Arial"/>
                      </a:endParaRPr>
                    </a:p>
                  </a:txBody>
                  <a:tcPr marL="4309" marR="4309" marT="4884"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l" fontAlgn="b"/>
                      <a:r>
                        <a:rPr lang="en-US" sz="800" b="0" i="0" u="none" strike="noStrike">
                          <a:solidFill>
                            <a:schemeClr val="accent6"/>
                          </a:solidFill>
                          <a:latin typeface="Arial"/>
                        </a:rPr>
                        <a:t>Lead Installer Daily Bonus</a:t>
                      </a:r>
                    </a:p>
                  </a:txBody>
                  <a:tcPr marL="4309" marR="4309" marT="4884" marB="0" anchor="b">
                    <a:lnL w="6350" cap="flat" cmpd="sng" algn="ctr">
                      <a:solidFill>
                        <a:srgbClr val="000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800" b="0" i="0" u="none" strike="noStrike">
                          <a:solidFill>
                            <a:schemeClr val="accent6"/>
                          </a:solidFill>
                          <a:latin typeface="Arial"/>
                        </a:rPr>
                        <a:t>$0 </a:t>
                      </a:r>
                    </a:p>
                  </a:txBody>
                  <a:tcPr marL="4309" marR="4309" marT="4884" marB="0" anchor="b">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solidFill>
                      <a:schemeClr val="bg1"/>
                    </a:solidFill>
                  </a:tcPr>
                </a:tc>
              </a:tr>
              <a:tr h="107593">
                <a:tc>
                  <a:txBody>
                    <a:bodyPr/>
                    <a:lstStyle/>
                    <a:p>
                      <a:pPr algn="l" fontAlgn="b"/>
                      <a:endParaRPr lang="en-US" sz="800" b="0" i="0" u="none" strike="noStrike">
                        <a:solidFill>
                          <a:schemeClr val="accent6"/>
                        </a:solidFill>
                        <a:latin typeface="Arial"/>
                      </a:endParaRPr>
                    </a:p>
                  </a:txBody>
                  <a:tcPr marL="4309" marR="4309" marT="4884" marB="0" anchor="b">
                    <a:lnL>
                      <a:noFill/>
                    </a:lnL>
                    <a:lnR>
                      <a:noFill/>
                    </a:lnR>
                    <a:lnT>
                      <a:noFill/>
                    </a:lnT>
                    <a:lnB>
                      <a:noFill/>
                    </a:lnB>
                    <a:solidFill>
                      <a:schemeClr val="bg1"/>
                    </a:solidFill>
                  </a:tcPr>
                </a:tc>
                <a:tc>
                  <a:txBody>
                    <a:bodyPr/>
                    <a:lstStyle/>
                    <a:p>
                      <a:pPr algn="l" fontAlgn="b"/>
                      <a:endParaRPr lang="en-US" sz="800" b="0" i="0" u="none" strike="noStrike">
                        <a:solidFill>
                          <a:schemeClr val="accent6"/>
                        </a:solidFill>
                        <a:latin typeface="Arial"/>
                      </a:endParaRPr>
                    </a:p>
                  </a:txBody>
                  <a:tcPr marL="4309" marR="4309" marT="4884" marB="0" anchor="b">
                    <a:lnL>
                      <a:noFill/>
                    </a:lnL>
                    <a:lnR>
                      <a:noFill/>
                    </a:lnR>
                    <a:lnT>
                      <a:noFill/>
                    </a:lnT>
                    <a:lnB>
                      <a:noFill/>
                    </a:lnB>
                    <a:solidFill>
                      <a:schemeClr val="bg1"/>
                    </a:solidFill>
                  </a:tcPr>
                </a:tc>
                <a:tc>
                  <a:txBody>
                    <a:bodyPr/>
                    <a:lstStyle/>
                    <a:p>
                      <a:pPr algn="l" fontAlgn="b"/>
                      <a:endParaRPr lang="en-US" sz="800" b="0" i="0" u="none" strike="noStrike">
                        <a:solidFill>
                          <a:schemeClr val="accent6"/>
                        </a:solidFill>
                        <a:latin typeface="Arial"/>
                      </a:endParaRPr>
                    </a:p>
                  </a:txBody>
                  <a:tcPr marL="4309" marR="4309" marT="4884"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l" fontAlgn="b"/>
                      <a:r>
                        <a:rPr lang="en-US" sz="800" b="0" i="0" u="none" strike="noStrike">
                          <a:solidFill>
                            <a:schemeClr val="accent6"/>
                          </a:solidFill>
                          <a:latin typeface="Arial"/>
                        </a:rPr>
                        <a:t>Jr Installer Daily Bonus</a:t>
                      </a:r>
                    </a:p>
                  </a:txBody>
                  <a:tcPr marL="4309" marR="4309" marT="4884" marB="0" anchor="b">
                    <a:lnL w="6350" cap="flat" cmpd="sng" algn="ctr">
                      <a:solidFill>
                        <a:srgbClr val="000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800" b="0" i="0" u="none" strike="noStrike" dirty="0">
                          <a:solidFill>
                            <a:schemeClr val="accent6"/>
                          </a:solidFill>
                          <a:latin typeface="Arial"/>
                        </a:rPr>
                        <a:t>$0 </a:t>
                      </a:r>
                    </a:p>
                  </a:txBody>
                  <a:tcPr marL="4309" marR="4309" marT="4884" marB="0" anchor="b">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solidFill>
                      <a:schemeClr val="bg1"/>
                    </a:solidFill>
                  </a:tcPr>
                </a:tc>
              </a:tr>
            </a:tbl>
          </a:graphicData>
        </a:graphic>
      </p:graphicFrame>
      <p:sp>
        <p:nvSpPr>
          <p:cNvPr id="18803" name="Date Placeholder 3"/>
          <p:cNvSpPr>
            <a:spLocks noGrp="1"/>
          </p:cNvSpPr>
          <p:nvPr>
            <p:ph type="dt" sz="quarter" idx="10"/>
          </p:nvPr>
        </p:nvSpPr>
        <p:spPr>
          <a:noFill/>
        </p:spPr>
        <p:txBody>
          <a:bodyPr/>
          <a:lstStyle/>
          <a:p>
            <a:fld id="{E1E2EAFA-3CD5-4009-BFAB-8F297845ADDA}" type="datetime1">
              <a:rPr lang="en-US" smtClean="0"/>
              <a:pPr/>
              <a:t>3/24/15</a:t>
            </a:fld>
            <a:endParaRPr lang="en-US" smtClean="0"/>
          </a:p>
        </p:txBody>
      </p:sp>
      <p:sp>
        <p:nvSpPr>
          <p:cNvPr id="18804" name="Slide Number Placeholder 5"/>
          <p:cNvSpPr>
            <a:spLocks noGrp="1"/>
          </p:cNvSpPr>
          <p:nvPr>
            <p:ph type="sldNum" sz="quarter" idx="12"/>
          </p:nvPr>
        </p:nvSpPr>
        <p:spPr>
          <a:xfrm>
            <a:off x="4419600" y="5105400"/>
            <a:ext cx="2133600" cy="414338"/>
          </a:xfrm>
          <a:noFill/>
        </p:spPr>
        <p:txBody>
          <a:bodyPr/>
          <a:lstStyle/>
          <a:p>
            <a:fld id="{9E599582-FCAC-4DD2-9A20-0689D23741B0}" type="slidenum">
              <a:rPr lang="en-US" smtClean="0"/>
              <a:pPr/>
              <a:t>59</a:t>
            </a:fld>
            <a:endParaRPr lang="en-US"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60834" name="Rectangle 2"/>
          <p:cNvSpPr>
            <a:spLocks noGrp="1" noChangeArrowheads="1"/>
          </p:cNvSpPr>
          <p:nvPr>
            <p:ph type="title"/>
          </p:nvPr>
        </p:nvSpPr>
        <p:spPr>
          <a:xfrm>
            <a:off x="0" y="1"/>
            <a:ext cx="9144000" cy="1984375"/>
          </a:xfrm>
        </p:spPr>
        <p:txBody>
          <a:bodyPr/>
          <a:lstStyle/>
          <a:p>
            <a:pPr eaLnBrk="1" hangingPunct="1">
              <a:defRPr/>
            </a:pPr>
            <a:r>
              <a:rPr lang="en-US" sz="5400" b="1" dirty="0" smtClean="0">
                <a:solidFill>
                  <a:schemeClr val="folHlink"/>
                </a:solidFill>
                <a:effectLst>
                  <a:outerShdw blurRad="38100" dist="38100" dir="2700000" algn="tl">
                    <a:srgbClr val="000000">
                      <a:alpha val="43137"/>
                    </a:srgbClr>
                  </a:outerShdw>
                </a:effectLst>
              </a:rPr>
              <a:t>THESE ARE MYTHS!</a:t>
            </a:r>
          </a:p>
        </p:txBody>
      </p:sp>
      <p:sp>
        <p:nvSpPr>
          <p:cNvPr id="760835" name="Rectangle 3"/>
          <p:cNvSpPr>
            <a:spLocks noGrp="1" noChangeArrowheads="1"/>
          </p:cNvSpPr>
          <p:nvPr>
            <p:ph idx="1"/>
          </p:nvPr>
        </p:nvSpPr>
        <p:spPr>
          <a:xfrm>
            <a:off x="381000" y="1905000"/>
            <a:ext cx="9144000" cy="4664075"/>
          </a:xfrm>
        </p:spPr>
        <p:txBody>
          <a:bodyPr/>
          <a:lstStyle/>
          <a:p>
            <a:pPr eaLnBrk="1" hangingPunct="1">
              <a:defRPr/>
            </a:pP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Do what you love and the MONEY will follow</a:t>
            </a:r>
            <a:endPar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eaLnBrk="1" hangingPunct="1">
              <a:defRPr/>
            </a:pP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You must charge the “going rate” </a:t>
            </a:r>
          </a:p>
          <a:p>
            <a:pPr eaLnBrk="1" hangingPunct="1">
              <a:defRPr/>
            </a:pP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Lower overhead to make money</a:t>
            </a:r>
          </a:p>
          <a:p>
            <a:pPr eaLnBrk="1" hangingPunct="1">
              <a:defRPr/>
            </a:pP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Profits and principles don’t mix</a:t>
            </a:r>
          </a:p>
          <a:p>
            <a:pPr eaLnBrk="1" hangingPunct="1">
              <a:defRPr/>
            </a:pP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You </a:t>
            </a:r>
            <a:r>
              <a:rPr lang="en-US" sz="32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gotta</a:t>
            </a: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work hard…</a:t>
            </a:r>
          </a:p>
        </p:txBody>
      </p:sp>
      <p:sp>
        <p:nvSpPr>
          <p:cNvPr id="16386" name="Footer Placeholder 3"/>
          <p:cNvSpPr>
            <a:spLocks noGrp="1"/>
          </p:cNvSpPr>
          <p:nvPr>
            <p:ph type="ftr" sz="quarter" idx="11"/>
          </p:nvPr>
        </p:nvSpPr>
        <p:spPr>
          <a:noFill/>
        </p:spPr>
        <p:txBody>
          <a:bodyPr/>
          <a:lstStyle/>
          <a:p>
            <a:pPr defTabSz="1611313"/>
            <a:r>
              <a:rPr lang="en-US" smtClean="0"/>
              <a:t>www.barebonesbiz.com</a:t>
            </a:r>
          </a:p>
        </p:txBody>
      </p:sp>
      <p:sp>
        <p:nvSpPr>
          <p:cNvPr id="16387" name="Slide Number Placeholder 4"/>
          <p:cNvSpPr>
            <a:spLocks noGrp="1"/>
          </p:cNvSpPr>
          <p:nvPr>
            <p:ph type="sldNum" sz="quarter" idx="12"/>
          </p:nvPr>
        </p:nvSpPr>
        <p:spPr>
          <a:noFill/>
        </p:spPr>
        <p:txBody>
          <a:bodyPr>
            <a:normAutofit/>
          </a:bodyPr>
          <a:lstStyle/>
          <a:p>
            <a:pPr defTabSz="1500188"/>
            <a:fld id="{3DD550D6-9E1C-4AB6-B935-9F2C647353CD}" type="slidenum">
              <a:rPr lang="en-US" smtClean="0"/>
              <a:pPr defTabSz="1500188"/>
              <a:t>6</a:t>
            </a:fld>
            <a:endParaRPr lang="en-US" smtClean="0"/>
          </a:p>
        </p:txBody>
      </p:sp>
      <p:pic>
        <p:nvPicPr>
          <p:cNvPr id="16390" name="Picture 4" descr="j0251519"/>
          <p:cNvPicPr>
            <a:picLocks noChangeAspect="1" noChangeArrowheads="1"/>
          </p:cNvPicPr>
          <p:nvPr/>
        </p:nvPicPr>
        <p:blipFill>
          <a:blip r:embed="rId3" cstate="print"/>
          <a:srcRect/>
          <a:stretch>
            <a:fillRect/>
          </a:stretch>
        </p:blipFill>
        <p:spPr bwMode="auto">
          <a:xfrm>
            <a:off x="5167376" y="4267201"/>
            <a:ext cx="3593757" cy="3178176"/>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3"/>
          <p:cNvSpPr>
            <a:spLocks noGrp="1"/>
          </p:cNvSpPr>
          <p:nvPr>
            <p:ph type="dt" sz="quarter" idx="10"/>
          </p:nvPr>
        </p:nvSpPr>
        <p:spPr>
          <a:noFill/>
        </p:spPr>
        <p:txBody>
          <a:bodyPr/>
          <a:lstStyle/>
          <a:p>
            <a:fld id="{0FBD4EBB-0703-4A42-9E67-B1B7A977361B}" type="datetime1">
              <a:rPr lang="en-US" smtClean="0"/>
              <a:pPr/>
              <a:t>3/24/15</a:t>
            </a:fld>
            <a:endParaRPr lang="en-US" smtClean="0"/>
          </a:p>
        </p:txBody>
      </p:sp>
      <p:sp>
        <p:nvSpPr>
          <p:cNvPr id="19459" name="Slide Number Placeholder 5"/>
          <p:cNvSpPr>
            <a:spLocks noGrp="1"/>
          </p:cNvSpPr>
          <p:nvPr>
            <p:ph type="sldNum" sz="quarter" idx="12"/>
          </p:nvPr>
        </p:nvSpPr>
        <p:spPr>
          <a:noFill/>
        </p:spPr>
        <p:txBody>
          <a:bodyPr/>
          <a:lstStyle/>
          <a:p>
            <a:fld id="{746777D1-E5D5-49FB-BCE4-C3B21FE68DC8}" type="slidenum">
              <a:rPr lang="en-US" smtClean="0"/>
              <a:pPr/>
              <a:t>60</a:t>
            </a:fld>
            <a:endParaRPr lang="en-US" smtClean="0"/>
          </a:p>
        </p:txBody>
      </p:sp>
      <p:sp>
        <p:nvSpPr>
          <p:cNvPr id="211970" name="Rectangle 2"/>
          <p:cNvSpPr>
            <a:spLocks noGrp="1" noChangeArrowheads="1"/>
          </p:cNvSpPr>
          <p:nvPr>
            <p:ph type="title"/>
          </p:nvPr>
        </p:nvSpPr>
        <p:spPr>
          <a:xfrm>
            <a:off x="1150939" y="849207"/>
            <a:ext cx="7793037" cy="845608"/>
          </a:xfrm>
        </p:spPr>
        <p:txBody>
          <a:bodyPr/>
          <a:lstStyle/>
          <a:p>
            <a:pPr defTabSz="1611313" eaLnBrk="1" hangingPunct="1">
              <a:defRPr/>
            </a:pPr>
            <a:r>
              <a:rPr lang="en-US" sz="4000" dirty="0" smtClean="0">
                <a:solidFill>
                  <a:srgbClr val="FFC000"/>
                </a:solidFill>
              </a:rPr>
              <a:t>The Problem with Gross Margin…</a:t>
            </a:r>
          </a:p>
        </p:txBody>
      </p:sp>
      <p:sp>
        <p:nvSpPr>
          <p:cNvPr id="211971" name="Rectangle 3"/>
          <p:cNvSpPr>
            <a:spLocks noGrp="1" noChangeArrowheads="1"/>
          </p:cNvSpPr>
          <p:nvPr>
            <p:ph type="body" idx="1"/>
          </p:nvPr>
        </p:nvSpPr>
        <p:spPr>
          <a:xfrm>
            <a:off x="381000" y="2418080"/>
            <a:ext cx="9144000" cy="4663440"/>
          </a:xfrm>
        </p:spPr>
        <p:txBody>
          <a:bodyPr/>
          <a:lstStyle/>
          <a:p>
            <a:pPr marL="606425" indent="-606425" defTabSz="1611313" eaLnBrk="1" hangingPunct="1">
              <a:lnSpc>
                <a:spcPct val="80000"/>
              </a:lnSpc>
              <a:defRPr/>
            </a:pPr>
            <a:r>
              <a:rPr lang="en-US" sz="3600" dirty="0" smtClean="0">
                <a:solidFill>
                  <a:srgbClr val="00FF00"/>
                </a:solidFill>
              </a:rPr>
              <a:t>Job One (no materials, lots of labor):  </a:t>
            </a:r>
          </a:p>
          <a:p>
            <a:pPr marL="1006475" lvl="1" indent="-606425" defTabSz="1611313" eaLnBrk="1" hangingPunct="1">
              <a:lnSpc>
                <a:spcPct val="80000"/>
              </a:lnSpc>
              <a:defRPr/>
            </a:pPr>
            <a:r>
              <a:rPr lang="en-US" sz="2400" dirty="0" smtClean="0">
                <a:solidFill>
                  <a:srgbClr val="00FF00"/>
                </a:solidFill>
              </a:rPr>
              <a:t>Sales 	        $5,000		</a:t>
            </a:r>
          </a:p>
          <a:p>
            <a:pPr marL="1006475" lvl="1" indent="-606425" defTabSz="1611313" eaLnBrk="1" hangingPunct="1">
              <a:lnSpc>
                <a:spcPct val="80000"/>
              </a:lnSpc>
              <a:defRPr/>
            </a:pPr>
            <a:r>
              <a:rPr lang="en-US" sz="2400" dirty="0" smtClean="0">
                <a:solidFill>
                  <a:srgbClr val="00FF00"/>
                </a:solidFill>
              </a:rPr>
              <a:t>COGS/Direct Costs        </a:t>
            </a:r>
            <a:r>
              <a:rPr lang="en-US" sz="2400" u="sng" dirty="0" smtClean="0">
                <a:solidFill>
                  <a:srgbClr val="00FF00"/>
                </a:solidFill>
              </a:rPr>
              <a:t>2500</a:t>
            </a:r>
          </a:p>
          <a:p>
            <a:pPr marL="1006475" lvl="1" indent="-606425" defTabSz="1611313" eaLnBrk="1" hangingPunct="1">
              <a:lnSpc>
                <a:spcPct val="80000"/>
              </a:lnSpc>
              <a:defRPr/>
            </a:pPr>
            <a:r>
              <a:rPr lang="en-US" sz="2400" dirty="0" smtClean="0">
                <a:solidFill>
                  <a:srgbClr val="00FF00"/>
                </a:solidFill>
              </a:rPr>
              <a:t>Gross Profit	         $2,500     50% Gross Margin</a:t>
            </a:r>
          </a:p>
          <a:p>
            <a:pPr marL="1006475" lvl="1" indent="-606425" defTabSz="1611313" eaLnBrk="1" hangingPunct="1">
              <a:lnSpc>
                <a:spcPct val="80000"/>
              </a:lnSpc>
              <a:defRPr/>
            </a:pPr>
            <a:r>
              <a:rPr lang="en-US" dirty="0" smtClean="0">
                <a:solidFill>
                  <a:srgbClr val="FF99FF"/>
                </a:solidFill>
              </a:rPr>
              <a:t>Gross Profit per Hour  $25</a:t>
            </a:r>
          </a:p>
          <a:p>
            <a:pPr marL="606425" indent="-606425" defTabSz="1611313" eaLnBrk="1" hangingPunct="1">
              <a:lnSpc>
                <a:spcPct val="80000"/>
              </a:lnSpc>
              <a:defRPr/>
            </a:pPr>
            <a:endParaRPr lang="en-US" dirty="0" smtClean="0">
              <a:solidFill>
                <a:srgbClr val="FF99FF"/>
              </a:solidFill>
            </a:endParaRPr>
          </a:p>
          <a:p>
            <a:pPr marL="606425" indent="-606425" defTabSz="1611313" eaLnBrk="1" hangingPunct="1">
              <a:lnSpc>
                <a:spcPct val="80000"/>
              </a:lnSpc>
              <a:buFont typeface="Wingdings" pitchFamily="2" charset="2"/>
              <a:buNone/>
              <a:defRPr/>
            </a:pPr>
            <a:r>
              <a:rPr lang="en-US" sz="2900" dirty="0" smtClean="0">
                <a:solidFill>
                  <a:schemeClr val="folHlink"/>
                </a:solidFill>
              </a:rPr>
              <a:t>Assuming we pay $25 per hour for Labor for 100 hrs</a:t>
            </a:r>
          </a:p>
          <a:p>
            <a:pPr marL="606425" indent="-606425" defTabSz="1611313" eaLnBrk="1" hangingPunct="1">
              <a:lnSpc>
                <a:spcPct val="80000"/>
              </a:lnSpc>
              <a:buFont typeface="Wingdings" pitchFamily="2" charset="2"/>
              <a:buNone/>
              <a:defRPr/>
            </a:pPr>
            <a:r>
              <a:rPr lang="en-US" sz="2900" dirty="0" smtClean="0">
                <a:solidFill>
                  <a:schemeClr val="folHlink"/>
                </a:solidFill>
              </a:rPr>
              <a:t>Competitor gets this job</a:t>
            </a:r>
          </a:p>
          <a:p>
            <a:pPr marL="606425" indent="-606425" defTabSz="1611313" eaLnBrk="1" hangingPunct="1">
              <a:lnSpc>
                <a:spcPct val="80000"/>
              </a:lnSpc>
              <a:buFont typeface="Wingdings" pitchFamily="2" charset="2"/>
              <a:buNone/>
              <a:defRPr/>
            </a:pPr>
            <a:endParaRPr lang="en-US" sz="3600" dirty="0" smtClean="0">
              <a:solidFill>
                <a:schemeClr val="folHlink"/>
              </a:solidFill>
            </a:endParaRPr>
          </a:p>
          <a:p>
            <a:pPr marL="606425" indent="-606425" defTabSz="1611313" eaLnBrk="1" hangingPunct="1">
              <a:lnSpc>
                <a:spcPct val="80000"/>
              </a:lnSpc>
              <a:defRPr/>
            </a:pPr>
            <a:endParaRPr lang="en-US" sz="3600" dirty="0" smtClean="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11971">
                                            <p:txEl>
                                              <p:pRg st="0" end="0"/>
                                            </p:txEl>
                                          </p:spTgt>
                                        </p:tgtEl>
                                        <p:attrNameLst>
                                          <p:attrName>style.visibility</p:attrName>
                                        </p:attrNameLst>
                                      </p:cBhvr>
                                      <p:to>
                                        <p:strVal val="visible"/>
                                      </p:to>
                                    </p:set>
                                    <p:animEffect transition="in" filter="checkerboard(across)">
                                      <p:cBhvr>
                                        <p:cTn id="7" dur="500"/>
                                        <p:tgtEl>
                                          <p:spTgt spid="2119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11971">
                                            <p:txEl>
                                              <p:pRg st="6" end="6"/>
                                            </p:txEl>
                                          </p:spTgt>
                                        </p:tgtEl>
                                        <p:attrNameLst>
                                          <p:attrName>style.visibility</p:attrName>
                                        </p:attrNameLst>
                                      </p:cBhvr>
                                      <p:to>
                                        <p:strVal val="visible"/>
                                      </p:to>
                                    </p:set>
                                    <p:animEffect transition="in" filter="checkerboard(across)">
                                      <p:cBhvr>
                                        <p:cTn id="12" dur="500"/>
                                        <p:tgtEl>
                                          <p:spTgt spid="211971">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11971">
                                            <p:txEl>
                                              <p:pRg st="7" end="7"/>
                                            </p:txEl>
                                          </p:spTgt>
                                        </p:tgtEl>
                                        <p:attrNameLst>
                                          <p:attrName>style.visibility</p:attrName>
                                        </p:attrNameLst>
                                      </p:cBhvr>
                                      <p:to>
                                        <p:strVal val="visible"/>
                                      </p:to>
                                    </p:set>
                                    <p:animEffect transition="in" filter="checkerboard(across)">
                                      <p:cBhvr>
                                        <p:cTn id="17" dur="500"/>
                                        <p:tgtEl>
                                          <p:spTgt spid="21197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971"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Date Placeholder 3"/>
          <p:cNvSpPr>
            <a:spLocks noGrp="1"/>
          </p:cNvSpPr>
          <p:nvPr>
            <p:ph type="dt" sz="quarter" idx="10"/>
          </p:nvPr>
        </p:nvSpPr>
        <p:spPr>
          <a:noFill/>
        </p:spPr>
        <p:txBody>
          <a:bodyPr/>
          <a:lstStyle/>
          <a:p>
            <a:fld id="{2E8C9A83-E901-40DC-A6E3-C92533B85179}" type="datetime1">
              <a:rPr lang="en-US" smtClean="0"/>
              <a:pPr/>
              <a:t>3/24/15</a:t>
            </a:fld>
            <a:endParaRPr lang="en-US" smtClean="0"/>
          </a:p>
        </p:txBody>
      </p:sp>
      <p:sp>
        <p:nvSpPr>
          <p:cNvPr id="20483" name="Slide Number Placeholder 5"/>
          <p:cNvSpPr>
            <a:spLocks noGrp="1"/>
          </p:cNvSpPr>
          <p:nvPr>
            <p:ph type="sldNum" sz="quarter" idx="12"/>
          </p:nvPr>
        </p:nvSpPr>
        <p:spPr>
          <a:noFill/>
        </p:spPr>
        <p:txBody>
          <a:bodyPr/>
          <a:lstStyle/>
          <a:p>
            <a:fld id="{4C93AB32-EBAE-4474-8FCD-4FE5C1727D51}" type="slidenum">
              <a:rPr lang="en-US" smtClean="0"/>
              <a:pPr/>
              <a:t>61</a:t>
            </a:fld>
            <a:endParaRPr lang="en-US" smtClean="0"/>
          </a:p>
        </p:txBody>
      </p:sp>
      <p:sp>
        <p:nvSpPr>
          <p:cNvPr id="211970" name="Rectangle 2"/>
          <p:cNvSpPr>
            <a:spLocks noGrp="1" noChangeArrowheads="1"/>
          </p:cNvSpPr>
          <p:nvPr>
            <p:ph type="title"/>
          </p:nvPr>
        </p:nvSpPr>
        <p:spPr>
          <a:xfrm>
            <a:off x="1150939" y="849207"/>
            <a:ext cx="7793037" cy="845608"/>
          </a:xfrm>
        </p:spPr>
        <p:txBody>
          <a:bodyPr/>
          <a:lstStyle/>
          <a:p>
            <a:pPr defTabSz="1611313" eaLnBrk="1" hangingPunct="1">
              <a:defRPr/>
            </a:pPr>
            <a:r>
              <a:rPr lang="en-US" sz="4000" dirty="0" smtClean="0">
                <a:solidFill>
                  <a:srgbClr val="FFC000"/>
                </a:solidFill>
              </a:rPr>
              <a:t>The Problem with Gross Margin…</a:t>
            </a:r>
          </a:p>
        </p:txBody>
      </p:sp>
      <p:sp>
        <p:nvSpPr>
          <p:cNvPr id="211971" name="Rectangle 3"/>
          <p:cNvSpPr>
            <a:spLocks noGrp="1" noChangeArrowheads="1"/>
          </p:cNvSpPr>
          <p:nvPr>
            <p:ph type="body" idx="1"/>
          </p:nvPr>
        </p:nvSpPr>
        <p:spPr>
          <a:xfrm>
            <a:off x="152400" y="2418080"/>
            <a:ext cx="9144000" cy="4663440"/>
          </a:xfrm>
        </p:spPr>
        <p:txBody>
          <a:bodyPr/>
          <a:lstStyle/>
          <a:p>
            <a:pPr marL="606425" indent="-606425" defTabSz="1611313" eaLnBrk="1" hangingPunct="1">
              <a:lnSpc>
                <a:spcPct val="80000"/>
              </a:lnSpc>
              <a:defRPr/>
            </a:pPr>
            <a:r>
              <a:rPr lang="en-US" sz="3600" dirty="0" smtClean="0">
                <a:solidFill>
                  <a:srgbClr val="00FF00"/>
                </a:solidFill>
              </a:rPr>
              <a:t>Job Two (nice materials, low labor):</a:t>
            </a:r>
          </a:p>
          <a:p>
            <a:pPr marL="1006475" lvl="1" indent="-606425" defTabSz="1611313" eaLnBrk="1" hangingPunct="1">
              <a:lnSpc>
                <a:spcPct val="80000"/>
              </a:lnSpc>
              <a:defRPr/>
            </a:pPr>
            <a:r>
              <a:rPr lang="en-US" sz="2400" dirty="0" smtClean="0">
                <a:solidFill>
                  <a:srgbClr val="00FF00"/>
                </a:solidFill>
              </a:rPr>
              <a:t>Sales 	        	$29,800		</a:t>
            </a:r>
          </a:p>
          <a:p>
            <a:pPr marL="1006475" lvl="1" indent="-606425" defTabSz="1611313" eaLnBrk="1" hangingPunct="1">
              <a:lnSpc>
                <a:spcPct val="80000"/>
              </a:lnSpc>
              <a:defRPr/>
            </a:pPr>
            <a:r>
              <a:rPr lang="en-US" sz="2400" dirty="0" smtClean="0">
                <a:solidFill>
                  <a:srgbClr val="00FF00"/>
                </a:solidFill>
              </a:rPr>
              <a:t>COGS/Direct Costs      	  </a:t>
            </a:r>
            <a:r>
              <a:rPr lang="en-US" sz="2400" u="sng" dirty="0" smtClean="0">
                <a:solidFill>
                  <a:srgbClr val="00FF00"/>
                </a:solidFill>
              </a:rPr>
              <a:t>20,400</a:t>
            </a:r>
          </a:p>
          <a:p>
            <a:pPr marL="1006475" lvl="1" indent="-606425" defTabSz="1611313" eaLnBrk="1" hangingPunct="1">
              <a:lnSpc>
                <a:spcPct val="80000"/>
              </a:lnSpc>
              <a:defRPr/>
            </a:pPr>
            <a:r>
              <a:rPr lang="en-US" sz="2400" dirty="0" smtClean="0">
                <a:solidFill>
                  <a:srgbClr val="00FF00"/>
                </a:solidFill>
              </a:rPr>
              <a:t>Gross Profit	         	$  9,400  31.5% Gross Margin</a:t>
            </a:r>
          </a:p>
          <a:p>
            <a:pPr marL="1006475" lvl="1" indent="-606425" defTabSz="1611313" eaLnBrk="1" hangingPunct="1">
              <a:lnSpc>
                <a:spcPct val="80000"/>
              </a:lnSpc>
              <a:defRPr/>
            </a:pPr>
            <a:r>
              <a:rPr lang="en-US" sz="3200" dirty="0" smtClean="0">
                <a:solidFill>
                  <a:srgbClr val="FF99FF"/>
                </a:solidFill>
              </a:rPr>
              <a:t>Gross Profit per Hour  $587.50</a:t>
            </a:r>
          </a:p>
          <a:p>
            <a:pPr marL="1006475" lvl="1" indent="-606425" defTabSz="1611313" eaLnBrk="1" hangingPunct="1">
              <a:lnSpc>
                <a:spcPct val="80000"/>
              </a:lnSpc>
              <a:buFont typeface="Wingdings" pitchFamily="2" charset="2"/>
              <a:buNone/>
              <a:defRPr/>
            </a:pPr>
            <a:endParaRPr lang="en-US" dirty="0" smtClean="0"/>
          </a:p>
          <a:p>
            <a:pPr marL="606425" indent="-606425" defTabSz="1611313" eaLnBrk="1" hangingPunct="1">
              <a:lnSpc>
                <a:spcPct val="80000"/>
              </a:lnSpc>
              <a:buFont typeface="Wingdings" pitchFamily="2" charset="2"/>
              <a:buNone/>
              <a:defRPr/>
            </a:pPr>
            <a:r>
              <a:rPr lang="en-US" sz="2900" dirty="0" smtClean="0">
                <a:solidFill>
                  <a:schemeClr val="folHlink"/>
                </a:solidFill>
              </a:rPr>
              <a:t>Assuming we pay $25 per hour for Labor for 16 hrs and $20K in materials</a:t>
            </a:r>
          </a:p>
          <a:p>
            <a:pPr marL="606425" indent="-606425" defTabSz="1611313" eaLnBrk="1" hangingPunct="1">
              <a:lnSpc>
                <a:spcPct val="80000"/>
              </a:lnSpc>
              <a:buFont typeface="Wingdings" pitchFamily="2" charset="2"/>
              <a:buNone/>
              <a:defRPr/>
            </a:pPr>
            <a:r>
              <a:rPr lang="en-US" sz="2900" dirty="0" smtClean="0">
                <a:solidFill>
                  <a:schemeClr val="folHlink"/>
                </a:solidFill>
              </a:rPr>
              <a:t>We get this job…</a:t>
            </a:r>
            <a:r>
              <a:rPr lang="en-US" dirty="0" smtClean="0">
                <a:solidFill>
                  <a:srgbClr val="FF99FF"/>
                </a:solidFill>
              </a:rPr>
              <a:t>The Sweet Spot!  </a:t>
            </a:r>
          </a:p>
          <a:p>
            <a:pPr marL="606425" indent="-606425" defTabSz="1611313" eaLnBrk="1" hangingPunct="1">
              <a:lnSpc>
                <a:spcPct val="80000"/>
              </a:lnSpc>
              <a:buFont typeface="Wingdings" pitchFamily="2" charset="2"/>
              <a:buNone/>
              <a:defRPr/>
            </a:pPr>
            <a:endParaRPr lang="en-US" sz="2900" dirty="0" smtClean="0">
              <a:solidFill>
                <a:schemeClr val="folHlink"/>
              </a:solidFill>
            </a:endParaRPr>
          </a:p>
          <a:p>
            <a:pPr marL="606425" indent="-606425" defTabSz="1611313" eaLnBrk="1" hangingPunct="1">
              <a:lnSpc>
                <a:spcPct val="80000"/>
              </a:lnSpc>
              <a:defRPr/>
            </a:pPr>
            <a:endParaRPr lang="en-US" sz="3600" dirty="0" smtClean="0">
              <a:solidFill>
                <a:schemeClr val="folHlink"/>
              </a:solidFill>
            </a:endParaRPr>
          </a:p>
          <a:p>
            <a:pPr marL="606425" indent="-606425" defTabSz="1611313" eaLnBrk="1" hangingPunct="1">
              <a:lnSpc>
                <a:spcPct val="80000"/>
              </a:lnSpc>
              <a:defRPr/>
            </a:pPr>
            <a:endParaRPr lang="en-US" sz="3600" dirty="0" smtClean="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11971">
                                            <p:txEl>
                                              <p:pRg st="0" end="0"/>
                                            </p:txEl>
                                          </p:spTgt>
                                        </p:tgtEl>
                                        <p:attrNameLst>
                                          <p:attrName>style.visibility</p:attrName>
                                        </p:attrNameLst>
                                      </p:cBhvr>
                                      <p:to>
                                        <p:strVal val="visible"/>
                                      </p:to>
                                    </p:set>
                                    <p:animEffect transition="in" filter="checkerboard(across)">
                                      <p:cBhvr>
                                        <p:cTn id="7" dur="500"/>
                                        <p:tgtEl>
                                          <p:spTgt spid="2119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11971">
                                            <p:txEl>
                                              <p:pRg st="6" end="6"/>
                                            </p:txEl>
                                          </p:spTgt>
                                        </p:tgtEl>
                                        <p:attrNameLst>
                                          <p:attrName>style.visibility</p:attrName>
                                        </p:attrNameLst>
                                      </p:cBhvr>
                                      <p:to>
                                        <p:strVal val="visible"/>
                                      </p:to>
                                    </p:set>
                                    <p:animEffect transition="in" filter="checkerboard(across)">
                                      <p:cBhvr>
                                        <p:cTn id="12" dur="500"/>
                                        <p:tgtEl>
                                          <p:spTgt spid="211971">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11971">
                                            <p:txEl>
                                              <p:pRg st="7" end="7"/>
                                            </p:txEl>
                                          </p:spTgt>
                                        </p:tgtEl>
                                        <p:attrNameLst>
                                          <p:attrName>style.visibility</p:attrName>
                                        </p:attrNameLst>
                                      </p:cBhvr>
                                      <p:to>
                                        <p:strVal val="visible"/>
                                      </p:to>
                                    </p:set>
                                    <p:animEffect transition="in" filter="checkerboard(across)">
                                      <p:cBhvr>
                                        <p:cTn id="17" dur="500"/>
                                        <p:tgtEl>
                                          <p:spTgt spid="21197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971"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Date Placeholder 4"/>
          <p:cNvSpPr>
            <a:spLocks noGrp="1"/>
          </p:cNvSpPr>
          <p:nvPr>
            <p:ph type="dt" sz="quarter" idx="10"/>
          </p:nvPr>
        </p:nvSpPr>
        <p:spPr>
          <a:noFill/>
        </p:spPr>
        <p:txBody>
          <a:bodyPr/>
          <a:lstStyle/>
          <a:p>
            <a:fld id="{C846078E-AA42-467A-A33F-B9D7ACE88EF8}" type="datetime1">
              <a:rPr lang="en-US" smtClean="0"/>
              <a:pPr/>
              <a:t>3/24/15</a:t>
            </a:fld>
            <a:endParaRPr lang="en-US" smtClean="0"/>
          </a:p>
        </p:txBody>
      </p:sp>
      <p:sp>
        <p:nvSpPr>
          <p:cNvPr id="21507" name="Slide Number Placeholder 6"/>
          <p:cNvSpPr>
            <a:spLocks noGrp="1"/>
          </p:cNvSpPr>
          <p:nvPr>
            <p:ph type="sldNum" sz="quarter" idx="4294967295"/>
          </p:nvPr>
        </p:nvSpPr>
        <p:spPr>
          <a:xfrm>
            <a:off x="6553200" y="7204075"/>
            <a:ext cx="2133600" cy="414338"/>
          </a:xfrm>
          <a:prstGeom prst="rect">
            <a:avLst/>
          </a:prstGeom>
          <a:noFill/>
        </p:spPr>
        <p:txBody>
          <a:bodyPr/>
          <a:lstStyle/>
          <a:p>
            <a:fld id="{4BD2AE59-D520-4AA0-9604-4D47B92DA37B}" type="slidenum">
              <a:rPr lang="en-US" smtClean="0"/>
              <a:pPr/>
              <a:t>62</a:t>
            </a:fld>
            <a:endParaRPr lang="en-US" smtClean="0"/>
          </a:p>
        </p:txBody>
      </p:sp>
      <p:sp>
        <p:nvSpPr>
          <p:cNvPr id="159746" name="Rectangle 2"/>
          <p:cNvSpPr>
            <a:spLocks noGrp="1" noChangeArrowheads="1"/>
          </p:cNvSpPr>
          <p:nvPr>
            <p:ph type="title"/>
          </p:nvPr>
        </p:nvSpPr>
        <p:spPr>
          <a:xfrm>
            <a:off x="0" y="914400"/>
            <a:ext cx="9144000" cy="1984375"/>
          </a:xfrm>
        </p:spPr>
        <p:txBody>
          <a:bodyPr/>
          <a:lstStyle/>
          <a:p>
            <a:pPr eaLnBrk="1" hangingPunct="1">
              <a:defRPr/>
            </a:pPr>
            <a:r>
              <a:rPr lang="en-US" sz="3600" dirty="0" smtClean="0">
                <a:solidFill>
                  <a:srgbClr val="FFC000"/>
                </a:solidFill>
                <a:latin typeface="Arial" charset="0"/>
              </a:rPr>
              <a:t>Until the VALUE is established…</a:t>
            </a:r>
            <a:br>
              <a:rPr lang="en-US" sz="3600" dirty="0" smtClean="0">
                <a:solidFill>
                  <a:srgbClr val="FFC000"/>
                </a:solidFill>
                <a:latin typeface="Arial" charset="0"/>
              </a:rPr>
            </a:br>
            <a:r>
              <a:rPr lang="en-US" sz="3600" dirty="0" smtClean="0">
                <a:solidFill>
                  <a:srgbClr val="00FF00"/>
                </a:solidFill>
                <a:latin typeface="Arial" charset="0"/>
              </a:rPr>
              <a:t>the PRICE is too HIGH!</a:t>
            </a:r>
          </a:p>
        </p:txBody>
      </p:sp>
      <p:sp>
        <p:nvSpPr>
          <p:cNvPr id="159747" name="Rectangle 3"/>
          <p:cNvSpPr>
            <a:spLocks noGrp="1" noChangeArrowheads="1"/>
          </p:cNvSpPr>
          <p:nvPr>
            <p:ph type="body" sz="half" idx="1"/>
          </p:nvPr>
        </p:nvSpPr>
        <p:spPr>
          <a:xfrm>
            <a:off x="685800" y="2286000"/>
            <a:ext cx="7467600" cy="3628920"/>
          </a:xfrm>
        </p:spPr>
        <p:txBody>
          <a:bodyPr/>
          <a:lstStyle/>
          <a:p>
            <a:pPr algn="ctr" eaLnBrk="1" hangingPunct="1">
              <a:lnSpc>
                <a:spcPct val="90000"/>
              </a:lnSpc>
              <a:buFont typeface="Wingdings" pitchFamily="2" charset="2"/>
              <a:buNone/>
              <a:defRPr/>
            </a:pPr>
            <a:endParaRPr lang="en-US" sz="2800" dirty="0" smtClean="0"/>
          </a:p>
          <a:p>
            <a:pPr algn="ctr" eaLnBrk="1" hangingPunct="1">
              <a:lnSpc>
                <a:spcPct val="90000"/>
              </a:lnSpc>
              <a:buFont typeface="Wingdings" pitchFamily="2" charset="2"/>
              <a:buNone/>
              <a:defRPr/>
            </a:pPr>
            <a:r>
              <a:rPr lang="en-US" sz="3600" dirty="0" smtClean="0">
                <a:solidFill>
                  <a:srgbClr val="FFFF00"/>
                </a:solidFill>
              </a:rPr>
              <a:t>It’s too high for you, your team, </a:t>
            </a:r>
          </a:p>
          <a:p>
            <a:pPr algn="ctr" eaLnBrk="1" hangingPunct="1">
              <a:lnSpc>
                <a:spcPct val="90000"/>
              </a:lnSpc>
              <a:buFont typeface="Wingdings" pitchFamily="2" charset="2"/>
              <a:buNone/>
              <a:defRPr/>
            </a:pPr>
            <a:r>
              <a:rPr lang="en-US" sz="3600" dirty="0" smtClean="0">
                <a:solidFill>
                  <a:srgbClr val="FFFF00"/>
                </a:solidFill>
              </a:rPr>
              <a:t>and too high for your customers!</a:t>
            </a:r>
          </a:p>
          <a:p>
            <a:pPr algn="ctr" eaLnBrk="1" hangingPunct="1">
              <a:lnSpc>
                <a:spcPct val="90000"/>
              </a:lnSpc>
              <a:buFont typeface="Wingdings" pitchFamily="2" charset="2"/>
              <a:buNone/>
              <a:defRPr/>
            </a:pPr>
            <a:endParaRPr lang="en-US" sz="3600" dirty="0" smtClean="0"/>
          </a:p>
          <a:p>
            <a:pPr algn="ctr" eaLnBrk="1" hangingPunct="1">
              <a:lnSpc>
                <a:spcPct val="90000"/>
              </a:lnSpc>
              <a:buFont typeface="Wingdings" pitchFamily="2" charset="2"/>
              <a:buNone/>
              <a:defRPr/>
            </a:pPr>
            <a:endParaRPr lang="en-US" sz="2800" dirty="0" smtClean="0"/>
          </a:p>
          <a:p>
            <a:pPr algn="ctr" eaLnBrk="1" hangingPunct="1">
              <a:lnSpc>
                <a:spcPct val="90000"/>
              </a:lnSpc>
              <a:buFont typeface="Wingdings" pitchFamily="2" charset="2"/>
              <a:buNone/>
              <a:defRPr/>
            </a:pPr>
            <a:endParaRPr lang="en-US" sz="2800" dirty="0" smtClean="0"/>
          </a:p>
          <a:p>
            <a:pPr algn="ctr" eaLnBrk="1" hangingPunct="1">
              <a:lnSpc>
                <a:spcPct val="90000"/>
              </a:lnSpc>
              <a:buFont typeface="Wingdings" pitchFamily="2" charset="2"/>
              <a:buNone/>
              <a:defRPr/>
            </a:pPr>
            <a:endParaRPr lang="en-US" sz="2800" dirty="0" smtClean="0"/>
          </a:p>
          <a:p>
            <a:pPr algn="ctr" eaLnBrk="1" hangingPunct="1">
              <a:lnSpc>
                <a:spcPct val="90000"/>
              </a:lnSpc>
              <a:buFont typeface="Wingdings" pitchFamily="2" charset="2"/>
              <a:buNone/>
              <a:defRPr/>
            </a:pPr>
            <a:endParaRPr lang="en-US" sz="2800" dirty="0" smtClean="0"/>
          </a:p>
          <a:p>
            <a:pPr algn="ctr" eaLnBrk="1" hangingPunct="1">
              <a:lnSpc>
                <a:spcPct val="90000"/>
              </a:lnSpc>
              <a:buFont typeface="Wingdings" pitchFamily="2" charset="2"/>
              <a:buNone/>
              <a:defRPr/>
            </a:pPr>
            <a:endParaRPr lang="en-US" sz="2800" dirty="0" smtClean="0"/>
          </a:p>
          <a:p>
            <a:pPr algn="ctr" eaLnBrk="1" hangingPunct="1">
              <a:lnSpc>
                <a:spcPct val="90000"/>
              </a:lnSpc>
              <a:buFont typeface="Wingdings" pitchFamily="2" charset="2"/>
              <a:buNone/>
              <a:defRPr/>
            </a:pPr>
            <a:endParaRPr lang="en-US" sz="2800" dirty="0" smtClean="0"/>
          </a:p>
        </p:txBody>
      </p:sp>
      <p:pic>
        <p:nvPicPr>
          <p:cNvPr id="21510" name="Picture 4" descr="j0251519"/>
          <p:cNvPicPr>
            <a:picLocks noGrp="1" noChangeAspect="1" noChangeArrowheads="1"/>
          </p:cNvPicPr>
          <p:nvPr>
            <p:ph sz="half" idx="2"/>
          </p:nvPr>
        </p:nvPicPr>
        <p:blipFill>
          <a:blip r:embed="rId3" cstate="print"/>
          <a:srcRect/>
          <a:stretch>
            <a:fillRect/>
          </a:stretch>
        </p:blipFill>
        <p:spPr>
          <a:xfrm>
            <a:off x="2971800" y="4318000"/>
            <a:ext cx="2395538" cy="2392892"/>
          </a:xfrm>
          <a:noFill/>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59746"/>
                                        </p:tgtEl>
                                        <p:attrNameLst>
                                          <p:attrName>style.visibility</p:attrName>
                                        </p:attrNameLst>
                                      </p:cBhvr>
                                      <p:to>
                                        <p:strVal val="visible"/>
                                      </p:to>
                                    </p:set>
                                    <p:animEffect transition="in" filter="wipe(down)">
                                      <p:cBhvr>
                                        <p:cTn id="7" dur="580">
                                          <p:stCondLst>
                                            <p:cond delay="0"/>
                                          </p:stCondLst>
                                        </p:cTn>
                                        <p:tgtEl>
                                          <p:spTgt spid="159746"/>
                                        </p:tgtEl>
                                      </p:cBhvr>
                                    </p:animEffect>
                                    <p:anim calcmode="lin" valueType="num">
                                      <p:cBhvr>
                                        <p:cTn id="8" dur="1822" tmFilter="0,0; 0.14,0.36; 0.43,0.73; 0.71,0.91; 1.0,1.0">
                                          <p:stCondLst>
                                            <p:cond delay="0"/>
                                          </p:stCondLst>
                                        </p:cTn>
                                        <p:tgtEl>
                                          <p:spTgt spid="15974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5974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5974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5974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59746"/>
                                        </p:tgtEl>
                                        <p:attrNameLst>
                                          <p:attrName>ppt_y</p:attrName>
                                        </p:attrNameLst>
                                      </p:cBhvr>
                                      <p:tavLst>
                                        <p:tav tm="0" fmla="#ppt_y-sin(pi*$)/81">
                                          <p:val>
                                            <p:fltVal val="0"/>
                                          </p:val>
                                        </p:tav>
                                        <p:tav tm="100000">
                                          <p:val>
                                            <p:fltVal val="1"/>
                                          </p:val>
                                        </p:tav>
                                      </p:tavLst>
                                    </p:anim>
                                    <p:animScale>
                                      <p:cBhvr>
                                        <p:cTn id="13" dur="26">
                                          <p:stCondLst>
                                            <p:cond delay="650"/>
                                          </p:stCondLst>
                                        </p:cTn>
                                        <p:tgtEl>
                                          <p:spTgt spid="159746"/>
                                        </p:tgtEl>
                                      </p:cBhvr>
                                      <p:to x="100000" y="60000"/>
                                    </p:animScale>
                                    <p:animScale>
                                      <p:cBhvr>
                                        <p:cTn id="14" dur="166" decel="50000">
                                          <p:stCondLst>
                                            <p:cond delay="676"/>
                                          </p:stCondLst>
                                        </p:cTn>
                                        <p:tgtEl>
                                          <p:spTgt spid="159746"/>
                                        </p:tgtEl>
                                      </p:cBhvr>
                                      <p:to x="100000" y="100000"/>
                                    </p:animScale>
                                    <p:animScale>
                                      <p:cBhvr>
                                        <p:cTn id="15" dur="26">
                                          <p:stCondLst>
                                            <p:cond delay="1312"/>
                                          </p:stCondLst>
                                        </p:cTn>
                                        <p:tgtEl>
                                          <p:spTgt spid="159746"/>
                                        </p:tgtEl>
                                      </p:cBhvr>
                                      <p:to x="100000" y="80000"/>
                                    </p:animScale>
                                    <p:animScale>
                                      <p:cBhvr>
                                        <p:cTn id="16" dur="166" decel="50000">
                                          <p:stCondLst>
                                            <p:cond delay="1338"/>
                                          </p:stCondLst>
                                        </p:cTn>
                                        <p:tgtEl>
                                          <p:spTgt spid="159746"/>
                                        </p:tgtEl>
                                      </p:cBhvr>
                                      <p:to x="100000" y="100000"/>
                                    </p:animScale>
                                    <p:animScale>
                                      <p:cBhvr>
                                        <p:cTn id="17" dur="26">
                                          <p:stCondLst>
                                            <p:cond delay="1642"/>
                                          </p:stCondLst>
                                        </p:cTn>
                                        <p:tgtEl>
                                          <p:spTgt spid="159746"/>
                                        </p:tgtEl>
                                      </p:cBhvr>
                                      <p:to x="100000" y="90000"/>
                                    </p:animScale>
                                    <p:animScale>
                                      <p:cBhvr>
                                        <p:cTn id="18" dur="166" decel="50000">
                                          <p:stCondLst>
                                            <p:cond delay="1668"/>
                                          </p:stCondLst>
                                        </p:cTn>
                                        <p:tgtEl>
                                          <p:spTgt spid="159746"/>
                                        </p:tgtEl>
                                      </p:cBhvr>
                                      <p:to x="100000" y="100000"/>
                                    </p:animScale>
                                    <p:animScale>
                                      <p:cBhvr>
                                        <p:cTn id="19" dur="26">
                                          <p:stCondLst>
                                            <p:cond delay="1808"/>
                                          </p:stCondLst>
                                        </p:cTn>
                                        <p:tgtEl>
                                          <p:spTgt spid="159746"/>
                                        </p:tgtEl>
                                      </p:cBhvr>
                                      <p:to x="100000" y="95000"/>
                                    </p:animScale>
                                    <p:animScale>
                                      <p:cBhvr>
                                        <p:cTn id="20" dur="166" decel="50000">
                                          <p:stCondLst>
                                            <p:cond delay="1834"/>
                                          </p:stCondLst>
                                        </p:cTn>
                                        <p:tgtEl>
                                          <p:spTgt spid="15974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159747">
                                            <p:txEl>
                                              <p:pRg st="1" end="1"/>
                                            </p:txEl>
                                          </p:spTgt>
                                        </p:tgtEl>
                                        <p:attrNameLst>
                                          <p:attrName>style.visibility</p:attrName>
                                        </p:attrNameLst>
                                      </p:cBhvr>
                                      <p:to>
                                        <p:strVal val="visible"/>
                                      </p:to>
                                    </p:set>
                                    <p:animEffect transition="in" filter="dissolve">
                                      <p:cBhvr>
                                        <p:cTn id="25" dur="500"/>
                                        <p:tgtEl>
                                          <p:spTgt spid="159747">
                                            <p:txEl>
                                              <p:pRg st="1" end="1"/>
                                            </p:txEl>
                                          </p:spTgt>
                                        </p:tgtEl>
                                      </p:cBhvr>
                                    </p:animEffect>
                                  </p:childTnLst>
                                </p:cTn>
                              </p:par>
                              <p:par>
                                <p:cTn id="26" presetID="9" presetClass="entr" presetSubtype="0" fill="hold" nodeType="withEffect">
                                  <p:stCondLst>
                                    <p:cond delay="0"/>
                                  </p:stCondLst>
                                  <p:childTnLst>
                                    <p:set>
                                      <p:cBhvr>
                                        <p:cTn id="27" dur="1" fill="hold">
                                          <p:stCondLst>
                                            <p:cond delay="0"/>
                                          </p:stCondLst>
                                        </p:cTn>
                                        <p:tgtEl>
                                          <p:spTgt spid="159747">
                                            <p:txEl>
                                              <p:pRg st="2" end="2"/>
                                            </p:txEl>
                                          </p:spTgt>
                                        </p:tgtEl>
                                        <p:attrNameLst>
                                          <p:attrName>style.visibility</p:attrName>
                                        </p:attrNameLst>
                                      </p:cBhvr>
                                      <p:to>
                                        <p:strVal val="visible"/>
                                      </p:to>
                                    </p:set>
                                    <p:animEffect transition="in" filter="dissolve">
                                      <p:cBhvr>
                                        <p:cTn id="28" dur="500"/>
                                        <p:tgtEl>
                                          <p:spTgt spid="15974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46"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ChangeArrowheads="1"/>
          </p:cNvSpPr>
          <p:nvPr>
            <p:ph type="title"/>
          </p:nvPr>
        </p:nvSpPr>
        <p:spPr>
          <a:xfrm>
            <a:off x="2362200" y="1447800"/>
            <a:ext cx="4656137" cy="537950"/>
          </a:xfrm>
        </p:spPr>
        <p:txBody>
          <a:bodyPr>
            <a:noAutofit/>
          </a:bodyPr>
          <a:lstStyle/>
          <a:p>
            <a:pPr defTabSz="887413" fontAlgn="auto">
              <a:spcAft>
                <a:spcPts val="0"/>
              </a:spcAft>
              <a:defRPr/>
            </a:pPr>
            <a:r>
              <a:rPr lang="en-US" b="1" dirty="0" smtClean="0">
                <a:solidFill>
                  <a:srgbClr val="CCFF99"/>
                </a:solidFill>
              </a:rPr>
              <a:t>Sell YOUR TEAM</a:t>
            </a:r>
          </a:p>
        </p:txBody>
      </p:sp>
      <p:sp>
        <p:nvSpPr>
          <p:cNvPr id="34819" name="Date Placeholder 4"/>
          <p:cNvSpPr>
            <a:spLocks noGrp="1"/>
          </p:cNvSpPr>
          <p:nvPr>
            <p:ph type="dt" sz="quarter" idx="10"/>
          </p:nvPr>
        </p:nvSpPr>
        <p:spPr bwMode="auto">
          <a:noFill/>
          <a:ln>
            <a:miter lim="800000"/>
            <a:headEnd/>
            <a:tailEnd/>
          </a:ln>
        </p:spPr>
        <p:txBody>
          <a:bodyPr wrap="square" lIns="91440" tIns="45720" rIns="91440" bIns="45720" numCol="1" anchorCtr="0" compatLnSpc="1">
            <a:prstTxWarp prst="textNoShape">
              <a:avLst/>
            </a:prstTxWarp>
          </a:bodyPr>
          <a:lstStyle/>
          <a:p>
            <a:fld id="{E0B75B65-8CC1-4D38-B315-BF7180D40DEA}" type="datetime1">
              <a:rPr lang="en-US" smtClean="0">
                <a:latin typeface="Arial" pitchFamily="34" charset="0"/>
                <a:ea typeface="ヒラギノ角ゴ Pro W3"/>
                <a:cs typeface="ヒラギノ角ゴ Pro W3"/>
              </a:rPr>
              <a:pPr/>
              <a:t>3/24/15</a:t>
            </a:fld>
            <a:endParaRPr lang="en-US" smtClean="0">
              <a:latin typeface="Arial" pitchFamily="34" charset="0"/>
              <a:ea typeface="ヒラギノ角ゴ Pro W3"/>
              <a:cs typeface="ヒラギノ角ゴ Pro W3"/>
            </a:endParaRPr>
          </a:p>
        </p:txBody>
      </p:sp>
      <p:sp>
        <p:nvSpPr>
          <p:cNvPr id="34820" name="Footer Placeholder 5"/>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en-US" smtClean="0">
                <a:latin typeface="Arial" pitchFamily="34" charset="0"/>
                <a:ea typeface="ヒラギノ角ゴ Pro W3"/>
                <a:cs typeface="ヒラギノ角ゴ Pro W3"/>
              </a:rPr>
              <a:t>Copyright Ellen Rohr 2005</a:t>
            </a:r>
          </a:p>
        </p:txBody>
      </p:sp>
      <p:sp>
        <p:nvSpPr>
          <p:cNvPr id="34821" name="Slide Number Placeholder 6"/>
          <p:cNvSpPr>
            <a:spLocks noGrp="1"/>
          </p:cNvSpPr>
          <p:nvPr>
            <p:ph type="sldNum" sz="quarter" idx="4294967295"/>
          </p:nvPr>
        </p:nvSpPr>
        <p:spPr bwMode="auto">
          <a:xfrm>
            <a:off x="8647113" y="7263237"/>
            <a:ext cx="366712" cy="413808"/>
          </a:xfrm>
          <a:prstGeom prst="rect">
            <a:avLst/>
          </a:prstGeom>
          <a:noFill/>
          <a:ln>
            <a:miter lim="800000"/>
            <a:headEnd/>
            <a:tailEnd/>
          </a:ln>
        </p:spPr>
        <p:txBody>
          <a:bodyPr wrap="square" lIns="91440" tIns="45720" rIns="91440" bIns="45720" numCol="1" anchorCtr="0" compatLnSpc="1">
            <a:prstTxWarp prst="textNoShape">
              <a:avLst/>
            </a:prstTxWarp>
          </a:bodyPr>
          <a:lstStyle/>
          <a:p>
            <a:fld id="{42BF5426-FB1C-4F3A-90EC-24EB133E2086}" type="slidenum">
              <a:rPr lang="en-US" smtClean="0">
                <a:latin typeface="Arial" pitchFamily="34" charset="0"/>
                <a:ea typeface="ヒラギノ角ゴ Pro W3"/>
                <a:cs typeface="ヒラギノ角ゴ Pro W3"/>
              </a:rPr>
              <a:pPr/>
              <a:t>63</a:t>
            </a:fld>
            <a:endParaRPr lang="en-US" smtClean="0">
              <a:latin typeface="Arial" pitchFamily="34" charset="0"/>
              <a:ea typeface="ヒラギノ角ゴ Pro W3"/>
              <a:cs typeface="ヒラギノ角ゴ Pro W3"/>
            </a:endParaRPr>
          </a:p>
        </p:txBody>
      </p:sp>
      <p:sp>
        <p:nvSpPr>
          <p:cNvPr id="220164" name="Text Box 4"/>
          <p:cNvSpPr txBox="1">
            <a:spLocks noChangeArrowheads="1"/>
          </p:cNvSpPr>
          <p:nvPr/>
        </p:nvSpPr>
        <p:spPr bwMode="auto">
          <a:xfrm>
            <a:off x="1524000" y="2514600"/>
            <a:ext cx="6551613" cy="2939220"/>
          </a:xfrm>
          <a:prstGeom prst="rect">
            <a:avLst/>
          </a:prstGeom>
          <a:solidFill>
            <a:srgbClr val="CCFF99"/>
          </a:solidFill>
          <a:ln w="9525">
            <a:noFill/>
            <a:miter lim="800000"/>
            <a:headEnd/>
            <a:tailEnd/>
          </a:ln>
        </p:spPr>
        <p:txBody>
          <a:bodyPr lIns="179792" tIns="89893" rIns="179792" bIns="89893">
            <a:spAutoFit/>
          </a:bodyPr>
          <a:lstStyle/>
          <a:p>
            <a:pPr marL="676275" indent="-676275" defTabSz="1795463">
              <a:spcBef>
                <a:spcPct val="20000"/>
              </a:spcBef>
              <a:buFontTx/>
              <a:buChar char="•"/>
            </a:pPr>
            <a:r>
              <a:rPr lang="en-US" sz="3200" dirty="0">
                <a:cs typeface="ヒラギノ角ゴ Pro W3"/>
              </a:rPr>
              <a:t>WIIFT? Bonus!  How do they WIN?  </a:t>
            </a:r>
          </a:p>
          <a:p>
            <a:pPr marL="676275" indent="-676275" defTabSz="1795463">
              <a:spcBef>
                <a:spcPct val="20000"/>
              </a:spcBef>
              <a:buFontTx/>
              <a:buChar char="•"/>
            </a:pPr>
            <a:r>
              <a:rPr lang="en-US" sz="3200" dirty="0">
                <a:cs typeface="ヒラギノ角ゴ Pro W3"/>
              </a:rPr>
              <a:t>Are they held accountable?</a:t>
            </a:r>
          </a:p>
          <a:p>
            <a:pPr marL="676275" indent="-676275" defTabSz="1795463">
              <a:spcBef>
                <a:spcPct val="20000"/>
              </a:spcBef>
              <a:buFontTx/>
              <a:buChar char="•"/>
            </a:pPr>
            <a:r>
              <a:rPr lang="en-US" sz="3200" dirty="0">
                <a:cs typeface="ヒラギノ角ゴ Pro W3"/>
              </a:rPr>
              <a:t>If you track, you must teach!</a:t>
            </a:r>
          </a:p>
          <a:p>
            <a:pPr marL="676275" indent="-676275" defTabSz="1795463">
              <a:spcBef>
                <a:spcPct val="20000"/>
              </a:spcBef>
              <a:buFontTx/>
              <a:buChar char="•"/>
            </a:pPr>
            <a:r>
              <a:rPr lang="en-US" sz="3200" dirty="0">
                <a:solidFill>
                  <a:srgbClr val="7030A0"/>
                </a:solidFill>
                <a:cs typeface="ヒラギノ角ゴ Pro W3"/>
              </a:rPr>
              <a:t>Adopt a Sales Guru</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0164"/>
                                        </p:tgtEl>
                                        <p:attrNameLst>
                                          <p:attrName>style.visibility</p:attrName>
                                        </p:attrNameLst>
                                      </p:cBhvr>
                                      <p:to>
                                        <p:strVal val="visible"/>
                                      </p:to>
                                    </p:set>
                                    <p:anim calcmode="lin" valueType="num">
                                      <p:cBhvr additive="base">
                                        <p:cTn id="7" dur="500" fill="hold"/>
                                        <p:tgtEl>
                                          <p:spTgt spid="220164"/>
                                        </p:tgtEl>
                                        <p:attrNameLst>
                                          <p:attrName>ppt_x</p:attrName>
                                        </p:attrNameLst>
                                      </p:cBhvr>
                                      <p:tavLst>
                                        <p:tav tm="0">
                                          <p:val>
                                            <p:strVal val="#ppt_x"/>
                                          </p:val>
                                        </p:tav>
                                        <p:tav tm="100000">
                                          <p:val>
                                            <p:strVal val="#ppt_x"/>
                                          </p:val>
                                        </p:tav>
                                      </p:tavLst>
                                    </p:anim>
                                    <p:anim calcmode="lin" valueType="num">
                                      <p:cBhvr additive="base">
                                        <p:cTn id="8" dur="500" fill="hold"/>
                                        <p:tgtEl>
                                          <p:spTgt spid="22016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164" grpId="0" animBg="1"/>
    </p:bld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9682" name="Rectangle 2"/>
          <p:cNvSpPr>
            <a:spLocks noGrp="1" noChangeArrowheads="1"/>
          </p:cNvSpPr>
          <p:nvPr>
            <p:ph type="ctrTitle"/>
          </p:nvPr>
        </p:nvSpPr>
        <p:spPr>
          <a:xfrm>
            <a:off x="762000" y="540228"/>
            <a:ext cx="7909992" cy="1593372"/>
          </a:xfrm>
        </p:spPr>
        <p:txBody>
          <a:bodyPr>
            <a:noAutofit/>
          </a:bodyPr>
          <a:lstStyle/>
          <a:p>
            <a:pPr defTabSz="1611313" fontAlgn="auto">
              <a:spcAft>
                <a:spcPts val="0"/>
              </a:spcAft>
              <a:defRPr/>
            </a:pPr>
            <a:r>
              <a:rPr lang="en-US" b="1" dirty="0" smtClean="0">
                <a:solidFill>
                  <a:srgbClr val="CCFF99"/>
                </a:solidFill>
                <a:latin typeface="Arial" pitchFamily="34" charset="0"/>
                <a:cs typeface="Arial" pitchFamily="34" charset="0"/>
              </a:rPr>
              <a:t>Ask good questions and LISTEN…</a:t>
            </a:r>
          </a:p>
        </p:txBody>
      </p:sp>
      <p:sp>
        <p:nvSpPr>
          <p:cNvPr id="36867" name="TextBox 4"/>
          <p:cNvSpPr txBox="1">
            <a:spLocks noChangeArrowheads="1"/>
          </p:cNvSpPr>
          <p:nvPr/>
        </p:nvSpPr>
        <p:spPr bwMode="auto">
          <a:xfrm>
            <a:off x="2362200" y="2438400"/>
            <a:ext cx="4155112" cy="2062103"/>
          </a:xfrm>
          <a:prstGeom prst="rect">
            <a:avLst/>
          </a:prstGeom>
          <a:noFill/>
          <a:ln w="9525">
            <a:noFill/>
            <a:miter lim="800000"/>
            <a:headEnd/>
            <a:tailEnd/>
          </a:ln>
        </p:spPr>
        <p:txBody>
          <a:bodyPr wrap="square">
            <a:spAutoFit/>
          </a:bodyPr>
          <a:lstStyle/>
          <a:p>
            <a:pPr>
              <a:buFont typeface="Arial" pitchFamily="34" charset="0"/>
              <a:buChar char="•"/>
            </a:pPr>
            <a:r>
              <a:rPr lang="en-US" sz="3200" dirty="0">
                <a:solidFill>
                  <a:srgbClr val="FFCC00"/>
                </a:solidFill>
                <a:cs typeface="ヒラギノ角ゴ Pro W3"/>
              </a:rPr>
              <a:t> Come up with 5…</a:t>
            </a:r>
          </a:p>
          <a:p>
            <a:pPr>
              <a:buFont typeface="Arial" pitchFamily="34" charset="0"/>
              <a:buChar char="•"/>
            </a:pPr>
            <a:r>
              <a:rPr lang="en-US" sz="3200" dirty="0">
                <a:solidFill>
                  <a:srgbClr val="FFCC00"/>
                </a:solidFill>
                <a:cs typeface="ヒラギノ角ゴ Pro W3"/>
              </a:rPr>
              <a:t> Apples to Oranges!  </a:t>
            </a:r>
          </a:p>
          <a:p>
            <a:pPr>
              <a:buFont typeface="Arial" pitchFamily="34" charset="0"/>
              <a:buChar char="•"/>
            </a:pPr>
            <a:r>
              <a:rPr lang="en-US" sz="3200" dirty="0">
                <a:solidFill>
                  <a:srgbClr val="FFCC00"/>
                </a:solidFill>
                <a:cs typeface="ヒラギノ角ゴ Pro W3"/>
              </a:rPr>
              <a:t> Less is MORE</a:t>
            </a:r>
          </a:p>
          <a:p>
            <a:endParaRPr lang="en-US" sz="3200" dirty="0">
              <a:cs typeface="ヒラギノ角ゴ Pro W3"/>
            </a:endParaRPr>
          </a:p>
        </p:txBody>
      </p:sp>
      <p:pic>
        <p:nvPicPr>
          <p:cNvPr id="5" name="Picture 4" descr="Steven_130713.jpg"/>
          <p:cNvPicPr>
            <a:picLocks noChangeAspect="1"/>
          </p:cNvPicPr>
          <p:nvPr/>
        </p:nvPicPr>
        <p:blipFill>
          <a:blip r:embed="rId3" cstate="print"/>
          <a:stretch>
            <a:fillRect/>
          </a:stretch>
        </p:blipFill>
        <p:spPr>
          <a:xfrm>
            <a:off x="3048000" y="4495800"/>
            <a:ext cx="2743200" cy="27432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3"/>
          <p:cNvSpPr>
            <a:spLocks noGrp="1"/>
          </p:cNvSpPr>
          <p:nvPr>
            <p:ph type="sldNum" sz="quarter" idx="11"/>
          </p:nvPr>
        </p:nvSpPr>
        <p:spPr>
          <a:noFill/>
        </p:spPr>
        <p:txBody>
          <a:bodyPr/>
          <a:lstStyle/>
          <a:p>
            <a:fld id="{0147AD14-6726-48B6-855C-574F307F3E65}" type="slidenum">
              <a:rPr lang="en-US" smtClean="0">
                <a:latin typeface="Arial" pitchFamily="34" charset="0"/>
              </a:rPr>
              <a:pPr/>
              <a:t>65</a:t>
            </a:fld>
            <a:endParaRPr lang="en-US" smtClean="0">
              <a:latin typeface="Arial" pitchFamily="34" charset="0"/>
            </a:endParaRPr>
          </a:p>
        </p:txBody>
      </p:sp>
      <p:sp>
        <p:nvSpPr>
          <p:cNvPr id="813058" name="Rectangle 2"/>
          <p:cNvSpPr>
            <a:spLocks noGrp="1" noChangeArrowheads="1"/>
          </p:cNvSpPr>
          <p:nvPr>
            <p:ph type="title"/>
          </p:nvPr>
        </p:nvSpPr>
        <p:spPr>
          <a:xfrm>
            <a:off x="0" y="609600"/>
            <a:ext cx="9144000" cy="1066800"/>
          </a:xfrm>
        </p:spPr>
        <p:txBody>
          <a:bodyPr/>
          <a:lstStyle/>
          <a:p>
            <a:pPr>
              <a:defRPr/>
            </a:pPr>
            <a:r>
              <a:rPr lang="en-US" sz="4800" dirty="0" smtClean="0">
                <a:solidFill>
                  <a:srgbClr val="FFFF66"/>
                </a:solidFill>
                <a:effectLst>
                  <a:outerShdw blurRad="38100" dist="38100" dir="2700000" algn="tl">
                    <a:srgbClr val="FFFFFF"/>
                  </a:outerShdw>
                </a:effectLst>
              </a:rPr>
              <a:t>Coaching </a:t>
            </a:r>
            <a:r>
              <a:rPr lang="en-US" sz="4800" dirty="0">
                <a:solidFill>
                  <a:srgbClr val="FFFF66"/>
                </a:solidFill>
                <a:effectLst>
                  <a:outerShdw blurRad="38100" dist="38100" dir="2700000" algn="tl">
                    <a:srgbClr val="FFFFFF"/>
                  </a:outerShdw>
                </a:effectLst>
              </a:rPr>
              <a:t>Session!</a:t>
            </a:r>
          </a:p>
        </p:txBody>
      </p:sp>
      <p:pic>
        <p:nvPicPr>
          <p:cNvPr id="5" name="Picture 4" descr="Chris_Ellen_090911.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90800" y="1752600"/>
            <a:ext cx="3810000" cy="5080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z="5400" b="1" smtClean="0">
                <a:solidFill>
                  <a:srgbClr val="66FF66"/>
                </a:solidFill>
              </a:rPr>
              <a:t>What’s NOT in the Manuals…</a:t>
            </a:r>
          </a:p>
        </p:txBody>
      </p:sp>
      <p:sp>
        <p:nvSpPr>
          <p:cNvPr id="3" name="Footer Placeholder 2"/>
          <p:cNvSpPr>
            <a:spLocks noGrp="1"/>
          </p:cNvSpPr>
          <p:nvPr>
            <p:ph type="ftr" sz="quarter" idx="11"/>
          </p:nvPr>
        </p:nvSpPr>
        <p:spPr/>
        <p:txBody>
          <a:bodyPr/>
          <a:lstStyle/>
          <a:p>
            <a:pPr>
              <a:defRPr/>
            </a:pPr>
            <a:r>
              <a:rPr lang="en-US" smtClean="0"/>
              <a:t>www.barebonesbiz.com</a:t>
            </a:r>
            <a:endParaRPr lang="en-US"/>
          </a:p>
        </p:txBody>
      </p:sp>
      <p:sp>
        <p:nvSpPr>
          <p:cNvPr id="4" name="Slide Number Placeholder 3"/>
          <p:cNvSpPr>
            <a:spLocks noGrp="1"/>
          </p:cNvSpPr>
          <p:nvPr>
            <p:ph type="sldNum" sz="quarter" idx="12"/>
          </p:nvPr>
        </p:nvSpPr>
        <p:spPr/>
        <p:txBody>
          <a:bodyPr/>
          <a:lstStyle/>
          <a:p>
            <a:pPr>
              <a:defRPr/>
            </a:pPr>
            <a:fld id="{3D78FF4C-94F7-408D-AFB3-C9A98734925B}" type="slidenum">
              <a:rPr lang="en-US" smtClean="0"/>
              <a:pPr>
                <a:defRPr/>
              </a:pPr>
              <a:t>66</a:t>
            </a:fld>
            <a:endParaRPr lang="en-US"/>
          </a:p>
        </p:txBody>
      </p:sp>
      <p:pic>
        <p:nvPicPr>
          <p:cNvPr id="22533" name="Picture 4" descr="Mark_Al_121022.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0" y="2209800"/>
            <a:ext cx="5695951" cy="42545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1295402" y="762002"/>
            <a:ext cx="6499225" cy="1038225"/>
          </a:xfrm>
        </p:spPr>
        <p:txBody>
          <a:bodyPr rtlCol="0">
            <a:noAutofit/>
          </a:bodyPr>
          <a:lstStyle/>
          <a:p>
            <a:pPr eaLnBrk="1" fontAlgn="auto" hangingPunct="1">
              <a:spcAft>
                <a:spcPts val="0"/>
              </a:spcAft>
              <a:defRPr/>
            </a:pPr>
            <a:r>
              <a:rPr lang="en-US" sz="5400" b="1" dirty="0" smtClean="0">
                <a:solidFill>
                  <a:srgbClr val="66FF66"/>
                </a:solidFill>
                <a:effectLst>
                  <a:outerShdw blurRad="165100" dist="88900" dir="2700000" algn="tl" rotWithShape="0">
                    <a:prstClr val="black">
                      <a:alpha val="40000"/>
                    </a:prstClr>
                  </a:outerShdw>
                </a:effectLst>
              </a:rPr>
              <a:t>Will They Take a Bullet for You?  </a:t>
            </a:r>
            <a:endParaRPr lang="en-US" sz="5400" b="1" dirty="0">
              <a:solidFill>
                <a:srgbClr val="66FF66"/>
              </a:solidFill>
              <a:effectLst>
                <a:outerShdw blurRad="165100" dist="88900" dir="2700000" algn="tl" rotWithShape="0">
                  <a:prstClr val="black">
                    <a:alpha val="40000"/>
                  </a:prstClr>
                </a:outerShdw>
              </a:effectLst>
            </a:endParaRPr>
          </a:p>
        </p:txBody>
      </p:sp>
      <p:sp>
        <p:nvSpPr>
          <p:cNvPr id="4" name="Slide Number Placeholder 3"/>
          <p:cNvSpPr>
            <a:spLocks noGrp="1"/>
          </p:cNvSpPr>
          <p:nvPr>
            <p:ph type="sldNum" sz="quarter" idx="12"/>
          </p:nvPr>
        </p:nvSpPr>
        <p:spPr/>
        <p:txBody>
          <a:bodyPr/>
          <a:lstStyle/>
          <a:p>
            <a:pPr>
              <a:defRPr/>
            </a:pPr>
            <a:fld id="{259DA7A3-DA7D-4345-BA93-2E0FB40AF088}" type="slidenum">
              <a:rPr lang="en-US"/>
              <a:pPr>
                <a:defRPr/>
              </a:pPr>
              <a:t>67</a:t>
            </a:fld>
            <a:endParaRPr lang="en-US"/>
          </a:p>
        </p:txBody>
      </p:sp>
      <p:sp>
        <p:nvSpPr>
          <p:cNvPr id="5" name="Footer Placeholder 4"/>
          <p:cNvSpPr>
            <a:spLocks noGrp="1"/>
          </p:cNvSpPr>
          <p:nvPr>
            <p:ph type="ftr" sz="quarter" idx="11"/>
          </p:nvPr>
        </p:nvSpPr>
        <p:spPr/>
        <p:txBody>
          <a:bodyPr/>
          <a:lstStyle/>
          <a:p>
            <a:pPr>
              <a:defRPr/>
            </a:pPr>
            <a:r>
              <a:rPr lang="en-US"/>
              <a:t>www.barebonesbiz.com</a:t>
            </a:r>
          </a:p>
        </p:txBody>
      </p:sp>
      <p:pic>
        <p:nvPicPr>
          <p:cNvPr id="24581" name="Picture 2" descr="http://ts2.mm.bing.net/th?id=H.4826242696218705&amp;pid=1.9"/>
          <p:cNvPicPr>
            <a:picLocks noChangeAspect="1" noChangeArrowheads="1"/>
          </p:cNvPicPr>
          <p:nvPr/>
        </p:nvPicPr>
        <p:blipFill>
          <a:blip r:embed="rId3" cstate="print"/>
          <a:srcRect/>
          <a:stretch>
            <a:fillRect/>
          </a:stretch>
        </p:blipFill>
        <p:spPr bwMode="auto">
          <a:xfrm>
            <a:off x="2819400" y="2514600"/>
            <a:ext cx="3505200" cy="44704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85410" name="Rectangle 2"/>
          <p:cNvSpPr>
            <a:spLocks noGrp="1" noChangeArrowheads="1"/>
          </p:cNvSpPr>
          <p:nvPr>
            <p:ph type="title"/>
          </p:nvPr>
        </p:nvSpPr>
        <p:spPr>
          <a:xfrm>
            <a:off x="990600" y="838200"/>
            <a:ext cx="7307264" cy="1295400"/>
          </a:xfrm>
        </p:spPr>
        <p:txBody>
          <a:bodyPr rtlCol="0">
            <a:normAutofit fontScale="90000"/>
          </a:bodyPr>
          <a:lstStyle/>
          <a:p>
            <a:pPr eaLnBrk="1" fontAlgn="auto" hangingPunct="1">
              <a:spcAft>
                <a:spcPts val="0"/>
              </a:spcAft>
              <a:defRPr/>
            </a:pPr>
            <a:r>
              <a:rPr lang="en-US" sz="6000" b="1" dirty="0" smtClean="0">
                <a:solidFill>
                  <a:schemeClr val="accent5"/>
                </a:solidFill>
              </a:rPr>
              <a:t>You can HAVE it all…if you don’t DO it all!  </a:t>
            </a:r>
          </a:p>
        </p:txBody>
      </p:sp>
      <p:sp>
        <p:nvSpPr>
          <p:cNvPr id="785411" name="Rectangle 3"/>
          <p:cNvSpPr>
            <a:spLocks noGrp="1" noChangeArrowheads="1"/>
          </p:cNvSpPr>
          <p:nvPr>
            <p:ph idx="1"/>
          </p:nvPr>
        </p:nvSpPr>
        <p:spPr>
          <a:xfrm>
            <a:off x="1981200" y="2667000"/>
            <a:ext cx="6096000" cy="1905000"/>
          </a:xfrm>
        </p:spPr>
        <p:txBody>
          <a:bodyPr/>
          <a:lstStyle/>
          <a:p>
            <a:pPr eaLnBrk="1" hangingPunct="1"/>
            <a:r>
              <a:rPr lang="en-US" sz="4000" smtClean="0">
                <a:solidFill>
                  <a:schemeClr val="bg1"/>
                </a:solidFill>
              </a:rPr>
              <a:t>Get your Team in on it.  </a:t>
            </a:r>
          </a:p>
          <a:p>
            <a:pPr eaLnBrk="1" hangingPunct="1"/>
            <a:r>
              <a:rPr lang="en-US" sz="4000" smtClean="0">
                <a:solidFill>
                  <a:schemeClr val="bg1"/>
                </a:solidFill>
              </a:rPr>
              <a:t>Keep Score to Make More. </a:t>
            </a:r>
          </a:p>
          <a:p>
            <a:pPr eaLnBrk="1" hangingPunct="1"/>
            <a:r>
              <a:rPr lang="en-US" sz="4000" smtClean="0">
                <a:solidFill>
                  <a:schemeClr val="bg1"/>
                </a:solidFill>
              </a:rPr>
              <a:t>Delegate…don’t Abdicate.  </a:t>
            </a:r>
          </a:p>
          <a:p>
            <a:pPr eaLnBrk="1" hangingPunct="1"/>
            <a:r>
              <a:rPr lang="en-US" sz="4000" smtClean="0">
                <a:solidFill>
                  <a:schemeClr val="bg1"/>
                </a:solidFill>
              </a:rPr>
              <a:t>Communicate.  </a:t>
            </a:r>
          </a:p>
          <a:p>
            <a:pPr eaLnBrk="1" hangingPunct="1"/>
            <a:r>
              <a:rPr lang="en-US" sz="4000" smtClean="0">
                <a:solidFill>
                  <a:schemeClr val="bg1"/>
                </a:solidFill>
              </a:rPr>
              <a:t>Take the Bullet…</a:t>
            </a:r>
          </a:p>
        </p:txBody>
      </p:sp>
      <p:sp>
        <p:nvSpPr>
          <p:cNvPr id="7" name="Slide Number Placeholder 6"/>
          <p:cNvSpPr>
            <a:spLocks noGrp="1"/>
          </p:cNvSpPr>
          <p:nvPr>
            <p:ph type="sldNum" sz="quarter" idx="12"/>
          </p:nvPr>
        </p:nvSpPr>
        <p:spPr/>
        <p:txBody>
          <a:bodyPr/>
          <a:lstStyle/>
          <a:p>
            <a:pPr>
              <a:defRPr/>
            </a:pPr>
            <a:fld id="{8E3EC2E6-A764-4ED2-A307-07849EDAAB98}" type="slidenum">
              <a:rPr lang="en-US"/>
              <a:pPr>
                <a:defRPr/>
              </a:pPr>
              <a:t>68</a:t>
            </a:fld>
            <a:endParaRPr lang="en-US"/>
          </a:p>
        </p:txBody>
      </p:sp>
      <p:sp>
        <p:nvSpPr>
          <p:cNvPr id="8" name="Footer Placeholder 7"/>
          <p:cNvSpPr>
            <a:spLocks noGrp="1"/>
          </p:cNvSpPr>
          <p:nvPr>
            <p:ph type="ftr" sz="quarter" idx="11"/>
          </p:nvPr>
        </p:nvSpPr>
        <p:spPr/>
        <p:txBody>
          <a:bodyPr/>
          <a:lstStyle/>
          <a:p>
            <a:pPr>
              <a:defRPr/>
            </a:pPr>
            <a:r>
              <a:rPr lang="en-US"/>
              <a:t>www.barebonesbiz.com</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785410"/>
                                        </p:tgtEl>
                                        <p:attrNameLst>
                                          <p:attrName>style.visibility</p:attrName>
                                        </p:attrNameLst>
                                      </p:cBhvr>
                                      <p:to>
                                        <p:strVal val="visible"/>
                                      </p:to>
                                    </p:set>
                                    <p:animEffect transition="in" filter="checkerboard(across)">
                                      <p:cBhvr>
                                        <p:cTn id="7" dur="500"/>
                                        <p:tgtEl>
                                          <p:spTgt spid="78541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85411">
                                            <p:txEl>
                                              <p:pRg st="0" end="0"/>
                                            </p:txEl>
                                          </p:spTgt>
                                        </p:tgtEl>
                                        <p:attrNameLst>
                                          <p:attrName>style.visibility</p:attrName>
                                        </p:attrNameLst>
                                      </p:cBhvr>
                                      <p:to>
                                        <p:strVal val="visible"/>
                                      </p:to>
                                    </p:set>
                                    <p:animEffect transition="in" filter="blinds(horizontal)">
                                      <p:cBhvr>
                                        <p:cTn id="10" dur="500"/>
                                        <p:tgtEl>
                                          <p:spTgt spid="785411">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785411">
                                            <p:txEl>
                                              <p:pRg st="1" end="1"/>
                                            </p:txEl>
                                          </p:spTgt>
                                        </p:tgtEl>
                                        <p:attrNameLst>
                                          <p:attrName>style.visibility</p:attrName>
                                        </p:attrNameLst>
                                      </p:cBhvr>
                                      <p:to>
                                        <p:strVal val="visible"/>
                                      </p:to>
                                    </p:set>
                                    <p:animEffect transition="in" filter="blinds(horizontal)">
                                      <p:cBhvr>
                                        <p:cTn id="15" dur="500"/>
                                        <p:tgtEl>
                                          <p:spTgt spid="785411">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785411">
                                            <p:txEl>
                                              <p:pRg st="2" end="2"/>
                                            </p:txEl>
                                          </p:spTgt>
                                        </p:tgtEl>
                                        <p:attrNameLst>
                                          <p:attrName>style.visibility</p:attrName>
                                        </p:attrNameLst>
                                      </p:cBhvr>
                                      <p:to>
                                        <p:strVal val="visible"/>
                                      </p:to>
                                    </p:set>
                                    <p:animEffect transition="in" filter="blinds(horizontal)">
                                      <p:cBhvr>
                                        <p:cTn id="20" dur="500"/>
                                        <p:tgtEl>
                                          <p:spTgt spid="785411">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785411">
                                            <p:txEl>
                                              <p:pRg st="3" end="3"/>
                                            </p:txEl>
                                          </p:spTgt>
                                        </p:tgtEl>
                                        <p:attrNameLst>
                                          <p:attrName>style.visibility</p:attrName>
                                        </p:attrNameLst>
                                      </p:cBhvr>
                                      <p:to>
                                        <p:strVal val="visible"/>
                                      </p:to>
                                    </p:set>
                                    <p:animEffect transition="in" filter="blinds(horizontal)">
                                      <p:cBhvr>
                                        <p:cTn id="25" dur="500"/>
                                        <p:tgtEl>
                                          <p:spTgt spid="785411">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785411">
                                            <p:txEl>
                                              <p:pRg st="4" end="4"/>
                                            </p:txEl>
                                          </p:spTgt>
                                        </p:tgtEl>
                                        <p:attrNameLst>
                                          <p:attrName>style.visibility</p:attrName>
                                        </p:attrNameLst>
                                      </p:cBhvr>
                                      <p:to>
                                        <p:strVal val="visible"/>
                                      </p:to>
                                    </p:set>
                                    <p:animEffect transition="in" filter="blinds(horizontal)">
                                      <p:cBhvr>
                                        <p:cTn id="30" dur="500"/>
                                        <p:tgtEl>
                                          <p:spTgt spid="7854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5410" grpId="0" animBg="1" autoUpdateAnimBg="0"/>
      <p:bldP spid="785411" grpId="0" build="p" autoUpdateAnimBg="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www.barebonesbiz.com</a:t>
            </a:r>
            <a:endParaRPr lang="en-US"/>
          </a:p>
        </p:txBody>
      </p:sp>
      <p:sp>
        <p:nvSpPr>
          <p:cNvPr id="3" name="Slide Number Placeholder 2"/>
          <p:cNvSpPr>
            <a:spLocks noGrp="1"/>
          </p:cNvSpPr>
          <p:nvPr>
            <p:ph type="sldNum" sz="quarter" idx="12"/>
          </p:nvPr>
        </p:nvSpPr>
        <p:spPr/>
        <p:txBody>
          <a:bodyPr/>
          <a:lstStyle/>
          <a:p>
            <a:pPr>
              <a:defRPr/>
            </a:pPr>
            <a:fld id="{6FFAE8D4-16ED-4726-8649-9DB3D6268153}" type="slidenum">
              <a:rPr lang="en-US" smtClean="0"/>
              <a:pPr>
                <a:defRPr/>
              </a:pPr>
              <a:t>69</a:t>
            </a:fld>
            <a:endParaRPr lang="en-US"/>
          </a:p>
        </p:txBody>
      </p:sp>
      <p:sp>
        <p:nvSpPr>
          <p:cNvPr id="23557" name="TextBox 5"/>
          <p:cNvSpPr txBox="1">
            <a:spLocks noChangeArrowheads="1"/>
          </p:cNvSpPr>
          <p:nvPr/>
        </p:nvSpPr>
        <p:spPr bwMode="auto">
          <a:xfrm>
            <a:off x="457200" y="381000"/>
            <a:ext cx="8229600" cy="923925"/>
          </a:xfrm>
          <a:prstGeom prst="rect">
            <a:avLst/>
          </a:prstGeom>
          <a:noFill/>
          <a:ln w="9525">
            <a:noFill/>
            <a:miter lim="800000"/>
            <a:headEnd/>
            <a:tailEnd/>
          </a:ln>
        </p:spPr>
        <p:txBody>
          <a:bodyPr>
            <a:spAutoFit/>
          </a:bodyPr>
          <a:lstStyle/>
          <a:p>
            <a:pPr algn="ctr">
              <a:defRPr/>
            </a:pPr>
            <a:r>
              <a:rPr lang="en-US" sz="5400" b="1" dirty="0" smtClean="0">
                <a:solidFill>
                  <a:srgbClr val="66FF66"/>
                </a:solidFill>
                <a:latin typeface="+mj-lt"/>
              </a:rPr>
              <a:t>What do you want?  </a:t>
            </a:r>
            <a:endParaRPr lang="en-US" sz="5400" b="1" dirty="0">
              <a:solidFill>
                <a:srgbClr val="66FF66"/>
              </a:solidFill>
              <a:latin typeface="+mj-lt"/>
            </a:endParaRPr>
          </a:p>
        </p:txBody>
      </p:sp>
      <p:pic>
        <p:nvPicPr>
          <p:cNvPr id="6" name="Picture 3" descr="C:\Users\Ellen\AppData\Local\Microsoft\Windows\Temporary Internet Files\Content.IE5\9BLYEQT8\MCj04347490000[1].png"/>
          <p:cNvPicPr>
            <a:picLocks noChangeAspect="1" noChangeArrowheads="1"/>
          </p:cNvPicPr>
          <p:nvPr/>
        </p:nvPicPr>
        <p:blipFill>
          <a:blip r:embed="rId2" cstate="print"/>
          <a:srcRect/>
          <a:stretch>
            <a:fillRect/>
          </a:stretch>
        </p:blipFill>
        <p:spPr bwMode="auto">
          <a:xfrm>
            <a:off x="2057400" y="1524000"/>
            <a:ext cx="5105400" cy="4339588"/>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2642" name="Rectangle 2"/>
          <p:cNvSpPr>
            <a:spLocks noGrp="1" noChangeArrowheads="1"/>
          </p:cNvSpPr>
          <p:nvPr>
            <p:ph type="title"/>
          </p:nvPr>
        </p:nvSpPr>
        <p:spPr>
          <a:xfrm>
            <a:off x="914400" y="990600"/>
            <a:ext cx="6714565" cy="914400"/>
          </a:xfrm>
          <a:solidFill>
            <a:schemeClr val="bg2">
              <a:lumMod val="60000"/>
              <a:lumOff val="40000"/>
            </a:schemeClr>
          </a:solidFill>
        </p:spPr>
        <p:txBody>
          <a:bodyPr/>
          <a:lstStyle/>
          <a:p>
            <a:pPr eaLnBrk="1" hangingPunct="1">
              <a:defRPr/>
            </a:pPr>
            <a:r>
              <a:rPr lang="en-US" sz="5400" b="1" dirty="0" smtClean="0">
                <a:solidFill>
                  <a:schemeClr val="accent2">
                    <a:lumMod val="75000"/>
                  </a:schemeClr>
                </a:solidFill>
                <a:effectLst>
                  <a:outerShdw blurRad="38100" dist="38100" dir="2700000" algn="tl">
                    <a:srgbClr val="000000">
                      <a:alpha val="43137"/>
                    </a:srgbClr>
                  </a:outerShdw>
                </a:effectLst>
              </a:rPr>
              <a:t>Let’s get started…</a:t>
            </a:r>
          </a:p>
        </p:txBody>
      </p:sp>
      <p:sp>
        <p:nvSpPr>
          <p:cNvPr id="752643" name="Rectangle 3"/>
          <p:cNvSpPr>
            <a:spLocks noGrp="1" noChangeArrowheads="1"/>
          </p:cNvSpPr>
          <p:nvPr>
            <p:ph idx="1"/>
          </p:nvPr>
        </p:nvSpPr>
        <p:spPr>
          <a:xfrm>
            <a:off x="609600" y="2286000"/>
            <a:ext cx="7391400" cy="4664075"/>
          </a:xfrm>
        </p:spPr>
        <p:txBody>
          <a:bodyPr/>
          <a:lstStyle/>
          <a:p>
            <a:pPr eaLnBrk="1" hangingPunct="1">
              <a:defRPr/>
            </a:pPr>
            <a:r>
              <a:rPr lang="en-US" sz="3600" b="1" dirty="0" smtClean="0">
                <a:solidFill>
                  <a:schemeClr val="accent2">
                    <a:lumMod val="20000"/>
                    <a:lumOff val="80000"/>
                  </a:schemeClr>
                </a:solidFill>
              </a:rPr>
              <a:t>Who’s worked with me?</a:t>
            </a:r>
          </a:p>
          <a:p>
            <a:pPr eaLnBrk="1" hangingPunct="1">
              <a:defRPr/>
            </a:pPr>
            <a:r>
              <a:rPr lang="en-US" sz="3600" b="1" dirty="0" smtClean="0">
                <a:solidFill>
                  <a:schemeClr val="accent2">
                    <a:lumMod val="20000"/>
                    <a:lumOff val="80000"/>
                  </a:schemeClr>
                </a:solidFill>
              </a:rPr>
              <a:t>Financial savvy…1-5</a:t>
            </a:r>
          </a:p>
          <a:p>
            <a:pPr eaLnBrk="1" hangingPunct="1">
              <a:defRPr/>
            </a:pPr>
            <a:r>
              <a:rPr lang="en-US" sz="3600" b="1" dirty="0" smtClean="0">
                <a:solidFill>
                  <a:schemeClr val="accent2">
                    <a:lumMod val="20000"/>
                    <a:lumOff val="80000"/>
                  </a:schemeClr>
                </a:solidFill>
              </a:rPr>
              <a:t>How often do you look?</a:t>
            </a:r>
          </a:p>
          <a:p>
            <a:pPr eaLnBrk="1" hangingPunct="1">
              <a:defRPr/>
            </a:pPr>
            <a:r>
              <a:rPr lang="en-US" sz="3600" b="1" dirty="0" smtClean="0">
                <a:solidFill>
                  <a:schemeClr val="accent2">
                    <a:lumMod val="20000"/>
                    <a:lumOff val="80000"/>
                  </a:schemeClr>
                </a:solidFill>
              </a:rPr>
              <a:t>How much do you want?  </a:t>
            </a:r>
          </a:p>
          <a:p>
            <a:pPr eaLnBrk="1" hangingPunct="1">
              <a:defRPr/>
            </a:pPr>
            <a:r>
              <a:rPr lang="en-US" sz="3600" b="1" dirty="0" smtClean="0">
                <a:solidFill>
                  <a:srgbClr val="FF99CC"/>
                </a:solidFill>
              </a:rPr>
              <a:t>Huddle up!</a:t>
            </a:r>
          </a:p>
          <a:p>
            <a:pPr lvl="1">
              <a:defRPr/>
            </a:pPr>
            <a:r>
              <a:rPr lang="en-US" sz="3600" b="1" dirty="0" smtClean="0">
                <a:solidFill>
                  <a:srgbClr val="FF99CC"/>
                </a:solidFill>
              </a:rPr>
              <a:t>TOP 3 Financial FRUSTRATIONS!  </a:t>
            </a:r>
          </a:p>
        </p:txBody>
      </p:sp>
      <p:sp>
        <p:nvSpPr>
          <p:cNvPr id="15362" name="Footer Placeholder 3"/>
          <p:cNvSpPr>
            <a:spLocks noGrp="1"/>
          </p:cNvSpPr>
          <p:nvPr>
            <p:ph type="ftr" sz="quarter" idx="11"/>
          </p:nvPr>
        </p:nvSpPr>
        <p:spPr>
          <a:noFill/>
        </p:spPr>
        <p:txBody>
          <a:bodyPr/>
          <a:lstStyle/>
          <a:p>
            <a:pPr defTabSz="1611313"/>
            <a:r>
              <a:rPr lang="en-US" smtClean="0"/>
              <a:t>www.barebonesbiz.com</a:t>
            </a:r>
          </a:p>
        </p:txBody>
      </p:sp>
      <p:sp>
        <p:nvSpPr>
          <p:cNvPr id="15363" name="Slide Number Placeholder 4"/>
          <p:cNvSpPr>
            <a:spLocks noGrp="1"/>
          </p:cNvSpPr>
          <p:nvPr>
            <p:ph type="sldNum" sz="quarter" idx="12"/>
          </p:nvPr>
        </p:nvSpPr>
        <p:spPr>
          <a:noFill/>
        </p:spPr>
        <p:txBody>
          <a:bodyPr>
            <a:normAutofit/>
          </a:bodyPr>
          <a:lstStyle/>
          <a:p>
            <a:pPr defTabSz="1500188"/>
            <a:fld id="{CE742833-C393-482D-AC6D-B182B8A85AFB}" type="slidenum">
              <a:rPr lang="en-US" smtClean="0"/>
              <a:pPr defTabSz="1500188"/>
              <a:t>7</a:t>
            </a:fld>
            <a:endParaRPr lang="en-US" smtClean="0"/>
          </a:p>
        </p:txBody>
      </p:sp>
      <p:pic>
        <p:nvPicPr>
          <p:cNvPr id="15366" name="Picture 4" descr="MCSY01896_0000[1]"/>
          <p:cNvPicPr>
            <a:picLocks noChangeAspect="1" noChangeArrowheads="1"/>
          </p:cNvPicPr>
          <p:nvPr/>
        </p:nvPicPr>
        <p:blipFill>
          <a:blip r:embed="rId3" cstate="print"/>
          <a:srcRect/>
          <a:stretch>
            <a:fillRect/>
          </a:stretch>
        </p:blipFill>
        <p:spPr bwMode="auto">
          <a:xfrm>
            <a:off x="6172200" y="2514600"/>
            <a:ext cx="2437280" cy="2176463"/>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smtClean="0"/>
              <a:t>www.appleseedbusiness.com                 www.barebonesbiz.com</a:t>
            </a:r>
            <a:endParaRPr lang="en-US"/>
          </a:p>
        </p:txBody>
      </p:sp>
      <p:sp>
        <p:nvSpPr>
          <p:cNvPr id="5" name="Slide Number Placeholder 4"/>
          <p:cNvSpPr>
            <a:spLocks noGrp="1"/>
          </p:cNvSpPr>
          <p:nvPr>
            <p:ph type="sldNum" sz="quarter" idx="12"/>
          </p:nvPr>
        </p:nvSpPr>
        <p:spPr/>
        <p:txBody>
          <a:bodyPr/>
          <a:lstStyle/>
          <a:p>
            <a:pPr>
              <a:defRPr/>
            </a:pPr>
            <a:fld id="{5815F212-B57F-4246-B5F2-8B03809CE0DD}" type="slidenum">
              <a:rPr lang="en-US" smtClean="0"/>
              <a:pPr>
                <a:defRPr/>
              </a:pPr>
              <a:t>70</a:t>
            </a:fld>
            <a:endParaRPr lang="en-US" dirty="0"/>
          </a:p>
        </p:txBody>
      </p:sp>
      <p:pic>
        <p:nvPicPr>
          <p:cNvPr id="6" name="Picture 5" descr="bbb_cover_front_wdtmg_110501.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14600" y="1828800"/>
            <a:ext cx="4031564" cy="5105400"/>
          </a:xfrm>
          <a:prstGeom prst="rect">
            <a:avLst/>
          </a:prstGeom>
        </p:spPr>
      </p:pic>
      <p:sp>
        <p:nvSpPr>
          <p:cNvPr id="7" name="Content Placeholder 1"/>
          <p:cNvSpPr>
            <a:spLocks noGrp="1"/>
          </p:cNvSpPr>
          <p:nvPr>
            <p:ph idx="1"/>
          </p:nvPr>
        </p:nvSpPr>
        <p:spPr>
          <a:xfrm>
            <a:off x="1143000" y="863601"/>
            <a:ext cx="6781800" cy="762000"/>
          </a:xfrm>
          <a:solidFill>
            <a:schemeClr val="tx2">
              <a:lumMod val="75000"/>
            </a:schemeClr>
          </a:solidFill>
        </p:spPr>
        <p:txBody>
          <a:bodyPr/>
          <a:lstStyle/>
          <a:p>
            <a:pPr marL="0" indent="0" algn="ctr">
              <a:buFont typeface="Arial" pitchFamily="34" charset="0"/>
              <a:buNone/>
            </a:pPr>
            <a:r>
              <a:rPr lang="en-US" b="1" dirty="0" smtClean="0">
                <a:hlinkClick r:id="rId3"/>
              </a:rPr>
              <a:t>www.ellenrohr.com/cole</a:t>
            </a:r>
            <a:endParaRPr lang="en-US" b="1" dirty="0" smtClean="0"/>
          </a:p>
          <a:p>
            <a:pPr marL="0" indent="0" algn="ctr">
              <a:buFont typeface="Arial" pitchFamily="34" charset="0"/>
              <a:buNone/>
            </a:pPr>
            <a:endParaRPr lang="en-US" b="1" dirty="0" smtClean="0"/>
          </a:p>
        </p:txBody>
      </p:sp>
    </p:spTree>
    <p:extLst>
      <p:ext uri="{BB962C8B-B14F-4D97-AF65-F5344CB8AC3E}">
        <p14:creationId xmlns:p14="http://schemas.microsoft.com/office/powerpoint/2010/main" val="374158756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pPr>
              <a:defRPr/>
            </a:pPr>
            <a:fld id="{C52C3324-EF36-44F6-B07A-7C0C2524627A}" type="slidenum">
              <a:rPr lang="en-US"/>
              <a:pPr>
                <a:defRPr/>
              </a:pPr>
              <a:t>71</a:t>
            </a:fld>
            <a:endParaRPr lang="en-US"/>
          </a:p>
        </p:txBody>
      </p:sp>
      <p:sp>
        <p:nvSpPr>
          <p:cNvPr id="10" name="Footer Placeholder 9"/>
          <p:cNvSpPr>
            <a:spLocks noGrp="1"/>
          </p:cNvSpPr>
          <p:nvPr>
            <p:ph type="ftr" sz="quarter" idx="11"/>
          </p:nvPr>
        </p:nvSpPr>
        <p:spPr>
          <a:xfrm>
            <a:off x="3200400" y="6649720"/>
            <a:ext cx="2895600" cy="518160"/>
          </a:xfrm>
        </p:spPr>
        <p:txBody>
          <a:bodyPr/>
          <a:lstStyle/>
          <a:p>
            <a:pPr>
              <a:defRPr/>
            </a:pPr>
            <a:r>
              <a:rPr lang="en-US" dirty="0"/>
              <a:t>www.barebonesbiz.com</a:t>
            </a:r>
          </a:p>
        </p:txBody>
      </p:sp>
      <p:grpSp>
        <p:nvGrpSpPr>
          <p:cNvPr id="2" name="Group 2"/>
          <p:cNvGrpSpPr>
            <a:grpSpLocks/>
          </p:cNvGrpSpPr>
          <p:nvPr/>
        </p:nvGrpSpPr>
        <p:grpSpPr bwMode="auto">
          <a:xfrm>
            <a:off x="1066800" y="2245361"/>
            <a:ext cx="6400800" cy="4038600"/>
            <a:chOff x="1676400" y="4382820"/>
            <a:chExt cx="5429250" cy="3039009"/>
          </a:xfrm>
        </p:grpSpPr>
        <p:pic>
          <p:nvPicPr>
            <p:cNvPr id="17414" name="Picture 9" descr="The Challenge Home Edition"/>
            <p:cNvPicPr>
              <a:picLocks noChangeAspect="1" noChangeArrowheads="1"/>
            </p:cNvPicPr>
            <p:nvPr/>
          </p:nvPicPr>
          <p:blipFill>
            <a:blip r:embed="rId3" cstate="print"/>
            <a:srcRect/>
            <a:stretch>
              <a:fillRect/>
            </a:stretch>
          </p:blipFill>
          <p:spPr bwMode="auto">
            <a:xfrm>
              <a:off x="1676400" y="4382820"/>
              <a:ext cx="3886200" cy="3039009"/>
            </a:xfrm>
            <a:prstGeom prst="rect">
              <a:avLst/>
            </a:prstGeom>
            <a:noFill/>
            <a:ln w="9525">
              <a:noFill/>
              <a:miter lim="800000"/>
              <a:headEnd/>
              <a:tailEnd/>
            </a:ln>
          </p:spPr>
        </p:pic>
        <p:pic>
          <p:nvPicPr>
            <p:cNvPr id="17415" name="Picture 11" descr="http://www.barebonesbiz.com/images/wbp_3d_Weekend21-258x300.png"/>
            <p:cNvPicPr>
              <a:picLocks noChangeAspect="1" noChangeArrowheads="1"/>
            </p:cNvPicPr>
            <p:nvPr/>
          </p:nvPicPr>
          <p:blipFill>
            <a:blip r:embed="rId4" cstate="print"/>
            <a:srcRect/>
            <a:stretch>
              <a:fillRect/>
            </a:stretch>
          </p:blipFill>
          <p:spPr bwMode="auto">
            <a:xfrm>
              <a:off x="4648200" y="4564328"/>
              <a:ext cx="2457450" cy="2857501"/>
            </a:xfrm>
            <a:prstGeom prst="rect">
              <a:avLst/>
            </a:prstGeom>
            <a:noFill/>
            <a:ln w="9525">
              <a:noFill/>
              <a:miter lim="800000"/>
              <a:headEnd/>
              <a:tailEnd/>
            </a:ln>
          </p:spPr>
        </p:pic>
      </p:grpSp>
      <p:sp>
        <p:nvSpPr>
          <p:cNvPr id="17413" name="Content Placeholder 1"/>
          <p:cNvSpPr>
            <a:spLocks noGrp="1"/>
          </p:cNvSpPr>
          <p:nvPr>
            <p:ph idx="1"/>
          </p:nvPr>
        </p:nvSpPr>
        <p:spPr>
          <a:xfrm>
            <a:off x="457200" y="863601"/>
            <a:ext cx="7924800" cy="762000"/>
          </a:xfrm>
          <a:noFill/>
        </p:spPr>
        <p:txBody>
          <a:bodyPr/>
          <a:lstStyle/>
          <a:p>
            <a:pPr marL="0" indent="0" algn="ctr">
              <a:buFont typeface="Arial" pitchFamily="34" charset="0"/>
              <a:buNone/>
            </a:pPr>
            <a:r>
              <a:rPr lang="en-US" sz="5400" b="1" dirty="0" smtClean="0">
                <a:hlinkClick r:id="rId5"/>
              </a:rPr>
              <a:t>www.ellenrohr.com/cole</a:t>
            </a:r>
            <a:endParaRPr lang="en-US" sz="5400" b="1" dirty="0" smtClean="0"/>
          </a:p>
          <a:p>
            <a:pPr marL="0" indent="0" algn="ctr">
              <a:buFont typeface="Arial" pitchFamily="34" charset="0"/>
              <a:buNone/>
            </a:pPr>
            <a:r>
              <a:rPr lang="en-US" sz="5400" b="1" dirty="0" smtClean="0"/>
              <a:t> </a:t>
            </a:r>
          </a:p>
        </p:txBody>
      </p:sp>
    </p:spTree>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p>
            <a:pPr>
              <a:defRPr/>
            </a:pPr>
            <a:fld id="{228BBF03-40FF-4020-AABD-6E7D4159FC40}" type="slidenum">
              <a:rPr lang="en-US"/>
              <a:pPr>
                <a:defRPr/>
              </a:pPr>
              <a:t>72</a:t>
            </a:fld>
            <a:endParaRPr lang="en-US"/>
          </a:p>
        </p:txBody>
      </p:sp>
      <p:sp>
        <p:nvSpPr>
          <p:cNvPr id="36867" name="WordArt 2"/>
          <p:cNvSpPr>
            <a:spLocks noChangeArrowheads="1" noChangeShapeType="1" noTextEdit="1"/>
          </p:cNvSpPr>
          <p:nvPr/>
        </p:nvSpPr>
        <p:spPr bwMode="auto">
          <a:xfrm>
            <a:off x="1905000" y="518160"/>
            <a:ext cx="5486400" cy="2677160"/>
          </a:xfrm>
          <a:prstGeom prst="rect">
            <a:avLst/>
          </a:prstGeom>
        </p:spPr>
        <p:txBody>
          <a:bodyPr wrap="none" fromWordArt="1">
            <a:prstTxWarp prst="textSlantUp">
              <a:avLst>
                <a:gd name="adj" fmla="val 32056"/>
              </a:avLst>
            </a:prstTxWarp>
          </a:bodyPr>
          <a:lstStyle/>
          <a:p>
            <a:pPr algn="ctr"/>
            <a:r>
              <a:rPr lang="en-US" sz="5400" kern="10">
                <a:ln w="9525">
                  <a:solidFill>
                    <a:srgbClr val="CC99FF"/>
                  </a:solidFill>
                  <a:round/>
                  <a:headEnd/>
                  <a:tailEnd/>
                </a:ln>
                <a:solidFill>
                  <a:srgbClr val="FFFF00"/>
                </a:solidFill>
                <a:effectLst>
                  <a:outerShdw dist="53882" dir="2700000" algn="ctr" rotWithShape="0">
                    <a:srgbClr val="9999FF">
                      <a:alpha val="79999"/>
                    </a:srgbClr>
                  </a:outerShdw>
                </a:effectLst>
                <a:latin typeface="Impact"/>
              </a:rPr>
              <a:t>Thank You!</a:t>
            </a:r>
          </a:p>
        </p:txBody>
      </p:sp>
      <p:grpSp>
        <p:nvGrpSpPr>
          <p:cNvPr id="2" name="Group 4"/>
          <p:cNvGrpSpPr>
            <a:grpSpLocks/>
          </p:cNvGrpSpPr>
          <p:nvPr/>
        </p:nvGrpSpPr>
        <p:grpSpPr bwMode="auto">
          <a:xfrm>
            <a:off x="1447801" y="3627120"/>
            <a:ext cx="6391275" cy="2362306"/>
            <a:chOff x="1344613" y="2487613"/>
            <a:chExt cx="6391275" cy="2084387"/>
          </a:xfrm>
        </p:grpSpPr>
        <p:pic>
          <p:nvPicPr>
            <p:cNvPr id="36869" name="Picture 4" descr="C:\Users\Ellen\AppData\Local\Microsoft\Windows\Temporary Internet Files\Content.IE5\9BLYEQT8\MCj04128000000[1].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44613" y="2487613"/>
              <a:ext cx="1951037" cy="2084387"/>
            </a:xfrm>
            <a:prstGeom prst="rect">
              <a:avLst/>
            </a:prstGeom>
            <a:noFill/>
            <a:ln w="9525">
              <a:noFill/>
              <a:miter lim="800000"/>
              <a:headEnd/>
              <a:tailEnd/>
            </a:ln>
          </p:spPr>
        </p:pic>
        <p:pic>
          <p:nvPicPr>
            <p:cNvPr id="36870" name="Picture 5" descr="C:\Users\Ellen\AppData\Local\Microsoft\Windows\Temporary Internet Files\Content.IE5\DAJLR6UF\MCj04325420000[1].png"/>
            <p:cNvPicPr>
              <a:picLocks noChangeAspect="1" noChangeArrowheads="1"/>
            </p:cNvPicPr>
            <p:nvPr/>
          </p:nvPicPr>
          <p:blipFill>
            <a:blip r:embed="rId4" cstate="print"/>
            <a:srcRect/>
            <a:stretch>
              <a:fillRect/>
            </a:stretch>
          </p:blipFill>
          <p:spPr bwMode="auto">
            <a:xfrm>
              <a:off x="3586163" y="2622550"/>
              <a:ext cx="1882775" cy="1873250"/>
            </a:xfrm>
            <a:prstGeom prst="rect">
              <a:avLst/>
            </a:prstGeom>
            <a:noFill/>
            <a:ln w="9525">
              <a:noFill/>
              <a:miter lim="800000"/>
              <a:headEnd/>
              <a:tailEnd/>
            </a:ln>
          </p:spPr>
        </p:pic>
        <p:pic>
          <p:nvPicPr>
            <p:cNvPr id="36871" name="Picture 7" descr="C:\Users\Ellen\AppData\Local\Microsoft\Windows\Temporary Internet Files\Content.IE5\DAJLR6UF\MCj04247840000[1].wmf"/>
            <p:cNvPicPr>
              <a:picLocks noChangeAspect="1" noChangeArrowheads="1"/>
            </p:cNvPicPr>
            <p:nvPr/>
          </p:nvPicPr>
          <p:blipFill>
            <a:blip r:embed="rId5" cstate="print"/>
            <a:srcRect/>
            <a:stretch>
              <a:fillRect/>
            </a:stretch>
          </p:blipFill>
          <p:spPr bwMode="auto">
            <a:xfrm>
              <a:off x="5648325" y="2554288"/>
              <a:ext cx="2087563" cy="2017712"/>
            </a:xfrm>
            <a:prstGeom prst="rect">
              <a:avLst/>
            </a:prstGeom>
            <a:noFill/>
            <a:ln w="9525">
              <a:noFill/>
              <a:miter lim="800000"/>
              <a:headEnd/>
              <a:tailEnd/>
            </a:ln>
          </p:spPr>
        </p:pic>
      </p:grpSp>
    </p:spTree>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7" name="Rectangle 5"/>
          <p:cNvSpPr>
            <a:spLocks noGrp="1" noChangeArrowheads="1"/>
          </p:cNvSpPr>
          <p:nvPr>
            <p:ph type="title"/>
          </p:nvPr>
        </p:nvSpPr>
        <p:spPr>
          <a:xfrm>
            <a:off x="457200" y="533400"/>
            <a:ext cx="7978588" cy="1982788"/>
          </a:xfrm>
        </p:spPr>
        <p:txBody>
          <a:bodyPr>
            <a:noAutofit/>
          </a:bodyPr>
          <a:lstStyle/>
          <a:p>
            <a:pPr algn="ctr" eaLnBrk="1" hangingPunct="1">
              <a:defRPr/>
            </a:pPr>
            <a:r>
              <a:rPr lang="en-US" sz="5400" b="1" dirty="0" smtClean="0">
                <a:solidFill>
                  <a:srgbClr val="FFFF00"/>
                </a:solidFill>
                <a:effectLst>
                  <a:outerShdw blurRad="38100" dist="38100" dir="2700000" algn="tl">
                    <a:srgbClr val="000000">
                      <a:alpha val="43137"/>
                    </a:srgbClr>
                  </a:outerShdw>
                </a:effectLst>
              </a:rPr>
              <a:t>Reward the Right Stuff</a:t>
            </a:r>
            <a:br>
              <a:rPr lang="en-US" sz="5400" b="1" dirty="0" smtClean="0">
                <a:solidFill>
                  <a:srgbClr val="FFFF00"/>
                </a:solidFill>
                <a:effectLst>
                  <a:outerShdw blurRad="38100" dist="38100" dir="2700000" algn="tl">
                    <a:srgbClr val="000000">
                      <a:alpha val="43137"/>
                    </a:srgbClr>
                  </a:outerShdw>
                </a:effectLst>
              </a:rPr>
            </a:br>
            <a:r>
              <a:rPr lang="en-US" sz="4000" b="1" dirty="0" smtClean="0">
                <a:solidFill>
                  <a:srgbClr val="CCFF99"/>
                </a:solidFill>
                <a:effectLst>
                  <a:outerShdw blurRad="38100" dist="38100" dir="2700000" algn="tl">
                    <a:srgbClr val="000000">
                      <a:alpha val="43137"/>
                    </a:srgbClr>
                  </a:outerShdw>
                </a:effectLst>
              </a:rPr>
              <a:t>and get your team in on the game!  </a:t>
            </a:r>
          </a:p>
        </p:txBody>
      </p:sp>
      <p:sp>
        <p:nvSpPr>
          <p:cNvPr id="64516" name="Rectangle 4"/>
          <p:cNvSpPr>
            <a:spLocks noGrp="1" noChangeArrowheads="1"/>
          </p:cNvSpPr>
          <p:nvPr>
            <p:ph type="body" sz="half" idx="1"/>
          </p:nvPr>
        </p:nvSpPr>
        <p:spPr>
          <a:xfrm>
            <a:off x="685800" y="2209800"/>
            <a:ext cx="7440706" cy="1645920"/>
          </a:xfrm>
          <a:ln>
            <a:noFill/>
          </a:ln>
          <a:effectLst/>
        </p:spPr>
        <p:txBody>
          <a:bodyPr>
            <a:normAutofit fontScale="92500" lnSpcReduction="20000"/>
          </a:bodyPr>
          <a:lstStyle/>
          <a:p>
            <a:pPr algn="ctr" eaLnBrk="1" hangingPunct="1">
              <a:lnSpc>
                <a:spcPct val="90000"/>
              </a:lnSpc>
              <a:buFontTx/>
              <a:buNone/>
              <a:defRPr/>
            </a:pPr>
            <a:endParaRPr lang="en-US" sz="3300" dirty="0" smtClean="0"/>
          </a:p>
          <a:p>
            <a:pPr algn="ctr" eaLnBrk="1" hangingPunct="1">
              <a:lnSpc>
                <a:spcPct val="90000"/>
              </a:lnSpc>
              <a:buFontTx/>
              <a:buNone/>
              <a:defRPr/>
            </a:pPr>
            <a:r>
              <a:rPr lang="en-US" sz="8800" i="1" dirty="0" smtClean="0">
                <a:solidFill>
                  <a:srgbClr val="FF33CC"/>
                </a:solidFill>
                <a:effectLst>
                  <a:outerShdw blurRad="38100" dist="38100" dir="2700000" algn="tl">
                    <a:srgbClr val="000000">
                      <a:alpha val="43137"/>
                    </a:srgbClr>
                  </a:outerShdw>
                </a:effectLst>
              </a:rPr>
              <a:t>Welcome Back!</a:t>
            </a:r>
          </a:p>
        </p:txBody>
      </p:sp>
      <p:sp>
        <p:nvSpPr>
          <p:cNvPr id="12293" name="Slide Number Placeholder 5"/>
          <p:cNvSpPr>
            <a:spLocks noGrp="1"/>
          </p:cNvSpPr>
          <p:nvPr>
            <p:ph type="sldNum" sz="quarter" idx="11"/>
          </p:nvPr>
        </p:nvSpPr>
        <p:spPr>
          <a:noFill/>
        </p:spPr>
        <p:txBody>
          <a:bodyPr/>
          <a:lstStyle/>
          <a:p>
            <a:fld id="{BA95714C-C1C6-42E5-B688-E2EF56EB2918}" type="slidenum">
              <a:rPr lang="en-US" sz="2000" smtClean="0"/>
              <a:pPr/>
              <a:t>73</a:t>
            </a:fld>
            <a:endParaRPr lang="en-US" sz="2000" smtClean="0"/>
          </a:p>
        </p:txBody>
      </p:sp>
      <p:pic>
        <p:nvPicPr>
          <p:cNvPr id="6" name="Picture 5" descr="Boss_Mr_Slater.jpg"/>
          <p:cNvPicPr>
            <a:picLocks noChangeAspect="1"/>
          </p:cNvPicPr>
          <p:nvPr/>
        </p:nvPicPr>
        <p:blipFill>
          <a:blip r:embed="rId3" cstate="print"/>
          <a:srcRect/>
          <a:stretch>
            <a:fillRect/>
          </a:stretch>
        </p:blipFill>
        <p:spPr bwMode="auto">
          <a:xfrm>
            <a:off x="2362200" y="3962400"/>
            <a:ext cx="4191000" cy="3556953"/>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457200"/>
            <a:ext cx="8229600" cy="1295400"/>
          </a:xfrm>
        </p:spPr>
        <p:txBody>
          <a:bodyPr rtlCol="0">
            <a:normAutofit/>
          </a:bodyPr>
          <a:lstStyle/>
          <a:p>
            <a:pPr eaLnBrk="1" fontAlgn="auto" hangingPunct="1">
              <a:spcAft>
                <a:spcPts val="0"/>
              </a:spcAft>
              <a:defRPr/>
            </a:pPr>
            <a:r>
              <a:rPr lang="en-US" sz="5400" b="1" dirty="0" smtClean="0">
                <a:ln w="9525">
                  <a:noFill/>
                </a:ln>
                <a:solidFill>
                  <a:srgbClr val="FFFF99"/>
                </a:solidFill>
                <a:ea typeface="+mn-ea"/>
                <a:cs typeface="+mn-cs"/>
              </a:rPr>
              <a:t>Let’s find out…</a:t>
            </a:r>
            <a:endParaRPr lang="en-US" sz="5400" dirty="0">
              <a:ln w="9525">
                <a:noFill/>
              </a:ln>
              <a:solidFill>
                <a:srgbClr val="FFFF99"/>
              </a:solidFill>
            </a:endParaRPr>
          </a:p>
        </p:txBody>
      </p:sp>
      <p:sp>
        <p:nvSpPr>
          <p:cNvPr id="6" name="Text Placeholder 5"/>
          <p:cNvSpPr>
            <a:spLocks noGrp="1"/>
          </p:cNvSpPr>
          <p:nvPr>
            <p:ph idx="1"/>
          </p:nvPr>
        </p:nvSpPr>
        <p:spPr>
          <a:xfrm>
            <a:off x="4114800" y="2362200"/>
            <a:ext cx="6172200" cy="3735070"/>
          </a:xfrm>
        </p:spPr>
        <p:txBody>
          <a:bodyPr rtlCol="0">
            <a:noAutofit/>
          </a:bodyPr>
          <a:lstStyle/>
          <a:p>
            <a:pPr eaLnBrk="1" fontAlgn="auto" hangingPunct="1">
              <a:lnSpc>
                <a:spcPct val="90000"/>
              </a:lnSpc>
              <a:spcAft>
                <a:spcPts val="0"/>
              </a:spcAft>
              <a:buSzPct val="100000"/>
              <a:buFont typeface="Arial" pitchFamily="34" charset="0"/>
              <a:buChar char="•"/>
              <a:defRPr/>
            </a:pPr>
            <a:r>
              <a:rPr lang="en-US" b="1" dirty="0" smtClean="0">
                <a:solidFill>
                  <a:srgbClr val="CCFF99"/>
                </a:solidFill>
                <a:effectLst>
                  <a:outerShdw blurRad="50800" dist="38100" dir="2700000" algn="tl" rotWithShape="0">
                    <a:schemeClr val="bg1">
                      <a:alpha val="40000"/>
                    </a:schemeClr>
                  </a:outerShdw>
                </a:effectLst>
              </a:rPr>
              <a:t>Survey…HMOY</a:t>
            </a:r>
          </a:p>
          <a:p>
            <a:pPr lvl="1" eaLnBrk="1" fontAlgn="auto" hangingPunct="1">
              <a:lnSpc>
                <a:spcPct val="90000"/>
              </a:lnSpc>
              <a:spcAft>
                <a:spcPts val="0"/>
              </a:spcAft>
              <a:buSzPct val="100000"/>
              <a:buFont typeface="Arial" pitchFamily="34" charset="0"/>
              <a:buChar char="•"/>
              <a:defRPr/>
            </a:pPr>
            <a:r>
              <a:rPr lang="en-US" b="1" dirty="0" smtClean="0">
                <a:solidFill>
                  <a:srgbClr val="CCFF99"/>
                </a:solidFill>
                <a:effectLst>
                  <a:outerShdw blurRad="50800" dist="38100" dir="2700000" algn="tl" rotWithShape="0">
                    <a:schemeClr val="bg1">
                      <a:alpha val="40000"/>
                    </a:schemeClr>
                  </a:outerShdw>
                </a:effectLst>
              </a:rPr>
              <a:t>Fence testers?</a:t>
            </a:r>
          </a:p>
          <a:p>
            <a:pPr lvl="1" eaLnBrk="1" fontAlgn="auto" hangingPunct="1">
              <a:lnSpc>
                <a:spcPct val="90000"/>
              </a:lnSpc>
              <a:spcAft>
                <a:spcPts val="0"/>
              </a:spcAft>
              <a:buSzPct val="100000"/>
              <a:buFont typeface="Arial" pitchFamily="34" charset="0"/>
              <a:buChar char="•"/>
              <a:defRPr/>
            </a:pPr>
            <a:r>
              <a:rPr lang="en-US" b="1" dirty="0" smtClean="0">
                <a:solidFill>
                  <a:srgbClr val="CCFF99"/>
                </a:solidFill>
                <a:effectLst>
                  <a:outerShdw blurRad="50800" dist="38100" dir="2700000" algn="tl" rotWithShape="0">
                    <a:schemeClr val="bg1">
                      <a:alpha val="40000"/>
                    </a:schemeClr>
                  </a:outerShdw>
                </a:effectLst>
              </a:rPr>
              <a:t>Hostage situation?</a:t>
            </a:r>
          </a:p>
          <a:p>
            <a:pPr lvl="1" eaLnBrk="1" fontAlgn="auto" hangingPunct="1">
              <a:lnSpc>
                <a:spcPct val="90000"/>
              </a:lnSpc>
              <a:spcAft>
                <a:spcPts val="0"/>
              </a:spcAft>
              <a:buSzPct val="100000"/>
              <a:buFont typeface="Arial" pitchFamily="34" charset="0"/>
              <a:buChar char="•"/>
              <a:defRPr/>
            </a:pPr>
            <a:r>
              <a:rPr lang="en-US" b="1" dirty="0" smtClean="0">
                <a:solidFill>
                  <a:srgbClr val="CCFF99"/>
                </a:solidFill>
                <a:effectLst>
                  <a:outerShdw blurRad="50800" dist="38100" dir="2700000" algn="tl" rotWithShape="0">
                    <a:schemeClr val="bg1">
                      <a:alpha val="40000"/>
                    </a:schemeClr>
                  </a:outerShdw>
                </a:effectLst>
              </a:rPr>
              <a:t>Kooky family?  </a:t>
            </a:r>
          </a:p>
          <a:p>
            <a:pPr lvl="1" fontAlgn="auto">
              <a:lnSpc>
                <a:spcPct val="90000"/>
              </a:lnSpc>
              <a:spcAft>
                <a:spcPts val="0"/>
              </a:spcAft>
              <a:buSzPct val="100000"/>
              <a:buFont typeface="Arial" pitchFamily="34" charset="0"/>
              <a:buChar char="•"/>
              <a:defRPr/>
            </a:pPr>
            <a:r>
              <a:rPr lang="en-US" b="1" dirty="0" smtClean="0">
                <a:solidFill>
                  <a:srgbClr val="CCFF99"/>
                </a:solidFill>
                <a:effectLst>
                  <a:outerShdw blurRad="50800" dist="38100" dir="2700000" algn="tl" rotWithShape="0">
                    <a:schemeClr val="bg1">
                      <a:alpha val="40000"/>
                    </a:schemeClr>
                  </a:outerShdw>
                </a:effectLst>
              </a:rPr>
              <a:t>Team struggling w prices?</a:t>
            </a:r>
          </a:p>
          <a:p>
            <a:pPr lvl="1" eaLnBrk="1" fontAlgn="auto" hangingPunct="1">
              <a:lnSpc>
                <a:spcPct val="90000"/>
              </a:lnSpc>
              <a:spcAft>
                <a:spcPts val="0"/>
              </a:spcAft>
              <a:buSzPct val="100000"/>
              <a:buFont typeface="Arial" pitchFamily="34" charset="0"/>
              <a:buChar char="•"/>
              <a:defRPr/>
            </a:pPr>
            <a:r>
              <a:rPr lang="en-US" b="1" dirty="0" smtClean="0">
                <a:solidFill>
                  <a:srgbClr val="CCFF99"/>
                </a:solidFill>
                <a:effectLst>
                  <a:outerShdw blurRad="50800" dist="38100" dir="2700000" algn="tl" rotWithShape="0">
                    <a:schemeClr val="bg1">
                      <a:alpha val="40000"/>
                    </a:schemeClr>
                  </a:outerShdw>
                </a:effectLst>
              </a:rPr>
              <a:t>Help them win, grow</a:t>
            </a:r>
          </a:p>
          <a:p>
            <a:pPr eaLnBrk="1" fontAlgn="auto" hangingPunct="1">
              <a:lnSpc>
                <a:spcPct val="90000"/>
              </a:lnSpc>
              <a:spcAft>
                <a:spcPts val="0"/>
              </a:spcAft>
              <a:buSzPct val="100000"/>
              <a:buFont typeface="Arial" pitchFamily="34" charset="0"/>
              <a:buChar char="•"/>
              <a:defRPr/>
            </a:pPr>
            <a:r>
              <a:rPr lang="en-US" b="1" dirty="0" smtClean="0">
                <a:solidFill>
                  <a:srgbClr val="CCFF99"/>
                </a:solidFill>
                <a:effectLst>
                  <a:outerShdw blurRad="50800" dist="38100" dir="2700000" algn="tl" rotWithShape="0">
                    <a:schemeClr val="bg1">
                      <a:alpha val="40000"/>
                    </a:schemeClr>
                  </a:outerShdw>
                </a:effectLst>
              </a:rPr>
              <a:t>You, your team want… </a:t>
            </a:r>
            <a:endParaRPr lang="en-US" b="1" i="1" dirty="0">
              <a:solidFill>
                <a:srgbClr val="CCFF99"/>
              </a:solidFill>
              <a:effectLst>
                <a:outerShdw blurRad="50800" dist="38100" dir="2700000" algn="tl" rotWithShape="0">
                  <a:schemeClr val="bg1">
                    <a:alpha val="40000"/>
                  </a:schemeClr>
                </a:outerShdw>
              </a:effectLst>
            </a:endParaRPr>
          </a:p>
        </p:txBody>
      </p:sp>
      <p:sp>
        <p:nvSpPr>
          <p:cNvPr id="11" name="Slide Number Placeholder 10"/>
          <p:cNvSpPr>
            <a:spLocks noGrp="1"/>
          </p:cNvSpPr>
          <p:nvPr>
            <p:ph type="sldNum" sz="quarter" idx="12"/>
          </p:nvPr>
        </p:nvSpPr>
        <p:spPr/>
        <p:txBody>
          <a:bodyPr/>
          <a:lstStyle/>
          <a:p>
            <a:pPr>
              <a:defRPr/>
            </a:pPr>
            <a:fld id="{EBF3C0EF-5BC5-4A5F-B7C1-ED6B897DCCC2}" type="slidenum">
              <a:rPr lang="en-US"/>
              <a:pPr>
                <a:defRPr/>
              </a:pPr>
              <a:t>74</a:t>
            </a:fld>
            <a:endParaRPr lang="en-US"/>
          </a:p>
        </p:txBody>
      </p:sp>
      <p:sp>
        <p:nvSpPr>
          <p:cNvPr id="12" name="Footer Placeholder 11"/>
          <p:cNvSpPr>
            <a:spLocks noGrp="1"/>
          </p:cNvSpPr>
          <p:nvPr>
            <p:ph type="ftr" sz="quarter" idx="11"/>
          </p:nvPr>
        </p:nvSpPr>
        <p:spPr/>
        <p:txBody>
          <a:bodyPr/>
          <a:lstStyle/>
          <a:p>
            <a:pPr>
              <a:defRPr/>
            </a:pPr>
            <a:r>
              <a:rPr lang="en-US"/>
              <a:t>www.barebonesbiz.com</a:t>
            </a:r>
          </a:p>
        </p:txBody>
      </p:sp>
      <p:pic>
        <p:nvPicPr>
          <p:cNvPr id="16390" name="Picture 6" descr="Kel_Max_2_120809.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3400" y="1905319"/>
            <a:ext cx="3276600" cy="4830762"/>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3000"/>
                                        <p:tgtEl>
                                          <p:spTgt spid="6">
                                            <p:txEl>
                                              <p:pRg st="0" end="0"/>
                                            </p:txEl>
                                          </p:spTgt>
                                        </p:tgtEl>
                                      </p:cBhvr>
                                    </p:animEffect>
                                    <p:anim calcmode="lin" valueType="num">
                                      <p:cBhvr>
                                        <p:cTn id="8" dur="3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3000" fill="hold"/>
                                        <p:tgtEl>
                                          <p:spTgt spid="6">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3000"/>
                                        <p:tgtEl>
                                          <p:spTgt spid="6">
                                            <p:txEl>
                                              <p:pRg st="1" end="1"/>
                                            </p:txEl>
                                          </p:spTgt>
                                        </p:tgtEl>
                                      </p:cBhvr>
                                    </p:animEffect>
                                    <p:anim calcmode="lin" valueType="num">
                                      <p:cBhvr>
                                        <p:cTn id="13" dur="3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4" dur="3000" fill="hold"/>
                                        <p:tgtEl>
                                          <p:spTgt spid="6">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3000"/>
                                        <p:tgtEl>
                                          <p:spTgt spid="6">
                                            <p:txEl>
                                              <p:pRg st="2" end="2"/>
                                            </p:txEl>
                                          </p:spTgt>
                                        </p:tgtEl>
                                      </p:cBhvr>
                                    </p:animEffect>
                                    <p:anim calcmode="lin" valueType="num">
                                      <p:cBhvr>
                                        <p:cTn id="18" dur="3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9" dur="3000" fill="hold"/>
                                        <p:tgtEl>
                                          <p:spTgt spid="6">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3000"/>
                                        <p:tgtEl>
                                          <p:spTgt spid="6">
                                            <p:txEl>
                                              <p:pRg st="3" end="3"/>
                                            </p:txEl>
                                          </p:spTgt>
                                        </p:tgtEl>
                                      </p:cBhvr>
                                    </p:animEffect>
                                    <p:anim calcmode="lin" valueType="num">
                                      <p:cBhvr>
                                        <p:cTn id="23" dur="3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4" dur="3000" fill="hold"/>
                                        <p:tgtEl>
                                          <p:spTgt spid="6">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3000"/>
                                        <p:tgtEl>
                                          <p:spTgt spid="6">
                                            <p:txEl>
                                              <p:pRg st="4" end="4"/>
                                            </p:txEl>
                                          </p:spTgt>
                                        </p:tgtEl>
                                      </p:cBhvr>
                                    </p:animEffect>
                                    <p:anim calcmode="lin" valueType="num">
                                      <p:cBhvr>
                                        <p:cTn id="28" dur="3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29" dur="3000" fill="hold"/>
                                        <p:tgtEl>
                                          <p:spTgt spid="6">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3000"/>
                                        <p:tgtEl>
                                          <p:spTgt spid="6">
                                            <p:txEl>
                                              <p:pRg st="5" end="5"/>
                                            </p:txEl>
                                          </p:spTgt>
                                        </p:tgtEl>
                                      </p:cBhvr>
                                    </p:animEffect>
                                    <p:anim calcmode="lin" valueType="num">
                                      <p:cBhvr>
                                        <p:cTn id="33" dur="3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34" dur="3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6">
                                            <p:txEl>
                                              <p:pRg st="6" end="6"/>
                                            </p:txEl>
                                          </p:spTgt>
                                        </p:tgtEl>
                                        <p:attrNameLst>
                                          <p:attrName>style.visibility</p:attrName>
                                        </p:attrNameLst>
                                      </p:cBhvr>
                                      <p:to>
                                        <p:strVal val="visible"/>
                                      </p:to>
                                    </p:set>
                                    <p:animEffect transition="in" filter="fade">
                                      <p:cBhvr>
                                        <p:cTn id="39" dur="3000"/>
                                        <p:tgtEl>
                                          <p:spTgt spid="6">
                                            <p:txEl>
                                              <p:pRg st="6" end="6"/>
                                            </p:txEl>
                                          </p:spTgt>
                                        </p:tgtEl>
                                      </p:cBhvr>
                                    </p:animEffect>
                                    <p:anim calcmode="lin" valueType="num">
                                      <p:cBhvr>
                                        <p:cTn id="40" dur="3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41" dur="3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0" y="381000"/>
            <a:ext cx="9144000" cy="1066800"/>
          </a:xfrm>
        </p:spPr>
        <p:txBody>
          <a:bodyPr>
            <a:noAutofit/>
          </a:bodyPr>
          <a:lstStyle/>
          <a:p>
            <a:pPr>
              <a:defRPr/>
            </a:pPr>
            <a:r>
              <a:rPr lang="en-US" sz="5400" b="1" dirty="0">
                <a:solidFill>
                  <a:srgbClr val="FFFF00"/>
                </a:solidFill>
                <a:effectLst>
                  <a:outerShdw blurRad="38100" dist="38100" dir="2700000" algn="tl">
                    <a:srgbClr val="000000">
                      <a:alpha val="43137"/>
                    </a:srgbClr>
                  </a:outerShdw>
                </a:effectLst>
              </a:rPr>
              <a:t>Here’s the </a:t>
            </a:r>
            <a:r>
              <a:rPr lang="en-US" sz="5400" b="1" dirty="0" smtClean="0">
                <a:solidFill>
                  <a:srgbClr val="FFFF00"/>
                </a:solidFill>
                <a:effectLst>
                  <a:outerShdw blurRad="38100" dist="38100" dir="2700000" algn="tl">
                    <a:srgbClr val="000000">
                      <a:alpha val="43137"/>
                    </a:srgbClr>
                  </a:outerShdw>
                </a:effectLst>
              </a:rPr>
              <a:t>plan</a:t>
            </a:r>
            <a:endParaRPr lang="en-US" sz="5400" b="1" dirty="0">
              <a:solidFill>
                <a:srgbClr val="FFFF00"/>
              </a:solidFill>
              <a:effectLst>
                <a:outerShdw blurRad="38100" dist="38100" dir="2700000" algn="tl">
                  <a:srgbClr val="000000">
                    <a:alpha val="43137"/>
                  </a:srgbClr>
                </a:outerShdw>
              </a:effectLst>
            </a:endParaRPr>
          </a:p>
        </p:txBody>
      </p:sp>
      <p:sp>
        <p:nvSpPr>
          <p:cNvPr id="38915" name="Rectangle 3"/>
          <p:cNvSpPr>
            <a:spLocks noGrp="1" noChangeArrowheads="1"/>
          </p:cNvSpPr>
          <p:nvPr>
            <p:ph idx="1"/>
          </p:nvPr>
        </p:nvSpPr>
        <p:spPr>
          <a:xfrm>
            <a:off x="896471" y="1524000"/>
            <a:ext cx="8247529" cy="2819399"/>
          </a:xfrm>
          <a:noFill/>
          <a:ln>
            <a:noFill/>
          </a:ln>
        </p:spPr>
        <p:style>
          <a:lnRef idx="2">
            <a:schemeClr val="dk1"/>
          </a:lnRef>
          <a:fillRef idx="1">
            <a:schemeClr val="lt1"/>
          </a:fillRef>
          <a:effectRef idx="0">
            <a:schemeClr val="dk1"/>
          </a:effectRef>
          <a:fontRef idx="minor">
            <a:schemeClr val="dk1"/>
          </a:fontRef>
        </p:style>
        <p:txBody>
          <a:bodyPr/>
          <a:lstStyle/>
          <a:p>
            <a:pPr>
              <a:lnSpc>
                <a:spcPct val="90000"/>
              </a:lnSpc>
              <a:defRPr/>
            </a:pPr>
            <a:endPar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nSpc>
                <a:spcPct val="90000"/>
              </a:lnSpc>
              <a:defRPr/>
            </a:pP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Build on financial understanding</a:t>
            </a:r>
          </a:p>
          <a:p>
            <a:pPr>
              <a:lnSpc>
                <a:spcPct val="90000"/>
              </a:lnSpc>
              <a:defRPr/>
            </a:pP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Your Mission – Why? – and your Plan</a:t>
            </a:r>
          </a:p>
          <a:p>
            <a:pPr>
              <a:lnSpc>
                <a:spcPct val="90000"/>
              </a:lnSpc>
              <a:defRPr/>
            </a:pP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RTRS – discuss what a good compensation and bonus program involves</a:t>
            </a:r>
          </a:p>
          <a:p>
            <a:pPr>
              <a:lnSpc>
                <a:spcPct val="90000"/>
              </a:lnSpc>
              <a:defRPr/>
            </a:pP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Salary Levels…what it takes to get a raise</a:t>
            </a:r>
          </a:p>
          <a:p>
            <a:pPr>
              <a:lnSpc>
                <a:spcPct val="90000"/>
              </a:lnSpc>
              <a:defRPr/>
            </a:pP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Scorecards…what it takes to get a bonus</a:t>
            </a:r>
          </a:p>
          <a:p>
            <a:pPr>
              <a:lnSpc>
                <a:spcPct val="90000"/>
              </a:lnSpc>
              <a:defRPr/>
            </a:pP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The Door…what it takes to get fired</a:t>
            </a:r>
          </a:p>
          <a:p>
            <a:pPr>
              <a:lnSpc>
                <a:spcPct val="90000"/>
              </a:lnSpc>
              <a:defRPr/>
            </a:pP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The Point…what it takes to get good</a:t>
            </a:r>
          </a:p>
          <a:p>
            <a:pPr>
              <a:lnSpc>
                <a:spcPct val="90000"/>
              </a:lnSpc>
              <a:defRPr/>
            </a:pP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How to change the way you pay without trauma  </a:t>
            </a:r>
          </a:p>
          <a:p>
            <a:pPr>
              <a:lnSpc>
                <a:spcPct val="90000"/>
              </a:lnSpc>
              <a:defRPr/>
            </a:pP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The Case for Open Book Management</a:t>
            </a:r>
          </a:p>
          <a:p>
            <a:pPr>
              <a:lnSpc>
                <a:spcPct val="90000"/>
              </a:lnSpc>
              <a:defRPr/>
            </a:pP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4338" name="Slide Number Placeholder 5"/>
          <p:cNvSpPr>
            <a:spLocks noGrp="1"/>
          </p:cNvSpPr>
          <p:nvPr>
            <p:ph type="sldNum" sz="quarter" idx="12"/>
          </p:nvPr>
        </p:nvSpPr>
        <p:spPr>
          <a:xfrm>
            <a:off x="6781427" y="7167563"/>
            <a:ext cx="1905000" cy="519112"/>
          </a:xfrm>
          <a:noFill/>
        </p:spPr>
        <p:txBody>
          <a:bodyPr/>
          <a:lstStyle/>
          <a:p>
            <a:fld id="{D066CFB9-CF6C-409D-8517-BFB05A54AEBD}" type="slidenum">
              <a:rPr lang="en-US" smtClean="0"/>
              <a:pPr/>
              <a:t>75</a:t>
            </a:fld>
            <a:endParaRPr lang="en-US" smtClean="0"/>
          </a:p>
        </p:txBody>
      </p:sp>
    </p:spTree>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3"/>
          <p:cNvSpPr>
            <a:spLocks noGrp="1"/>
          </p:cNvSpPr>
          <p:nvPr>
            <p:ph type="sldNum" sz="quarter" idx="12"/>
          </p:nvPr>
        </p:nvSpPr>
        <p:spPr>
          <a:xfrm>
            <a:off x="6781800" y="7167880"/>
            <a:ext cx="1905000" cy="518160"/>
          </a:xfrm>
        </p:spPr>
        <p:txBody>
          <a:bodyPr/>
          <a:lstStyle/>
          <a:p>
            <a:pPr algn="ctr">
              <a:defRPr/>
            </a:pPr>
            <a:fld id="{EFD350CD-0C0B-45AD-B4E8-E6019CD7B59A}" type="slidenum">
              <a:rPr lang="en-US" smtClean="0"/>
              <a:pPr algn="ctr">
                <a:defRPr/>
              </a:pPr>
              <a:t>76</a:t>
            </a:fld>
            <a:endParaRPr lang="en-US" smtClean="0"/>
          </a:p>
        </p:txBody>
      </p:sp>
      <p:sp>
        <p:nvSpPr>
          <p:cNvPr id="71682" name="Text Box 2"/>
          <p:cNvSpPr txBox="1">
            <a:spLocks noChangeArrowheads="1"/>
          </p:cNvSpPr>
          <p:nvPr/>
        </p:nvSpPr>
        <p:spPr bwMode="auto">
          <a:xfrm>
            <a:off x="533400" y="431801"/>
            <a:ext cx="7924800" cy="1446550"/>
          </a:xfrm>
          <a:prstGeom prst="rect">
            <a:avLst/>
          </a:prstGeom>
          <a:noFill/>
          <a:ln w="9525">
            <a:noFill/>
            <a:miter lim="800000"/>
            <a:headEnd/>
            <a:tailEnd/>
          </a:ln>
        </p:spPr>
        <p:txBody>
          <a:bodyPr>
            <a:spAutoFit/>
          </a:bodyPr>
          <a:lstStyle/>
          <a:p>
            <a:pPr algn="ctr"/>
            <a:r>
              <a:rPr lang="en-US" sz="4400">
                <a:solidFill>
                  <a:srgbClr val="FFFF00"/>
                </a:solidFill>
              </a:rPr>
              <a:t>Where you’ve been, are now, are going?</a:t>
            </a:r>
          </a:p>
        </p:txBody>
      </p:sp>
      <p:pic>
        <p:nvPicPr>
          <p:cNvPr id="19460" name="Picture 5" descr="ZOOM_Install_Training_Center_Planning_Overview_130417.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81200" y="2418080"/>
            <a:ext cx="5029200" cy="427482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1682"/>
                                        </p:tgtEl>
                                        <p:attrNameLst>
                                          <p:attrName>style.visibility</p:attrName>
                                        </p:attrNameLst>
                                      </p:cBhvr>
                                      <p:to>
                                        <p:strVal val="visible"/>
                                      </p:to>
                                    </p:set>
                                    <p:anim calcmode="lin" valueType="num">
                                      <p:cBhvr additive="base">
                                        <p:cTn id="7" dur="500" fill="hold"/>
                                        <p:tgtEl>
                                          <p:spTgt spid="71682"/>
                                        </p:tgtEl>
                                        <p:attrNameLst>
                                          <p:attrName>ppt_x</p:attrName>
                                        </p:attrNameLst>
                                      </p:cBhvr>
                                      <p:tavLst>
                                        <p:tav tm="0">
                                          <p:val>
                                            <p:strVal val="#ppt_x"/>
                                          </p:val>
                                        </p:tav>
                                        <p:tav tm="100000">
                                          <p:val>
                                            <p:strVal val="#ppt_x"/>
                                          </p:val>
                                        </p:tav>
                                      </p:tavLst>
                                    </p:anim>
                                    <p:anim calcmode="lin" valueType="num">
                                      <p:cBhvr additive="base">
                                        <p:cTn id="8" dur="500" fill="hold"/>
                                        <p:tgtEl>
                                          <p:spTgt spid="716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2"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1295402" y="762002"/>
            <a:ext cx="6499225" cy="1038225"/>
          </a:xfrm>
        </p:spPr>
        <p:txBody>
          <a:bodyPr rtlCol="0">
            <a:noAutofit/>
          </a:bodyPr>
          <a:lstStyle/>
          <a:p>
            <a:pPr eaLnBrk="1" fontAlgn="auto" hangingPunct="1">
              <a:spcAft>
                <a:spcPts val="0"/>
              </a:spcAft>
              <a:defRPr/>
            </a:pPr>
            <a:r>
              <a:rPr lang="en-US" sz="5400" b="1" dirty="0" smtClean="0">
                <a:solidFill>
                  <a:srgbClr val="66FF66"/>
                </a:solidFill>
                <a:effectLst>
                  <a:outerShdw blurRad="165100" dist="88900" dir="2700000" algn="tl" rotWithShape="0">
                    <a:prstClr val="black">
                      <a:alpha val="40000"/>
                    </a:prstClr>
                  </a:outerShdw>
                </a:effectLst>
              </a:rPr>
              <a:t>Get Your Team in on the Game?  </a:t>
            </a:r>
            <a:endParaRPr lang="en-US" sz="5400" b="1" dirty="0">
              <a:solidFill>
                <a:srgbClr val="66FF66"/>
              </a:solidFill>
              <a:effectLst>
                <a:outerShdw blurRad="165100" dist="88900" dir="2700000" algn="tl" rotWithShape="0">
                  <a:prstClr val="black">
                    <a:alpha val="40000"/>
                  </a:prstClr>
                </a:outerShdw>
              </a:effectLst>
            </a:endParaRPr>
          </a:p>
        </p:txBody>
      </p:sp>
      <p:sp>
        <p:nvSpPr>
          <p:cNvPr id="4" name="Slide Number Placeholder 3"/>
          <p:cNvSpPr>
            <a:spLocks noGrp="1"/>
          </p:cNvSpPr>
          <p:nvPr>
            <p:ph type="sldNum" sz="quarter" idx="12"/>
          </p:nvPr>
        </p:nvSpPr>
        <p:spPr/>
        <p:txBody>
          <a:bodyPr/>
          <a:lstStyle/>
          <a:p>
            <a:pPr>
              <a:defRPr/>
            </a:pPr>
            <a:fld id="{86629BD3-B238-4771-84D1-CF370D06BBAF}" type="slidenum">
              <a:rPr lang="en-US"/>
              <a:pPr>
                <a:defRPr/>
              </a:pPr>
              <a:t>77</a:t>
            </a:fld>
            <a:endParaRPr lang="en-US"/>
          </a:p>
        </p:txBody>
      </p:sp>
      <p:sp>
        <p:nvSpPr>
          <p:cNvPr id="5" name="Footer Placeholder 4"/>
          <p:cNvSpPr>
            <a:spLocks noGrp="1"/>
          </p:cNvSpPr>
          <p:nvPr>
            <p:ph type="ftr" sz="quarter" idx="11"/>
          </p:nvPr>
        </p:nvSpPr>
        <p:spPr/>
        <p:txBody>
          <a:bodyPr/>
          <a:lstStyle/>
          <a:p>
            <a:pPr>
              <a:defRPr/>
            </a:pPr>
            <a:r>
              <a:rPr lang="en-US"/>
              <a:t>www.barebonesbiz.com</a:t>
            </a:r>
          </a:p>
        </p:txBody>
      </p:sp>
      <p:pic>
        <p:nvPicPr>
          <p:cNvPr id="3" name="Picture 2" descr="IMG_4608.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90800" y="2438400"/>
            <a:ext cx="3657600" cy="4527818"/>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2"/>
          </p:nvPr>
        </p:nvSpPr>
        <p:spPr/>
        <p:txBody>
          <a:bodyPr/>
          <a:lstStyle/>
          <a:p>
            <a:pPr>
              <a:defRPr/>
            </a:pPr>
            <a:fld id="{65115FF6-A505-4ACD-BF5A-667260829EE1}" type="slidenum">
              <a:rPr lang="en-US"/>
              <a:pPr>
                <a:defRPr/>
              </a:pPr>
              <a:t>78</a:t>
            </a:fld>
            <a:endParaRPr lang="en-US"/>
          </a:p>
        </p:txBody>
      </p:sp>
      <p:sp>
        <p:nvSpPr>
          <p:cNvPr id="25603" name="Rectangle 2"/>
          <p:cNvSpPr>
            <a:spLocks noGrp="1" noChangeArrowheads="1"/>
          </p:cNvSpPr>
          <p:nvPr>
            <p:ph type="title"/>
          </p:nvPr>
        </p:nvSpPr>
        <p:spPr>
          <a:xfrm>
            <a:off x="1447801" y="777240"/>
            <a:ext cx="6499225" cy="1038120"/>
          </a:xfrm>
          <a:solidFill>
            <a:srgbClr val="99FF99"/>
          </a:solidFill>
          <a:ln w="28575">
            <a:solidFill>
              <a:srgbClr val="FFFF00"/>
            </a:solidFill>
          </a:ln>
        </p:spPr>
        <p:txBody>
          <a:bodyPr anchor="ctr"/>
          <a:lstStyle/>
          <a:p>
            <a:pPr algn="ctr" eaLnBrk="1" hangingPunct="1"/>
            <a:r>
              <a:rPr lang="en-US" b="1" dirty="0" smtClean="0">
                <a:solidFill>
                  <a:srgbClr val="990099"/>
                </a:solidFill>
              </a:rPr>
              <a:t>Goals</a:t>
            </a:r>
          </a:p>
        </p:txBody>
      </p:sp>
      <p:sp>
        <p:nvSpPr>
          <p:cNvPr id="5" name="Content Placeholder 2"/>
          <p:cNvSpPr txBox="1">
            <a:spLocks/>
          </p:cNvSpPr>
          <p:nvPr/>
        </p:nvSpPr>
        <p:spPr>
          <a:xfrm>
            <a:off x="912814" y="2159000"/>
            <a:ext cx="8110537" cy="4749800"/>
          </a:xfrm>
          <a:prstGeom prst="rect">
            <a:avLst/>
          </a:prstGeom>
        </p:spPr>
        <p:txBody>
          <a:bodyPr/>
          <a:lstStyle/>
          <a:p>
            <a:pPr marL="742950" marR="0" lvl="1" indent="-285750" algn="l" defTabSz="914400" rtl="0" eaLnBrk="0" fontAlgn="base" latinLnBrk="0" hangingPunct="0">
              <a:lnSpc>
                <a:spcPct val="100000"/>
              </a:lnSpc>
              <a:spcBef>
                <a:spcPct val="20000"/>
              </a:spcBef>
              <a:spcAft>
                <a:spcPct val="0"/>
              </a:spcAft>
              <a:buClr>
                <a:schemeClr val="folHlink"/>
              </a:buClr>
              <a:buSzPct val="70000"/>
              <a:buFont typeface="Wingdings" pitchFamily="2" charset="2"/>
              <a:buChar char="n"/>
              <a:tabLst/>
              <a:defRPr/>
            </a:pPr>
            <a:r>
              <a:rPr kumimoji="0" lang="en-US" sz="2800" b="0" i="0" u="none" strike="noStrike" kern="0" cap="none" spc="0" normalizeH="0" baseline="0" noProof="0" dirty="0" smtClean="0">
                <a:ln>
                  <a:noFill/>
                </a:ln>
                <a:solidFill>
                  <a:srgbClr val="FFCC00"/>
                </a:solidFill>
                <a:effectLst/>
                <a:uLnTx/>
                <a:uFillTx/>
                <a:latin typeface="+mn-lt"/>
              </a:rPr>
              <a:t>To HAVE Statements</a:t>
            </a:r>
          </a:p>
          <a:p>
            <a:pPr marL="1143000" marR="0" lvl="2" indent="-228600" algn="l" defTabSz="914400" rtl="0" eaLnBrk="0" fontAlgn="base" latinLnBrk="0" hangingPunct="0">
              <a:lnSpc>
                <a:spcPct val="100000"/>
              </a:lnSpc>
              <a:spcBef>
                <a:spcPct val="20000"/>
              </a:spcBef>
              <a:spcAft>
                <a:spcPct val="0"/>
              </a:spcAft>
              <a:buClr>
                <a:schemeClr val="tx2"/>
              </a:buClr>
              <a:buSzTx/>
              <a:buFontTx/>
              <a:buChar char="•"/>
              <a:tabLst/>
              <a:defRPr/>
            </a:pPr>
            <a:r>
              <a:rPr kumimoji="0" lang="en-US" sz="2400" b="0" i="0" u="none" strike="noStrike" kern="0" cap="none" spc="0" normalizeH="0" baseline="0" noProof="0" dirty="0" smtClean="0">
                <a:ln>
                  <a:noFill/>
                </a:ln>
                <a:solidFill>
                  <a:srgbClr val="FFCC00"/>
                </a:solidFill>
                <a:effectLst/>
                <a:uLnTx/>
                <a:uFillTx/>
                <a:latin typeface="+mn-lt"/>
              </a:rPr>
              <a:t>$$s</a:t>
            </a:r>
          </a:p>
          <a:p>
            <a:pPr marL="1143000" marR="0" lvl="2" indent="-228600" algn="l" defTabSz="914400" rtl="0" eaLnBrk="0" fontAlgn="base" latinLnBrk="0" hangingPunct="0">
              <a:lnSpc>
                <a:spcPct val="100000"/>
              </a:lnSpc>
              <a:spcBef>
                <a:spcPct val="20000"/>
              </a:spcBef>
              <a:spcAft>
                <a:spcPct val="0"/>
              </a:spcAft>
              <a:buClr>
                <a:schemeClr val="tx2"/>
              </a:buClr>
              <a:buSzTx/>
              <a:buFontTx/>
              <a:buChar char="•"/>
              <a:tabLst/>
              <a:defRPr/>
            </a:pPr>
            <a:r>
              <a:rPr lang="en-US" sz="2400" kern="0" dirty="0" smtClean="0">
                <a:solidFill>
                  <a:srgbClr val="FFCC00"/>
                </a:solidFill>
                <a:latin typeface="+mn-lt"/>
              </a:rPr>
              <a:t>#s</a:t>
            </a:r>
          </a:p>
          <a:p>
            <a:pPr marL="1143000" marR="0" lvl="2" indent="-228600" algn="l" defTabSz="914400" rtl="0" eaLnBrk="0" fontAlgn="base" latinLnBrk="0" hangingPunct="0">
              <a:lnSpc>
                <a:spcPct val="100000"/>
              </a:lnSpc>
              <a:spcBef>
                <a:spcPct val="20000"/>
              </a:spcBef>
              <a:spcAft>
                <a:spcPct val="0"/>
              </a:spcAft>
              <a:buClr>
                <a:schemeClr val="tx2"/>
              </a:buClr>
              <a:buSzTx/>
              <a:buFontTx/>
              <a:buChar char="•"/>
              <a:tabLst/>
              <a:defRPr/>
            </a:pPr>
            <a:r>
              <a:rPr kumimoji="0" lang="en-US" sz="2400" b="0" i="0" u="none" strike="noStrike" kern="0" cap="none" spc="0" normalizeH="0" baseline="0" noProof="0" dirty="0" smtClean="0">
                <a:ln>
                  <a:noFill/>
                </a:ln>
                <a:solidFill>
                  <a:srgbClr val="FFCC00"/>
                </a:solidFill>
                <a:effectLst/>
                <a:uLnTx/>
                <a:uFillTx/>
                <a:latin typeface="+mn-lt"/>
              </a:rPr>
              <a:t>%s</a:t>
            </a:r>
          </a:p>
          <a:p>
            <a:pPr marL="1143000" marR="0" lvl="2" indent="-228600" algn="l" defTabSz="914400" rtl="0" eaLnBrk="0" fontAlgn="base" latinLnBrk="0" hangingPunct="0">
              <a:lnSpc>
                <a:spcPct val="100000"/>
              </a:lnSpc>
              <a:spcBef>
                <a:spcPct val="20000"/>
              </a:spcBef>
              <a:spcAft>
                <a:spcPct val="0"/>
              </a:spcAft>
              <a:buClr>
                <a:schemeClr val="tx2"/>
              </a:buClr>
              <a:buSzTx/>
              <a:buFontTx/>
              <a:buChar char="•"/>
              <a:tabLst/>
              <a:defRPr/>
            </a:pPr>
            <a:r>
              <a:rPr lang="en-US" sz="2400" kern="0" dirty="0" smtClean="0">
                <a:solidFill>
                  <a:srgbClr val="FFCC00"/>
                </a:solidFill>
                <a:latin typeface="+mn-lt"/>
              </a:rPr>
              <a:t>Things</a:t>
            </a:r>
            <a:endParaRPr kumimoji="0" lang="en-US" sz="2400" b="0" i="0" u="none" strike="noStrike" kern="0" cap="none" spc="0" normalizeH="0" baseline="0" noProof="0" dirty="0" smtClean="0">
              <a:ln>
                <a:noFill/>
              </a:ln>
              <a:solidFill>
                <a:srgbClr val="FFCC00"/>
              </a:solidFill>
              <a:effectLst/>
              <a:uLnTx/>
              <a:uFillTx/>
              <a:latin typeface="+mn-lt"/>
            </a:endParaRPr>
          </a:p>
        </p:txBody>
      </p:sp>
      <p:pic>
        <p:nvPicPr>
          <p:cNvPr id="119810" name="Picture 2" descr="http://ts4.mm.bing.net/th?id=H.5003977208561863&amp;pid=1.7&amp;w=250&amp;h=180&amp;c=7&amp;rs=1"/>
          <p:cNvPicPr>
            <a:picLocks noChangeAspect="1" noChangeArrowheads="1"/>
          </p:cNvPicPr>
          <p:nvPr/>
        </p:nvPicPr>
        <p:blipFill>
          <a:blip r:embed="rId3" cstate="print"/>
          <a:srcRect/>
          <a:stretch>
            <a:fillRect/>
          </a:stretch>
        </p:blipFill>
        <p:spPr bwMode="auto">
          <a:xfrm>
            <a:off x="4038600" y="2936240"/>
            <a:ext cx="3962400" cy="3233318"/>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4"/>
          <p:cNvSpPr>
            <a:spLocks noGrp="1"/>
          </p:cNvSpPr>
          <p:nvPr>
            <p:ph type="sldNum" sz="quarter" idx="12"/>
          </p:nvPr>
        </p:nvSpPr>
        <p:spPr/>
        <p:txBody>
          <a:bodyPr/>
          <a:lstStyle/>
          <a:p>
            <a:pPr>
              <a:defRPr/>
            </a:pPr>
            <a:fld id="{988723F7-67F5-496D-B738-08C8A1E495C1}" type="slidenum">
              <a:rPr lang="en-US" smtClean="0"/>
              <a:pPr>
                <a:defRPr/>
              </a:pPr>
              <a:t>79</a:t>
            </a:fld>
            <a:endParaRPr lang="en-US" smtClean="0"/>
          </a:p>
        </p:txBody>
      </p:sp>
      <p:sp>
        <p:nvSpPr>
          <p:cNvPr id="117762" name="Text Box 2"/>
          <p:cNvSpPr txBox="1">
            <a:spLocks noChangeArrowheads="1"/>
          </p:cNvSpPr>
          <p:nvPr/>
        </p:nvSpPr>
        <p:spPr bwMode="auto">
          <a:xfrm>
            <a:off x="1295400" y="1381760"/>
            <a:ext cx="6396303" cy="769441"/>
          </a:xfrm>
          <a:prstGeom prst="rect">
            <a:avLst/>
          </a:prstGeom>
          <a:noFill/>
          <a:ln w="9525">
            <a:noFill/>
            <a:miter lim="800000"/>
            <a:headEnd/>
            <a:tailEnd/>
          </a:ln>
        </p:spPr>
        <p:txBody>
          <a:bodyPr wrap="none">
            <a:spAutoFit/>
          </a:bodyPr>
          <a:lstStyle/>
          <a:p>
            <a:r>
              <a:rPr lang="en-US" sz="4400" b="1">
                <a:solidFill>
                  <a:srgbClr val="FFFF99"/>
                </a:solidFill>
                <a:latin typeface="Tahoma" pitchFamily="34" charset="0"/>
              </a:rPr>
              <a:t>How Much is Enough?</a:t>
            </a:r>
          </a:p>
        </p:txBody>
      </p:sp>
      <p:sp>
        <p:nvSpPr>
          <p:cNvPr id="25604" name="Text Box 4"/>
          <p:cNvSpPr txBox="1">
            <a:spLocks noChangeArrowheads="1"/>
          </p:cNvSpPr>
          <p:nvPr/>
        </p:nvSpPr>
        <p:spPr bwMode="auto">
          <a:xfrm>
            <a:off x="1524000" y="2590800"/>
            <a:ext cx="6902450" cy="3046988"/>
          </a:xfrm>
          <a:prstGeom prst="rect">
            <a:avLst/>
          </a:prstGeom>
          <a:noFill/>
          <a:ln w="9525">
            <a:noFill/>
            <a:miter lim="800000"/>
            <a:headEnd/>
            <a:tailEnd/>
          </a:ln>
        </p:spPr>
        <p:txBody>
          <a:bodyPr>
            <a:spAutoFit/>
          </a:bodyPr>
          <a:lstStyle/>
          <a:p>
            <a:pPr>
              <a:buFontTx/>
              <a:buChar char="•"/>
            </a:pPr>
            <a:r>
              <a:rPr lang="en-US" sz="3200" b="1" dirty="0">
                <a:solidFill>
                  <a:srgbClr val="CCFF99"/>
                </a:solidFill>
              </a:rPr>
              <a:t>What is in it for them?</a:t>
            </a:r>
          </a:p>
          <a:p>
            <a:pPr>
              <a:buFontTx/>
              <a:buChar char="•"/>
            </a:pPr>
            <a:r>
              <a:rPr lang="en-US" sz="3200" b="1" dirty="0">
                <a:solidFill>
                  <a:srgbClr val="CCFF99"/>
                </a:solidFill>
              </a:rPr>
              <a:t>Money?</a:t>
            </a:r>
          </a:p>
          <a:p>
            <a:pPr>
              <a:buFontTx/>
              <a:buChar char="•"/>
            </a:pPr>
            <a:r>
              <a:rPr lang="en-US" sz="3200" b="1" dirty="0">
                <a:solidFill>
                  <a:srgbClr val="CCFF99"/>
                </a:solidFill>
              </a:rPr>
              <a:t>Recognition?</a:t>
            </a:r>
          </a:p>
          <a:p>
            <a:pPr>
              <a:buFontTx/>
              <a:buChar char="•"/>
            </a:pPr>
            <a:r>
              <a:rPr lang="en-US" sz="3200" b="1" dirty="0">
                <a:solidFill>
                  <a:srgbClr val="CCFF99"/>
                </a:solidFill>
              </a:rPr>
              <a:t>Safety, Security?</a:t>
            </a:r>
          </a:p>
          <a:p>
            <a:pPr>
              <a:buFontTx/>
              <a:buChar char="•"/>
            </a:pPr>
            <a:r>
              <a:rPr lang="en-US" sz="3200" b="1" dirty="0">
                <a:solidFill>
                  <a:srgbClr val="CCFF99"/>
                </a:solidFill>
              </a:rPr>
              <a:t>Love? Peace?</a:t>
            </a:r>
          </a:p>
          <a:p>
            <a:pPr>
              <a:buFontTx/>
              <a:buChar char="•"/>
            </a:pPr>
            <a:r>
              <a:rPr lang="en-US" sz="3200" b="1" dirty="0">
                <a:solidFill>
                  <a:srgbClr val="CCFF99"/>
                </a:solidFill>
              </a:rPr>
              <a:t>Being in on something  </a:t>
            </a:r>
            <a:r>
              <a:rPr lang="en-US" sz="3200" b="1" dirty="0" smtClean="0">
                <a:solidFill>
                  <a:srgbClr val="CCFF99"/>
                </a:solidFill>
              </a:rPr>
              <a:t>GREAT</a:t>
            </a:r>
            <a:r>
              <a:rPr lang="en-US" sz="3200" b="1" dirty="0">
                <a:solidFill>
                  <a:srgbClr val="CCFF99"/>
                </a:solidFill>
              </a:rPr>
              <a:t>?  </a:t>
            </a:r>
          </a:p>
        </p:txBody>
      </p:sp>
      <p:pic>
        <p:nvPicPr>
          <p:cNvPr id="25605" name="Picture 3" descr="C:\Users\Ellen\AppData\Local\Microsoft\Windows\Temporary Internet Files\Content.IE5\9TH9JJMH\MC900441361[1].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19800" y="2590800"/>
            <a:ext cx="2420938" cy="2509838"/>
          </a:xfrm>
          <a:prstGeom prst="rect">
            <a:avLst/>
          </a:prstGeom>
          <a:noFill/>
          <a:ln w="9525">
            <a:noFill/>
            <a:miter lim="800000"/>
            <a:headEnd/>
            <a:tailEnd/>
          </a:ln>
        </p:spPr>
      </p:pic>
    </p:spTree>
  </p:cSld>
  <p:clrMapOvr>
    <a:masterClrMapping/>
  </p:clrMapOvr>
  <p:transition xmlns:p14="http://schemas.microsoft.com/office/powerpoint/2010/main">
    <p:zoom/>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117762"/>
                                        </p:tgtEl>
                                        <p:attrNameLst>
                                          <p:attrName>style.visibility</p:attrName>
                                        </p:attrNameLst>
                                      </p:cBhvr>
                                      <p:to>
                                        <p:strVal val="visible"/>
                                      </p:to>
                                    </p:set>
                                    <p:animEffect transition="in" filter="fade">
                                      <p:cBhvr>
                                        <p:cTn id="7" dur="2000"/>
                                        <p:tgtEl>
                                          <p:spTgt spid="117762"/>
                                        </p:tgtEl>
                                      </p:cBhvr>
                                    </p:animEffect>
                                    <p:anim calcmode="lin" valueType="num">
                                      <p:cBhvr>
                                        <p:cTn id="8" dur="2000" fill="hold"/>
                                        <p:tgtEl>
                                          <p:spTgt spid="117762"/>
                                        </p:tgtEl>
                                        <p:attrNameLst>
                                          <p:attrName>ppt_w</p:attrName>
                                        </p:attrNameLst>
                                      </p:cBhvr>
                                      <p:tavLst>
                                        <p:tav tm="0" fmla="#ppt_w*sin(2.5*pi*$)">
                                          <p:val>
                                            <p:fltVal val="0"/>
                                          </p:val>
                                        </p:tav>
                                        <p:tav tm="100000">
                                          <p:val>
                                            <p:fltVal val="1"/>
                                          </p:val>
                                        </p:tav>
                                      </p:tavLst>
                                    </p:anim>
                                    <p:anim calcmode="lin" valueType="num">
                                      <p:cBhvr>
                                        <p:cTn id="9" dur="2000" fill="hold"/>
                                        <p:tgtEl>
                                          <p:spTgt spid="11776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idx="4294967295"/>
          </p:nvPr>
        </p:nvSpPr>
        <p:spPr/>
        <p:txBody>
          <a:bodyPr rtlCol="0">
            <a:normAutofit/>
          </a:bodyPr>
          <a:lstStyle/>
          <a:p>
            <a:pPr eaLnBrk="1" fontAlgn="auto" hangingPunct="1">
              <a:spcAft>
                <a:spcPts val="0"/>
              </a:spcAft>
              <a:defRPr/>
            </a:pPr>
            <a:r>
              <a:rPr lang="en-US" sz="5400" b="1" dirty="0" smtClean="0">
                <a:solidFill>
                  <a:schemeClr val="accent5"/>
                </a:solidFill>
                <a:effectLst>
                  <a:outerShdw blurRad="38100" dist="38100" dir="2700000" algn="tl">
                    <a:srgbClr val="000000">
                      <a:alpha val="43137"/>
                    </a:srgbClr>
                  </a:outerShdw>
                </a:effectLst>
              </a:rPr>
              <a:t>The Balance Sheet</a:t>
            </a:r>
            <a:endParaRPr lang="en-US" sz="5400" b="1" dirty="0">
              <a:solidFill>
                <a:schemeClr val="accent5"/>
              </a:solidFill>
              <a:effectLst>
                <a:outerShdw blurRad="38100" dist="38100" dir="2700000" algn="tl">
                  <a:srgbClr val="000000">
                    <a:alpha val="43137"/>
                  </a:srgbClr>
                </a:outerShdw>
              </a:effectLst>
            </a:endParaRPr>
          </a:p>
        </p:txBody>
      </p:sp>
      <p:pic>
        <p:nvPicPr>
          <p:cNvPr id="12" name="Picture 11" descr="ellen_scale.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48000" y="2667000"/>
            <a:ext cx="3349625" cy="4449762"/>
          </a:xfrm>
          <a:prstGeom prst="rect">
            <a:avLst/>
          </a:prstGeom>
          <a:effectLst>
            <a:outerShdw blurRad="381000" dist="38100" dir="2700000" algn="tl" rotWithShape="0">
              <a:schemeClr val="bg1">
                <a:alpha val="40000"/>
              </a:schemeClr>
            </a:outerShdw>
          </a:effectLst>
        </p:spPr>
      </p:pic>
      <p:sp>
        <p:nvSpPr>
          <p:cNvPr id="13" name="TextBox 12"/>
          <p:cNvSpPr txBox="1"/>
          <p:nvPr/>
        </p:nvSpPr>
        <p:spPr>
          <a:xfrm>
            <a:off x="762000" y="1828800"/>
            <a:ext cx="7772400" cy="769441"/>
          </a:xfrm>
          <a:prstGeom prst="rect">
            <a:avLst/>
          </a:prstGeom>
          <a:noFill/>
          <a:effectLst/>
          <a:scene3d>
            <a:camera prst="orthographicFront"/>
            <a:lightRig rig="glow" dir="tl">
              <a:rot lat="0" lon="0" rev="5400000"/>
            </a:lightRig>
          </a:scene3d>
          <a:sp3d>
            <a:bevelT/>
          </a:sp3d>
        </p:spPr>
        <p:txBody>
          <a:bodyPr>
            <a:spAutoFit/>
            <a:sp3d extrusionH="57150" contourW="12700">
              <a:bevelT w="25400" h="25400" prst="relaxedInset"/>
              <a:contourClr>
                <a:schemeClr val="accent6">
                  <a:shade val="73000"/>
                </a:schemeClr>
              </a:contourClr>
            </a:sp3d>
          </a:bodyPr>
          <a:lstStyle/>
          <a:p>
            <a:pPr eaLnBrk="0" hangingPunct="0">
              <a:defRPr/>
            </a:pPr>
            <a:r>
              <a:rPr lang="en-US" sz="4400" b="1" dirty="0">
                <a:ln w="11430"/>
                <a:solidFill>
                  <a:schemeClr val="accent5"/>
                </a:solidFill>
                <a:effectLst>
                  <a:outerShdw blurRad="60007" dist="310007" dir="7680000" sy="30000" kx="1300200" algn="ctr" rotWithShape="0">
                    <a:prstClr val="black">
                      <a:alpha val="32000"/>
                    </a:prstClr>
                  </a:outerShdw>
                </a:effectLst>
                <a:latin typeface="+mn-lt"/>
                <a:cs typeface="+mn-cs"/>
              </a:rPr>
              <a:t>ASSETS = LIABILITIES  + EQUITIES</a:t>
            </a:r>
          </a:p>
        </p:txBody>
      </p:sp>
      <p:sp>
        <p:nvSpPr>
          <p:cNvPr id="14" name="Slide Number Placeholder 13"/>
          <p:cNvSpPr>
            <a:spLocks noGrp="1"/>
          </p:cNvSpPr>
          <p:nvPr>
            <p:ph type="sldNum" sz="quarter" idx="12"/>
          </p:nvPr>
        </p:nvSpPr>
        <p:spPr/>
        <p:txBody>
          <a:bodyPr/>
          <a:lstStyle/>
          <a:p>
            <a:pPr>
              <a:defRPr/>
            </a:pPr>
            <a:fld id="{2E1B70D9-534F-43F4-A1F2-E8397B7D5792}" type="slidenum">
              <a:rPr lang="en-US"/>
              <a:pPr>
                <a:defRPr/>
              </a:pPr>
              <a:t>8</a:t>
            </a:fld>
            <a:endParaRPr lang="en-US"/>
          </a:p>
        </p:txBody>
      </p:sp>
      <p:sp>
        <p:nvSpPr>
          <p:cNvPr id="15" name="Footer Placeholder 14"/>
          <p:cNvSpPr>
            <a:spLocks noGrp="1"/>
          </p:cNvSpPr>
          <p:nvPr>
            <p:ph type="ftr" sz="quarter" idx="11"/>
          </p:nvPr>
        </p:nvSpPr>
        <p:spPr/>
        <p:txBody>
          <a:bodyPr/>
          <a:lstStyle/>
          <a:p>
            <a:pPr>
              <a:defRPr/>
            </a:pPr>
            <a:r>
              <a:rPr lang="en-US"/>
              <a:t>www.barebonesbiz.com</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900" decel="100000" fill="hold"/>
                                        <p:tgtEl>
                                          <p:spTgt spid="1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47" presetClass="entr" presetSubtype="0" fill="hold" nodeType="after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Slide Number Placeholder 3"/>
          <p:cNvSpPr>
            <a:spLocks noGrp="1"/>
          </p:cNvSpPr>
          <p:nvPr>
            <p:ph type="sldNum" sz="quarter" idx="12"/>
          </p:nvPr>
        </p:nvSpPr>
        <p:spPr>
          <a:xfrm>
            <a:off x="6781800" y="7167880"/>
            <a:ext cx="1905000" cy="518160"/>
          </a:xfrm>
        </p:spPr>
        <p:txBody>
          <a:bodyPr/>
          <a:lstStyle/>
          <a:p>
            <a:pPr algn="ctr">
              <a:defRPr/>
            </a:pPr>
            <a:fld id="{FFD831AC-CC8F-4C55-A1BA-2234A1CD01BF}" type="slidenum">
              <a:rPr lang="en-US" smtClean="0"/>
              <a:pPr algn="ctr">
                <a:defRPr/>
              </a:pPr>
              <a:t>80</a:t>
            </a:fld>
            <a:endParaRPr lang="en-US" smtClean="0"/>
          </a:p>
        </p:txBody>
      </p:sp>
      <p:sp>
        <p:nvSpPr>
          <p:cNvPr id="128003" name="Text Box 3"/>
          <p:cNvSpPr txBox="1">
            <a:spLocks noChangeArrowheads="1"/>
          </p:cNvSpPr>
          <p:nvPr/>
        </p:nvSpPr>
        <p:spPr bwMode="auto">
          <a:xfrm>
            <a:off x="1203326" y="480378"/>
            <a:ext cx="3314433" cy="646331"/>
          </a:xfrm>
          <a:prstGeom prst="rect">
            <a:avLst/>
          </a:prstGeom>
          <a:noFill/>
          <a:ln w="12700">
            <a:noFill/>
            <a:miter lim="800000"/>
            <a:headEnd type="none" w="sm" len="sm"/>
            <a:tailEnd type="none" w="sm" len="sm"/>
          </a:ln>
        </p:spPr>
        <p:txBody>
          <a:bodyPr wrap="none">
            <a:spAutoFit/>
          </a:bodyPr>
          <a:lstStyle/>
          <a:p>
            <a:r>
              <a:rPr lang="en-US" sz="3600" b="1">
                <a:solidFill>
                  <a:srgbClr val="FFFF99"/>
                </a:solidFill>
              </a:rPr>
              <a:t>KIDS TODAY...</a:t>
            </a:r>
          </a:p>
        </p:txBody>
      </p:sp>
      <p:pic>
        <p:nvPicPr>
          <p:cNvPr id="20484" name="Picture 4" descr="Award_Jack_Mitt_120809.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447800" y="1727201"/>
            <a:ext cx="5956300" cy="5408295"/>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8003">
                                            <p:txEl>
                                              <p:pRg st="0" end="0"/>
                                            </p:txEl>
                                          </p:spTgt>
                                        </p:tgtEl>
                                        <p:attrNameLst>
                                          <p:attrName>style.visibility</p:attrName>
                                        </p:attrNameLst>
                                      </p:cBhvr>
                                      <p:to>
                                        <p:strVal val="visible"/>
                                      </p:to>
                                    </p:set>
                                    <p:anim calcmode="lin" valueType="num">
                                      <p:cBhvr additive="base">
                                        <p:cTn id="7" dur="500" fill="hold"/>
                                        <p:tgtEl>
                                          <p:spTgt spid="12800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2800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3" grpId="0" build="p" autoUpdateAnimBg="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3"/>
          <p:cNvSpPr>
            <a:spLocks noGrp="1"/>
          </p:cNvSpPr>
          <p:nvPr>
            <p:ph type="sldNum" sz="quarter" idx="12"/>
          </p:nvPr>
        </p:nvSpPr>
        <p:spPr>
          <a:xfrm>
            <a:off x="6781800" y="7167880"/>
            <a:ext cx="1905000" cy="518160"/>
          </a:xfrm>
        </p:spPr>
        <p:txBody>
          <a:bodyPr/>
          <a:lstStyle/>
          <a:p>
            <a:pPr algn="ctr">
              <a:defRPr/>
            </a:pPr>
            <a:fld id="{9F17E369-F2BC-4390-9020-506BFE845BC8}" type="slidenum">
              <a:rPr lang="en-US" smtClean="0"/>
              <a:pPr algn="ctr">
                <a:defRPr/>
              </a:pPr>
              <a:t>81</a:t>
            </a:fld>
            <a:endParaRPr lang="en-US" smtClean="0"/>
          </a:p>
        </p:txBody>
      </p:sp>
      <p:sp>
        <p:nvSpPr>
          <p:cNvPr id="29698" name="Text Box 2"/>
          <p:cNvSpPr txBox="1">
            <a:spLocks noChangeArrowheads="1"/>
          </p:cNvSpPr>
          <p:nvPr/>
        </p:nvSpPr>
        <p:spPr bwMode="auto">
          <a:xfrm>
            <a:off x="985839" y="2159000"/>
            <a:ext cx="7172325" cy="3416320"/>
          </a:xfrm>
          <a:prstGeom prst="rect">
            <a:avLst/>
          </a:prstGeom>
          <a:noFill/>
          <a:ln w="9525">
            <a:noFill/>
            <a:miter lim="800000"/>
            <a:headEnd/>
            <a:tailEnd/>
          </a:ln>
        </p:spPr>
        <p:txBody>
          <a:bodyPr>
            <a:spAutoFit/>
          </a:bodyPr>
          <a:lstStyle/>
          <a:p>
            <a:pPr algn="ctr"/>
            <a:r>
              <a:rPr lang="en-US" sz="5400" dirty="0">
                <a:solidFill>
                  <a:srgbClr val="CCFF99"/>
                </a:solidFill>
                <a:latin typeface="Calibri" pitchFamily="34" charset="0"/>
              </a:rPr>
              <a:t>“The employer</a:t>
            </a:r>
          </a:p>
          <a:p>
            <a:pPr algn="ctr"/>
            <a:r>
              <a:rPr lang="en-US" sz="5400" dirty="0">
                <a:solidFill>
                  <a:srgbClr val="CCFF99"/>
                </a:solidFill>
                <a:latin typeface="Calibri" pitchFamily="34" charset="0"/>
              </a:rPr>
              <a:t>generally gets</a:t>
            </a:r>
          </a:p>
          <a:p>
            <a:pPr algn="ctr"/>
            <a:r>
              <a:rPr lang="en-US" sz="5400" dirty="0">
                <a:solidFill>
                  <a:srgbClr val="CCFF99"/>
                </a:solidFill>
                <a:latin typeface="Calibri" pitchFamily="34" charset="0"/>
              </a:rPr>
              <a:t>the employee</a:t>
            </a:r>
          </a:p>
          <a:p>
            <a:pPr algn="ctr"/>
            <a:r>
              <a:rPr lang="en-US" sz="5400" dirty="0">
                <a:solidFill>
                  <a:srgbClr val="CCFF99"/>
                </a:solidFill>
                <a:latin typeface="Calibri" pitchFamily="34" charset="0"/>
              </a:rPr>
              <a:t>he deserves.”</a:t>
            </a:r>
          </a:p>
        </p:txBody>
      </p:sp>
      <p:sp>
        <p:nvSpPr>
          <p:cNvPr id="29701" name="Rectangle 5"/>
          <p:cNvSpPr>
            <a:spLocks noChangeArrowheads="1"/>
          </p:cNvSpPr>
          <p:nvPr/>
        </p:nvSpPr>
        <p:spPr bwMode="auto">
          <a:xfrm>
            <a:off x="1295400" y="949960"/>
            <a:ext cx="6223000" cy="769441"/>
          </a:xfrm>
          <a:prstGeom prst="rect">
            <a:avLst/>
          </a:prstGeom>
          <a:noFill/>
          <a:ln w="9525">
            <a:noFill/>
            <a:miter lim="800000"/>
            <a:headEnd/>
            <a:tailEnd/>
          </a:ln>
        </p:spPr>
        <p:txBody>
          <a:bodyPr>
            <a:spAutoFit/>
          </a:bodyPr>
          <a:lstStyle/>
          <a:p>
            <a:pPr algn="ctr"/>
            <a:r>
              <a:rPr lang="en-US" sz="4400">
                <a:solidFill>
                  <a:srgbClr val="FFFF00"/>
                </a:solidFill>
                <a:latin typeface="Calibri" pitchFamily="34" charset="0"/>
              </a:rPr>
              <a:t>Sir Walter Bilbey said…</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9701"/>
                                        </p:tgtEl>
                                        <p:attrNameLst>
                                          <p:attrName>style.visibility</p:attrName>
                                        </p:attrNameLst>
                                      </p:cBhvr>
                                      <p:to>
                                        <p:strVal val="visible"/>
                                      </p:to>
                                    </p:set>
                                    <p:anim calcmode="lin" valueType="num">
                                      <p:cBhvr additive="base">
                                        <p:cTn id="7" dur="500" fill="hold"/>
                                        <p:tgtEl>
                                          <p:spTgt spid="29701"/>
                                        </p:tgtEl>
                                        <p:attrNameLst>
                                          <p:attrName>ppt_x</p:attrName>
                                        </p:attrNameLst>
                                      </p:cBhvr>
                                      <p:tavLst>
                                        <p:tav tm="0">
                                          <p:val>
                                            <p:strVal val="0-#ppt_w/2"/>
                                          </p:val>
                                        </p:tav>
                                        <p:tav tm="100000">
                                          <p:val>
                                            <p:strVal val="#ppt_x"/>
                                          </p:val>
                                        </p:tav>
                                      </p:tavLst>
                                    </p:anim>
                                    <p:anim calcmode="lin" valueType="num">
                                      <p:cBhvr additive="base">
                                        <p:cTn id="8" dur="500" fill="hold"/>
                                        <p:tgtEl>
                                          <p:spTgt spid="2970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29698"/>
                                        </p:tgtEl>
                                        <p:attrNameLst>
                                          <p:attrName>style.visibility</p:attrName>
                                        </p:attrNameLst>
                                      </p:cBhvr>
                                      <p:to>
                                        <p:strVal val="visible"/>
                                      </p:to>
                                    </p:set>
                                    <p:animEffect transition="in" filter="dissolve">
                                      <p:cBhvr>
                                        <p:cTn id="13" dur="500"/>
                                        <p:tgtEl>
                                          <p:spTgt spid="29698"/>
                                        </p:tgtEl>
                                      </p:cBhvr>
                                    </p:animEffect>
                                  </p:childTnLst>
                                  <p:subTnLst>
                                    <p:audio>
                                      <p:cMediaNode>
                                        <p:cTn display="0" masterRel="sameClick">
                                          <p:stCondLst>
                                            <p:cond evt="begin" delay="0">
                                              <p:tn val="11"/>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autoUpdateAnimBg="0"/>
      <p:bldP spid="29701"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84A948CC-958F-432D-A515-97B319C891CC}" type="slidenum">
              <a:rPr lang="en-US" smtClean="0"/>
              <a:pPr>
                <a:defRPr/>
              </a:pPr>
              <a:t>82</a:t>
            </a:fld>
            <a:endParaRPr lang="en-US"/>
          </a:p>
        </p:txBody>
      </p:sp>
      <p:sp>
        <p:nvSpPr>
          <p:cNvPr id="4" name="Rectangle 3"/>
          <p:cNvSpPr/>
          <p:nvPr/>
        </p:nvSpPr>
        <p:spPr>
          <a:xfrm>
            <a:off x="1905000" y="2504440"/>
            <a:ext cx="5096010" cy="2400657"/>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15000" b="1" spc="50" dirty="0">
                <a:ln w="11430"/>
                <a:solidFill>
                  <a:srgbClr val="008000"/>
                </a:solidFill>
                <a:effectLst>
                  <a:outerShdw blurRad="76200" dist="50800" dir="5400000" algn="tl" rotWithShape="0">
                    <a:srgbClr val="000000">
                      <a:alpha val="65000"/>
                    </a:srgbClr>
                  </a:outerShdw>
                </a:effectLst>
              </a:rPr>
              <a:t>75%</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3"/>
          <p:cNvSpPr>
            <a:spLocks noGrp="1"/>
          </p:cNvSpPr>
          <p:nvPr>
            <p:ph type="title"/>
          </p:nvPr>
        </p:nvSpPr>
        <p:spPr>
          <a:xfrm>
            <a:off x="609601" y="172721"/>
            <a:ext cx="8162925" cy="1236028"/>
          </a:xfrm>
        </p:spPr>
        <p:txBody>
          <a:bodyPr/>
          <a:lstStyle/>
          <a:p>
            <a:r>
              <a:rPr lang="en-US" b="1" smtClean="0">
                <a:solidFill>
                  <a:srgbClr val="FFFF99"/>
                </a:solidFill>
              </a:rPr>
              <a:t>Create a Good Game</a:t>
            </a:r>
          </a:p>
        </p:txBody>
      </p:sp>
      <p:sp>
        <p:nvSpPr>
          <p:cNvPr id="5" name="Content Placeholder 4"/>
          <p:cNvSpPr>
            <a:spLocks noGrp="1"/>
          </p:cNvSpPr>
          <p:nvPr>
            <p:ph idx="1"/>
          </p:nvPr>
        </p:nvSpPr>
        <p:spPr>
          <a:xfrm>
            <a:off x="609600" y="1813560"/>
            <a:ext cx="8229600" cy="5129425"/>
          </a:xfrm>
        </p:spPr>
        <p:txBody>
          <a:bodyPr/>
          <a:lstStyle/>
          <a:p>
            <a:pPr>
              <a:defRPr/>
            </a:pPr>
            <a:r>
              <a:rPr lang="en-US" dirty="0" smtClean="0">
                <a:solidFill>
                  <a:schemeClr val="accent5"/>
                </a:solidFill>
              </a:rPr>
              <a:t>A game consists of…</a:t>
            </a:r>
            <a:endParaRPr lang="en-US" dirty="0" smtClean="0">
              <a:solidFill>
                <a:srgbClr val="66FF66"/>
              </a:solidFill>
            </a:endParaRPr>
          </a:p>
          <a:p>
            <a:pPr lvl="1">
              <a:defRPr/>
            </a:pPr>
            <a:r>
              <a:rPr lang="en-US" sz="3200" b="1" dirty="0" smtClean="0">
                <a:solidFill>
                  <a:srgbClr val="CCFF99"/>
                </a:solidFill>
              </a:rPr>
              <a:t>RULES</a:t>
            </a:r>
          </a:p>
          <a:p>
            <a:pPr lvl="1">
              <a:defRPr/>
            </a:pPr>
            <a:r>
              <a:rPr lang="en-US" sz="3200" b="1" dirty="0" smtClean="0">
                <a:solidFill>
                  <a:srgbClr val="CCFF99"/>
                </a:solidFill>
              </a:rPr>
              <a:t>REWARD</a:t>
            </a:r>
          </a:p>
          <a:p>
            <a:pPr lvl="2">
              <a:defRPr/>
            </a:pPr>
            <a:r>
              <a:rPr lang="en-US" sz="3200" dirty="0" smtClean="0">
                <a:solidFill>
                  <a:srgbClr val="CCFF99"/>
                </a:solidFill>
              </a:rPr>
              <a:t>Main Course</a:t>
            </a:r>
          </a:p>
          <a:p>
            <a:pPr lvl="2">
              <a:defRPr/>
            </a:pPr>
            <a:r>
              <a:rPr lang="en-US" sz="3200" dirty="0" smtClean="0">
                <a:solidFill>
                  <a:srgbClr val="CCFF99"/>
                </a:solidFill>
              </a:rPr>
              <a:t>Dessert</a:t>
            </a:r>
          </a:p>
          <a:p>
            <a:pPr lvl="1">
              <a:defRPr/>
            </a:pPr>
            <a:r>
              <a:rPr lang="en-US" sz="3200" b="1" dirty="0" smtClean="0">
                <a:solidFill>
                  <a:srgbClr val="CCFF99"/>
                </a:solidFill>
              </a:rPr>
              <a:t>RIGHTS</a:t>
            </a:r>
          </a:p>
          <a:p>
            <a:pPr lvl="1">
              <a:defRPr/>
            </a:pPr>
            <a:r>
              <a:rPr lang="en-US" sz="3200" b="1" dirty="0" smtClean="0">
                <a:solidFill>
                  <a:srgbClr val="CCFF99"/>
                </a:solidFill>
              </a:rPr>
              <a:t>REASON</a:t>
            </a:r>
          </a:p>
          <a:p>
            <a:pPr>
              <a:buFont typeface="Wingdings" pitchFamily="2" charset="2"/>
              <a:buNone/>
              <a:defRPr/>
            </a:pPr>
            <a:endParaRPr lang="en-US" dirty="0"/>
          </a:p>
        </p:txBody>
      </p:sp>
      <p:sp>
        <p:nvSpPr>
          <p:cNvPr id="3" name="Slide Number Placeholder 2"/>
          <p:cNvSpPr>
            <a:spLocks noGrp="1"/>
          </p:cNvSpPr>
          <p:nvPr>
            <p:ph type="sldNum" sz="quarter" idx="12"/>
          </p:nvPr>
        </p:nvSpPr>
        <p:spPr/>
        <p:txBody>
          <a:bodyPr/>
          <a:lstStyle/>
          <a:p>
            <a:pPr>
              <a:defRPr/>
            </a:pPr>
            <a:fld id="{C0C70724-5902-41E6-979E-B21F4D8A8B38}" type="slidenum">
              <a:rPr lang="en-US" smtClean="0"/>
              <a:pPr>
                <a:defRPr/>
              </a:pPr>
              <a:t>83</a:t>
            </a:fld>
            <a:endParaRPr lang="en-US"/>
          </a:p>
        </p:txBody>
      </p:sp>
      <p:pic>
        <p:nvPicPr>
          <p:cNvPr id="23557" name="Picture 5" descr="Award_Janet_120809.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257800" y="1813560"/>
            <a:ext cx="3429000" cy="4987290"/>
          </a:xfrm>
          <a:prstGeom prst="rect">
            <a:avLst/>
          </a:prstGeom>
          <a:noFill/>
          <a:ln w="9525">
            <a:noFill/>
            <a:miter lim="800000"/>
            <a:headEnd/>
            <a:tailEnd/>
          </a:ln>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5400" b="1" dirty="0" smtClean="0">
                <a:solidFill>
                  <a:srgbClr val="66FF66"/>
                </a:solidFill>
                <a:effectLst>
                  <a:outerShdw blurRad="38100" dist="38100" dir="2700000" algn="tl">
                    <a:srgbClr val="000000">
                      <a:alpha val="43137"/>
                    </a:srgbClr>
                  </a:outerShdw>
                </a:effectLst>
              </a:rPr>
              <a:t>The Org Chart</a:t>
            </a:r>
            <a:endParaRPr lang="en-US" sz="5400" b="1" dirty="0">
              <a:solidFill>
                <a:srgbClr val="66FF66"/>
              </a:solidFill>
              <a:effectLst>
                <a:outerShdw blurRad="38100" dist="38100" dir="2700000" algn="tl">
                  <a:srgbClr val="000000">
                    <a:alpha val="43137"/>
                  </a:srgbClr>
                </a:outerShdw>
              </a:effectLst>
            </a:endParaRPr>
          </a:p>
        </p:txBody>
      </p:sp>
      <p:sp>
        <p:nvSpPr>
          <p:cNvPr id="3" name="Footer Placeholder 2"/>
          <p:cNvSpPr>
            <a:spLocks noGrp="1"/>
          </p:cNvSpPr>
          <p:nvPr>
            <p:ph type="ftr" sz="quarter" idx="11"/>
          </p:nvPr>
        </p:nvSpPr>
        <p:spPr/>
        <p:txBody>
          <a:bodyPr/>
          <a:lstStyle/>
          <a:p>
            <a:pPr>
              <a:defRPr/>
            </a:pPr>
            <a:r>
              <a:rPr lang="en-US" smtClean="0"/>
              <a:t>www.barebonesbiz.com</a:t>
            </a:r>
            <a:endParaRPr lang="en-US"/>
          </a:p>
        </p:txBody>
      </p:sp>
      <p:sp>
        <p:nvSpPr>
          <p:cNvPr id="4" name="Slide Number Placeholder 3"/>
          <p:cNvSpPr>
            <a:spLocks noGrp="1"/>
          </p:cNvSpPr>
          <p:nvPr>
            <p:ph type="sldNum" sz="quarter" idx="12"/>
          </p:nvPr>
        </p:nvSpPr>
        <p:spPr/>
        <p:txBody>
          <a:bodyPr/>
          <a:lstStyle/>
          <a:p>
            <a:pPr>
              <a:defRPr/>
            </a:pPr>
            <a:fld id="{8066A065-7847-4544-A152-CD1307EC7171}" type="slidenum">
              <a:rPr lang="en-US" smtClean="0"/>
              <a:pPr>
                <a:defRPr/>
              </a:pPr>
              <a:t>84</a:t>
            </a:fld>
            <a:endParaRPr lang="en-US"/>
          </a:p>
        </p:txBody>
      </p:sp>
      <p:pic>
        <p:nvPicPr>
          <p:cNvPr id="5" name="Picture 4" descr="ZLI_hr_Org_Chart_Proposed_150228.pdf"/>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57200" y="1066800"/>
            <a:ext cx="8453718" cy="6532418"/>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1295401" y="762847"/>
            <a:ext cx="6499225" cy="1038120"/>
          </a:xfrm>
        </p:spPr>
        <p:txBody>
          <a:bodyPr rtlCol="0">
            <a:noAutofit/>
          </a:bodyPr>
          <a:lstStyle/>
          <a:p>
            <a:pPr eaLnBrk="1" fontAlgn="auto" hangingPunct="1">
              <a:spcAft>
                <a:spcPts val="0"/>
              </a:spcAft>
              <a:defRPr/>
            </a:pPr>
            <a:r>
              <a:rPr lang="en-US" b="1" dirty="0" smtClean="0">
                <a:solidFill>
                  <a:srgbClr val="66FF66"/>
                </a:solidFill>
                <a:effectLst>
                  <a:outerShdw blurRad="165100" dist="88900" dir="2700000" algn="tl" rotWithShape="0">
                    <a:prstClr val="black">
                      <a:alpha val="40000"/>
                    </a:prstClr>
                  </a:outerShdw>
                </a:effectLst>
              </a:rPr>
              <a:t>Position Descriptions</a:t>
            </a:r>
            <a:endParaRPr lang="en-US" b="1" dirty="0">
              <a:solidFill>
                <a:srgbClr val="66FF66"/>
              </a:solidFill>
              <a:effectLst>
                <a:outerShdw blurRad="165100" dist="88900" dir="2700000" algn="tl" rotWithShape="0">
                  <a:prstClr val="black">
                    <a:alpha val="40000"/>
                  </a:prstClr>
                </a:outerShdw>
              </a:effectLst>
            </a:endParaRPr>
          </a:p>
        </p:txBody>
      </p:sp>
      <p:sp>
        <p:nvSpPr>
          <p:cNvPr id="4" name="Slide Number Placeholder 3"/>
          <p:cNvSpPr>
            <a:spLocks noGrp="1"/>
          </p:cNvSpPr>
          <p:nvPr>
            <p:ph type="sldNum" sz="quarter" idx="12"/>
          </p:nvPr>
        </p:nvSpPr>
        <p:spPr/>
        <p:txBody>
          <a:bodyPr/>
          <a:lstStyle/>
          <a:p>
            <a:pPr>
              <a:defRPr/>
            </a:pPr>
            <a:fld id="{78CC2697-60AA-4D65-A261-B20C111D836A}" type="slidenum">
              <a:rPr lang="en-US"/>
              <a:pPr>
                <a:defRPr/>
              </a:pPr>
              <a:t>85</a:t>
            </a:fld>
            <a:endParaRPr lang="en-US"/>
          </a:p>
        </p:txBody>
      </p:sp>
      <p:sp>
        <p:nvSpPr>
          <p:cNvPr id="5" name="Footer Placeholder 4"/>
          <p:cNvSpPr>
            <a:spLocks noGrp="1"/>
          </p:cNvSpPr>
          <p:nvPr>
            <p:ph type="ftr" sz="quarter" idx="11"/>
          </p:nvPr>
        </p:nvSpPr>
        <p:spPr/>
        <p:txBody>
          <a:bodyPr/>
          <a:lstStyle/>
          <a:p>
            <a:pPr>
              <a:defRPr/>
            </a:pPr>
            <a:r>
              <a:rPr lang="en-US"/>
              <a:t>www.barebonesbiz.com</a:t>
            </a:r>
          </a:p>
        </p:txBody>
      </p:sp>
      <p:sp>
        <p:nvSpPr>
          <p:cNvPr id="6" name="TextBox 5"/>
          <p:cNvSpPr txBox="1"/>
          <p:nvPr/>
        </p:nvSpPr>
        <p:spPr>
          <a:xfrm>
            <a:off x="762000" y="6131560"/>
            <a:ext cx="8077200" cy="769441"/>
          </a:xfrm>
          <a:prstGeom prst="rect">
            <a:avLst/>
          </a:prstGeom>
          <a:noFill/>
        </p:spPr>
        <p:txBody>
          <a:bodyPr>
            <a:spAutoFit/>
          </a:bodyPr>
          <a:lstStyle/>
          <a:p>
            <a:pPr algn="ctr">
              <a:defRPr/>
            </a:pPr>
            <a:r>
              <a:rPr lang="en-US" sz="4400" dirty="0">
                <a:solidFill>
                  <a:srgbClr val="CCFF99"/>
                </a:solidFill>
                <a:effectLst>
                  <a:outerShdw blurRad="38100" dist="38100" dir="2700000" algn="tl">
                    <a:srgbClr val="000000">
                      <a:alpha val="43137"/>
                    </a:srgbClr>
                  </a:outerShdw>
                </a:effectLst>
              </a:rPr>
              <a:t>For example…</a:t>
            </a:r>
          </a:p>
        </p:txBody>
      </p:sp>
      <p:pic>
        <p:nvPicPr>
          <p:cNvPr id="29702" name="Picture 7" descr="BBB_gd_Gail_Desk_111029.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895601" y="1905319"/>
            <a:ext cx="3255963" cy="4053522"/>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1295401" y="762847"/>
            <a:ext cx="6499225" cy="1038120"/>
          </a:xfrm>
        </p:spPr>
        <p:txBody>
          <a:bodyPr rtlCol="0">
            <a:noAutofit/>
          </a:bodyPr>
          <a:lstStyle/>
          <a:p>
            <a:pPr eaLnBrk="1" fontAlgn="auto" hangingPunct="1">
              <a:spcAft>
                <a:spcPts val="0"/>
              </a:spcAft>
              <a:defRPr/>
            </a:pPr>
            <a:r>
              <a:rPr lang="en-US" b="1" dirty="0" smtClean="0">
                <a:solidFill>
                  <a:srgbClr val="66FF66"/>
                </a:solidFill>
                <a:effectLst>
                  <a:outerShdw blurRad="165100" dist="88900" dir="2700000" algn="tl" rotWithShape="0">
                    <a:prstClr val="black">
                      <a:alpha val="40000"/>
                    </a:prstClr>
                  </a:outerShdw>
                </a:effectLst>
              </a:rPr>
              <a:t>Salary Levels</a:t>
            </a:r>
            <a:br>
              <a:rPr lang="en-US" b="1" dirty="0" smtClean="0">
                <a:solidFill>
                  <a:srgbClr val="66FF66"/>
                </a:solidFill>
                <a:effectLst>
                  <a:outerShdw blurRad="165100" dist="88900" dir="2700000" algn="tl" rotWithShape="0">
                    <a:prstClr val="black">
                      <a:alpha val="40000"/>
                    </a:prstClr>
                  </a:outerShdw>
                </a:effectLst>
              </a:rPr>
            </a:br>
            <a:r>
              <a:rPr lang="en-US" b="1" dirty="0" smtClean="0">
                <a:solidFill>
                  <a:srgbClr val="66FF66"/>
                </a:solidFill>
                <a:effectLst>
                  <a:outerShdw blurRad="165100" dist="88900" dir="2700000" algn="tl" rotWithShape="0">
                    <a:prstClr val="black">
                      <a:alpha val="40000"/>
                    </a:prstClr>
                  </a:outerShdw>
                </a:effectLst>
              </a:rPr>
              <a:t>Written, fair, clear.</a:t>
            </a:r>
            <a:endParaRPr lang="en-US" b="1" dirty="0">
              <a:solidFill>
                <a:srgbClr val="66FF66"/>
              </a:solidFill>
              <a:effectLst>
                <a:outerShdw blurRad="165100" dist="88900" dir="2700000" algn="tl" rotWithShape="0">
                  <a:prstClr val="black">
                    <a:alpha val="40000"/>
                  </a:prstClr>
                </a:outerShdw>
              </a:effectLst>
            </a:endParaRPr>
          </a:p>
        </p:txBody>
      </p:sp>
      <p:sp>
        <p:nvSpPr>
          <p:cNvPr id="4" name="Slide Number Placeholder 3"/>
          <p:cNvSpPr>
            <a:spLocks noGrp="1"/>
          </p:cNvSpPr>
          <p:nvPr>
            <p:ph type="sldNum" sz="quarter" idx="12"/>
          </p:nvPr>
        </p:nvSpPr>
        <p:spPr/>
        <p:txBody>
          <a:bodyPr/>
          <a:lstStyle/>
          <a:p>
            <a:pPr>
              <a:defRPr/>
            </a:pPr>
            <a:fld id="{7877D87E-94C7-4EA6-A24F-F3EC383A64B2}" type="slidenum">
              <a:rPr lang="en-US"/>
              <a:pPr>
                <a:defRPr/>
              </a:pPr>
              <a:t>86</a:t>
            </a:fld>
            <a:endParaRPr lang="en-US"/>
          </a:p>
        </p:txBody>
      </p:sp>
      <p:sp>
        <p:nvSpPr>
          <p:cNvPr id="5" name="Footer Placeholder 4"/>
          <p:cNvSpPr>
            <a:spLocks noGrp="1"/>
          </p:cNvSpPr>
          <p:nvPr>
            <p:ph type="ftr" sz="quarter" idx="11"/>
          </p:nvPr>
        </p:nvSpPr>
        <p:spPr/>
        <p:txBody>
          <a:bodyPr/>
          <a:lstStyle/>
          <a:p>
            <a:pPr>
              <a:defRPr/>
            </a:pPr>
            <a:r>
              <a:rPr lang="en-US"/>
              <a:t>www.barebonesbiz.com</a:t>
            </a:r>
          </a:p>
        </p:txBody>
      </p:sp>
      <p:sp>
        <p:nvSpPr>
          <p:cNvPr id="6" name="TextBox 5"/>
          <p:cNvSpPr txBox="1"/>
          <p:nvPr/>
        </p:nvSpPr>
        <p:spPr>
          <a:xfrm>
            <a:off x="533400" y="5958840"/>
            <a:ext cx="8077200" cy="769441"/>
          </a:xfrm>
          <a:prstGeom prst="rect">
            <a:avLst/>
          </a:prstGeom>
          <a:noFill/>
        </p:spPr>
        <p:txBody>
          <a:bodyPr>
            <a:spAutoFit/>
          </a:bodyPr>
          <a:lstStyle/>
          <a:p>
            <a:pPr algn="ctr">
              <a:defRPr/>
            </a:pPr>
            <a:r>
              <a:rPr lang="en-US" sz="4400" dirty="0">
                <a:solidFill>
                  <a:srgbClr val="CCFF99"/>
                </a:solidFill>
                <a:effectLst>
                  <a:outerShdw blurRad="38100" dist="38100" dir="2700000" algn="tl">
                    <a:srgbClr val="000000">
                      <a:alpha val="43137"/>
                    </a:srgbClr>
                  </a:outerShdw>
                </a:effectLst>
              </a:rPr>
              <a:t>For example…</a:t>
            </a:r>
          </a:p>
        </p:txBody>
      </p:sp>
      <p:pic>
        <p:nvPicPr>
          <p:cNvPr id="28678" name="Picture 6" descr="TJ 1996 (2).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00400" y="2133600"/>
            <a:ext cx="2514600" cy="3556953"/>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a:defRPr/>
            </a:pPr>
            <a:r>
              <a:rPr lang="en-US" smtClean="0"/>
              <a:t>www.barebonesbiz.com</a:t>
            </a:r>
            <a:endParaRPr lang="en-US"/>
          </a:p>
        </p:txBody>
      </p:sp>
      <p:sp>
        <p:nvSpPr>
          <p:cNvPr id="4" name="Slide Number Placeholder 3"/>
          <p:cNvSpPr>
            <a:spLocks noGrp="1"/>
          </p:cNvSpPr>
          <p:nvPr>
            <p:ph type="sldNum" sz="quarter" idx="12"/>
          </p:nvPr>
        </p:nvSpPr>
        <p:spPr/>
        <p:txBody>
          <a:bodyPr/>
          <a:lstStyle/>
          <a:p>
            <a:pPr>
              <a:defRPr/>
            </a:pPr>
            <a:fld id="{1814FAE4-6986-4A65-9300-678E88640ED4}" type="slidenum">
              <a:rPr lang="en-US" smtClean="0"/>
              <a:pPr>
                <a:defRPr/>
              </a:pPr>
              <a:t>87</a:t>
            </a:fld>
            <a:endParaRPr lang="en-US"/>
          </a:p>
        </p:txBody>
      </p:sp>
      <p:pic>
        <p:nvPicPr>
          <p:cNvPr id="38916" name="Picture 4" descr="BBB_Minnicks_Wall_of_Fame_121008.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86000" y="838412"/>
            <a:ext cx="4325938" cy="5791518"/>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412"/>
            <a:ext cx="8229600" cy="1295400"/>
          </a:xfrm>
        </p:spPr>
        <p:txBody>
          <a:bodyPr/>
          <a:lstStyle/>
          <a:p>
            <a:pPr>
              <a:defRPr/>
            </a:pPr>
            <a:r>
              <a:rPr lang="en-US" sz="5400" b="1" dirty="0" smtClean="0">
                <a:solidFill>
                  <a:srgbClr val="66FF66"/>
                </a:solidFill>
                <a:effectLst>
                  <a:outerShdw blurRad="38100" dist="38100" dir="2700000" algn="tl">
                    <a:srgbClr val="000000">
                      <a:alpha val="43137"/>
                    </a:srgbClr>
                  </a:outerShdw>
                </a:effectLst>
              </a:rPr>
              <a:t>The Manuals</a:t>
            </a:r>
            <a:endParaRPr lang="en-US" sz="5400" b="1" dirty="0">
              <a:solidFill>
                <a:srgbClr val="66FF66"/>
              </a:solidFill>
              <a:effectLst>
                <a:outerShdw blurRad="38100" dist="38100" dir="2700000" algn="tl">
                  <a:srgbClr val="000000">
                    <a:alpha val="43137"/>
                  </a:srgbClr>
                </a:outerShdw>
              </a:effectLst>
            </a:endParaRPr>
          </a:p>
        </p:txBody>
      </p:sp>
      <p:sp>
        <p:nvSpPr>
          <p:cNvPr id="3" name="Footer Placeholder 2"/>
          <p:cNvSpPr>
            <a:spLocks noGrp="1"/>
          </p:cNvSpPr>
          <p:nvPr>
            <p:ph type="ftr" sz="quarter" idx="11"/>
          </p:nvPr>
        </p:nvSpPr>
        <p:spPr/>
        <p:txBody>
          <a:bodyPr/>
          <a:lstStyle/>
          <a:p>
            <a:pPr>
              <a:defRPr/>
            </a:pPr>
            <a:r>
              <a:rPr lang="en-US" smtClean="0"/>
              <a:t>www.barebonesbiz.com</a:t>
            </a:r>
            <a:endParaRPr lang="en-US"/>
          </a:p>
        </p:txBody>
      </p:sp>
      <p:sp>
        <p:nvSpPr>
          <p:cNvPr id="4" name="Slide Number Placeholder 3"/>
          <p:cNvSpPr>
            <a:spLocks noGrp="1"/>
          </p:cNvSpPr>
          <p:nvPr>
            <p:ph type="sldNum" sz="quarter" idx="12"/>
          </p:nvPr>
        </p:nvSpPr>
        <p:spPr/>
        <p:txBody>
          <a:bodyPr/>
          <a:lstStyle/>
          <a:p>
            <a:pPr>
              <a:defRPr/>
            </a:pPr>
            <a:fld id="{21E5AEA4-9835-45EF-9B52-B3CAF65883CE}" type="slidenum">
              <a:rPr lang="en-US" smtClean="0"/>
              <a:pPr>
                <a:defRPr/>
              </a:pPr>
              <a:t>88</a:t>
            </a:fld>
            <a:endParaRPr lang="en-US"/>
          </a:p>
        </p:txBody>
      </p:sp>
      <p:sp>
        <p:nvSpPr>
          <p:cNvPr id="30725" name="Rectangle 4"/>
          <p:cNvSpPr>
            <a:spLocks noChangeArrowheads="1"/>
          </p:cNvSpPr>
          <p:nvPr/>
        </p:nvSpPr>
        <p:spPr bwMode="auto">
          <a:xfrm>
            <a:off x="304800" y="2245361"/>
            <a:ext cx="8839200" cy="3539430"/>
          </a:xfrm>
          <a:prstGeom prst="rect">
            <a:avLst/>
          </a:prstGeom>
          <a:noFill/>
          <a:ln w="9525">
            <a:noFill/>
            <a:miter lim="800000"/>
            <a:headEnd/>
            <a:tailEnd/>
          </a:ln>
        </p:spPr>
        <p:txBody>
          <a:bodyPr>
            <a:spAutoFit/>
          </a:bodyPr>
          <a:lstStyle/>
          <a:p>
            <a:pPr>
              <a:spcBef>
                <a:spcPct val="50000"/>
              </a:spcBef>
              <a:buFontTx/>
              <a:buChar char="•"/>
            </a:pPr>
            <a:r>
              <a:rPr lang="en-US" sz="2800" b="1" dirty="0">
                <a:solidFill>
                  <a:srgbClr val="CCFF99"/>
                </a:solidFill>
                <a:latin typeface="Tahoma" pitchFamily="34" charset="0"/>
              </a:rPr>
              <a:t> Simple Position Descriptions</a:t>
            </a:r>
          </a:p>
          <a:p>
            <a:pPr lvl="1">
              <a:spcBef>
                <a:spcPct val="50000"/>
              </a:spcBef>
              <a:buFontTx/>
              <a:buChar char="•"/>
            </a:pPr>
            <a:r>
              <a:rPr lang="en-US" sz="2800" dirty="0">
                <a:solidFill>
                  <a:srgbClr val="CCFF99"/>
                </a:solidFill>
                <a:latin typeface="Tahoma" pitchFamily="34" charset="0"/>
              </a:rPr>
              <a:t> 	WHAT to do… </a:t>
            </a:r>
          </a:p>
          <a:p>
            <a:pPr lvl="1">
              <a:spcBef>
                <a:spcPct val="50000"/>
              </a:spcBef>
              <a:buFontTx/>
              <a:buChar char="•"/>
            </a:pPr>
            <a:r>
              <a:rPr lang="en-US" sz="2800" dirty="0">
                <a:solidFill>
                  <a:srgbClr val="CCFF99"/>
                </a:solidFill>
                <a:latin typeface="Tahoma" pitchFamily="34" charset="0"/>
              </a:rPr>
              <a:t>   Clean, sober, on-time, dressed right and _____</a:t>
            </a:r>
          </a:p>
          <a:p>
            <a:pPr>
              <a:spcBef>
                <a:spcPct val="50000"/>
              </a:spcBef>
              <a:buFontTx/>
              <a:buChar char="•"/>
            </a:pPr>
            <a:r>
              <a:rPr lang="en-US" sz="2800" b="1" dirty="0">
                <a:solidFill>
                  <a:srgbClr val="CCFF99"/>
                </a:solidFill>
                <a:latin typeface="Tahoma" pitchFamily="34" charset="0"/>
              </a:rPr>
              <a:t> Simple Procedures – The Manuals</a:t>
            </a:r>
          </a:p>
          <a:p>
            <a:pPr lvl="1">
              <a:spcBef>
                <a:spcPct val="50000"/>
              </a:spcBef>
              <a:buFontTx/>
              <a:buChar char="•"/>
            </a:pPr>
            <a:r>
              <a:rPr lang="en-US" sz="2800" dirty="0">
                <a:solidFill>
                  <a:srgbClr val="CCFF99"/>
                </a:solidFill>
                <a:latin typeface="Tahoma" pitchFamily="34" charset="0"/>
              </a:rPr>
              <a:t>  HOW to do it…what few things must be done every time?</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Slide Number Placeholder 5"/>
          <p:cNvSpPr>
            <a:spLocks noGrp="1"/>
          </p:cNvSpPr>
          <p:nvPr>
            <p:ph type="sldNum" sz="quarter" idx="12"/>
          </p:nvPr>
        </p:nvSpPr>
        <p:spPr>
          <a:xfrm>
            <a:off x="6781800" y="7167880"/>
            <a:ext cx="1905000" cy="518160"/>
          </a:xfrm>
        </p:spPr>
        <p:txBody>
          <a:bodyPr/>
          <a:lstStyle/>
          <a:p>
            <a:pPr algn="ctr">
              <a:defRPr/>
            </a:pPr>
            <a:fld id="{151C1828-F46D-49CE-8B70-1EA86620E710}" type="slidenum">
              <a:rPr lang="en-US" smtClean="0"/>
              <a:pPr algn="ctr">
                <a:defRPr/>
              </a:pPr>
              <a:t>89</a:t>
            </a:fld>
            <a:endParaRPr lang="en-US" smtClean="0"/>
          </a:p>
        </p:txBody>
      </p:sp>
      <p:sp>
        <p:nvSpPr>
          <p:cNvPr id="18434" name="Rectangle 2"/>
          <p:cNvSpPr>
            <a:spLocks noGrp="1" noChangeArrowheads="1"/>
          </p:cNvSpPr>
          <p:nvPr>
            <p:ph type="title"/>
          </p:nvPr>
        </p:nvSpPr>
        <p:spPr>
          <a:xfrm>
            <a:off x="762000" y="518160"/>
            <a:ext cx="8001000" cy="1295400"/>
          </a:xfrm>
        </p:spPr>
        <p:txBody>
          <a:bodyPr/>
          <a:lstStyle/>
          <a:p>
            <a:pPr eaLnBrk="1" hangingPunct="1">
              <a:defRPr/>
            </a:pPr>
            <a:r>
              <a:rPr lang="en-US" sz="4000" b="1" dirty="0" smtClean="0">
                <a:solidFill>
                  <a:srgbClr val="FFFF00"/>
                </a:solidFill>
                <a:latin typeface="+mn-lt"/>
              </a:rPr>
              <a:t>SKIP the Attitude Discussion!  </a:t>
            </a:r>
          </a:p>
        </p:txBody>
      </p:sp>
      <p:sp>
        <p:nvSpPr>
          <p:cNvPr id="18437" name="Text Box 5"/>
          <p:cNvSpPr txBox="1">
            <a:spLocks noChangeArrowheads="1"/>
          </p:cNvSpPr>
          <p:nvPr/>
        </p:nvSpPr>
        <p:spPr bwMode="auto">
          <a:xfrm>
            <a:off x="1219200" y="5257800"/>
            <a:ext cx="7067550" cy="1323439"/>
          </a:xfrm>
          <a:prstGeom prst="rect">
            <a:avLst/>
          </a:prstGeom>
          <a:noFill/>
          <a:ln w="12700">
            <a:noFill/>
            <a:miter lim="800000"/>
            <a:headEnd type="none" w="sm" len="sm"/>
            <a:tailEnd type="none" w="sm" len="sm"/>
          </a:ln>
          <a:effectLst/>
        </p:spPr>
        <p:txBody>
          <a:bodyPr>
            <a:spAutoFit/>
          </a:bodyPr>
          <a:lstStyle/>
          <a:p>
            <a:pPr algn="ctr">
              <a:defRPr/>
            </a:pPr>
            <a:r>
              <a:rPr lang="en-US" sz="4000" b="1" dirty="0">
                <a:solidFill>
                  <a:srgbClr val="CCFF99"/>
                </a:solidFill>
                <a:effectLst>
                  <a:outerShdw blurRad="38100" dist="38100" dir="2700000" algn="tl">
                    <a:srgbClr val="000000"/>
                  </a:outerShdw>
                </a:effectLst>
              </a:rPr>
              <a:t>The real problem with your employees…is YOU!</a:t>
            </a:r>
          </a:p>
        </p:txBody>
      </p:sp>
      <p:pic>
        <p:nvPicPr>
          <p:cNvPr id="31749" name="Picture 5" descr="BBB_Dr_Oz_Sisters_120417.JP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2590800" y="1638832"/>
            <a:ext cx="3733800" cy="3542768"/>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8434">
                                            <p:txEl>
                                              <p:pRg st="0" end="0"/>
                                            </p:txEl>
                                          </p:spTgt>
                                        </p:tgtEl>
                                        <p:attrNameLst>
                                          <p:attrName>style.visibility</p:attrName>
                                        </p:attrNameLst>
                                      </p:cBhvr>
                                      <p:to>
                                        <p:strVal val="visible"/>
                                      </p:to>
                                    </p:set>
                                    <p:animEffect transition="in" filter="box(out)">
                                      <p:cBhvr>
                                        <p:cTn id="7" dur="500"/>
                                        <p:tgtEl>
                                          <p:spTgt spid="18434">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8437">
                                            <p:txEl>
                                              <p:pRg st="0" end="0"/>
                                            </p:txEl>
                                          </p:spTgt>
                                        </p:tgtEl>
                                        <p:attrNameLst>
                                          <p:attrName>style.visibility</p:attrName>
                                        </p:attrNameLst>
                                      </p:cBhvr>
                                      <p:to>
                                        <p:strVal val="visible"/>
                                      </p:to>
                                    </p:set>
                                    <p:anim calcmode="lin" valueType="num">
                                      <p:cBhvr additive="base">
                                        <p:cTn id="12" dur="500" fill="hold"/>
                                        <p:tgtEl>
                                          <p:spTgt spid="18437">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843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4"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build="p" autoUpdateAnimBg="0"/>
      <p:bldP spid="18437"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2"/>
          <p:cNvSpPr>
            <a:spLocks noGrp="1"/>
          </p:cNvSpPr>
          <p:nvPr>
            <p:ph type="sldNum" sz="quarter" idx="12"/>
          </p:nvPr>
        </p:nvSpPr>
        <p:spPr>
          <a:noFill/>
        </p:spPr>
        <p:txBody>
          <a:bodyPr/>
          <a:lstStyle/>
          <a:p>
            <a:fld id="{4CEF55C1-6161-4C93-A165-DFF5E0AC1196}" type="slidenum">
              <a:rPr lang="en-US" smtClean="0"/>
              <a:pPr/>
              <a:t>9</a:t>
            </a:fld>
            <a:endParaRPr lang="en-US" smtClean="0"/>
          </a:p>
        </p:txBody>
      </p:sp>
      <p:sp>
        <p:nvSpPr>
          <p:cNvPr id="793602" name="Text Box 2"/>
          <p:cNvSpPr txBox="1">
            <a:spLocks noChangeArrowheads="1"/>
          </p:cNvSpPr>
          <p:nvPr/>
        </p:nvSpPr>
        <p:spPr bwMode="auto">
          <a:xfrm>
            <a:off x="1447800" y="2133600"/>
            <a:ext cx="6400800" cy="3785652"/>
          </a:xfrm>
          <a:prstGeom prst="rect">
            <a:avLst/>
          </a:prstGeom>
          <a:solidFill>
            <a:schemeClr val="accent2"/>
          </a:solidFill>
          <a:ln w="9525">
            <a:noFill/>
            <a:miter lim="800000"/>
            <a:headEnd/>
            <a:tailEnd/>
          </a:ln>
          <a:effectLst/>
        </p:spPr>
        <p:txBody>
          <a:bodyPr wrap="square">
            <a:spAutoFit/>
          </a:bodyPr>
          <a:lstStyle/>
          <a:p>
            <a:pPr eaLnBrk="1" hangingPunct="1">
              <a:defRPr/>
            </a:pPr>
            <a:r>
              <a:rPr lang="en-US" sz="4000" dirty="0">
                <a:solidFill>
                  <a:schemeClr val="folHlink"/>
                </a:solidFill>
                <a:effectLst>
                  <a:outerShdw blurRad="38100" dist="38100" dir="2700000" algn="tl">
                    <a:srgbClr val="000000"/>
                  </a:outerShdw>
                </a:effectLst>
                <a:latin typeface="Tahoma" pitchFamily="34" charset="0"/>
              </a:rPr>
              <a:t>  </a:t>
            </a:r>
            <a:endParaRPr lang="en-US" sz="4000" dirty="0" smtClean="0">
              <a:solidFill>
                <a:schemeClr val="folHlink"/>
              </a:solidFill>
              <a:effectLst>
                <a:outerShdw blurRad="38100" dist="38100" dir="2700000" algn="tl">
                  <a:srgbClr val="000000"/>
                </a:outerShdw>
              </a:effectLst>
              <a:latin typeface="Tahoma" pitchFamily="34" charset="0"/>
            </a:endParaRPr>
          </a:p>
          <a:p>
            <a:pPr eaLnBrk="1" hangingPunct="1">
              <a:defRPr/>
            </a:pPr>
            <a:r>
              <a:rPr lang="en-US" sz="4000" dirty="0" smtClean="0">
                <a:solidFill>
                  <a:schemeClr val="folHlink"/>
                </a:solidFill>
                <a:effectLst>
                  <a:outerShdw blurRad="38100" dist="38100" dir="2700000" algn="tl">
                    <a:srgbClr val="000000"/>
                  </a:outerShdw>
                </a:effectLst>
                <a:latin typeface="Tahoma" pitchFamily="34" charset="0"/>
              </a:rPr>
              <a:t>  $ </a:t>
            </a:r>
            <a:r>
              <a:rPr lang="en-US" sz="4000" dirty="0" smtClean="0">
                <a:solidFill>
                  <a:schemeClr val="bg1"/>
                </a:solidFill>
                <a:effectLst>
                  <a:outerShdw blurRad="38100" dist="38100" dir="2700000" algn="tl">
                    <a:srgbClr val="FFFFFF"/>
                  </a:outerShdw>
                </a:effectLst>
                <a:latin typeface="Tahoma" pitchFamily="34" charset="0"/>
              </a:rPr>
              <a:t>Sales</a:t>
            </a:r>
            <a:r>
              <a:rPr lang="en-US" sz="4000" dirty="0">
                <a:solidFill>
                  <a:schemeClr val="bg1"/>
                </a:solidFill>
                <a:effectLst>
                  <a:outerShdw blurRad="38100" dist="38100" dir="2700000" algn="tl">
                    <a:srgbClr val="FFFFFF"/>
                  </a:outerShdw>
                </a:effectLst>
                <a:latin typeface="Tahoma" pitchFamily="34" charset="0"/>
              </a:rPr>
              <a:t>			100%</a:t>
            </a:r>
          </a:p>
          <a:p>
            <a:pPr eaLnBrk="1" hangingPunct="1">
              <a:defRPr/>
            </a:pPr>
            <a:endParaRPr lang="en-US" sz="4000" dirty="0">
              <a:solidFill>
                <a:schemeClr val="bg1"/>
              </a:solidFill>
              <a:effectLst>
                <a:outerShdw blurRad="38100" dist="38100" dir="2700000" algn="tl">
                  <a:srgbClr val="FFFFFF"/>
                </a:outerShdw>
              </a:effectLst>
              <a:latin typeface="Tahoma" pitchFamily="34" charset="0"/>
            </a:endParaRPr>
          </a:p>
          <a:p>
            <a:pPr eaLnBrk="1" hangingPunct="1">
              <a:defRPr/>
            </a:pPr>
            <a:r>
              <a:rPr lang="en-US" sz="4000" dirty="0">
                <a:solidFill>
                  <a:schemeClr val="bg1"/>
                </a:solidFill>
                <a:effectLst>
                  <a:outerShdw blurRad="38100" dist="38100" dir="2700000" algn="tl">
                    <a:srgbClr val="FFFFFF"/>
                  </a:outerShdw>
                </a:effectLst>
                <a:latin typeface="Tahoma" pitchFamily="34" charset="0"/>
              </a:rPr>
              <a:t>- </a:t>
            </a:r>
            <a:r>
              <a:rPr lang="en-US" sz="4000" dirty="0" smtClean="0">
                <a:solidFill>
                  <a:schemeClr val="folHlink"/>
                </a:solidFill>
                <a:effectLst>
                  <a:outerShdw blurRad="38100" dist="38100" dir="2700000" algn="tl">
                    <a:srgbClr val="000000"/>
                  </a:outerShdw>
                </a:effectLst>
                <a:latin typeface="Tahoma" pitchFamily="34" charset="0"/>
              </a:rPr>
              <a:t>$ </a:t>
            </a:r>
            <a:r>
              <a:rPr lang="en-US" sz="4000" dirty="0" smtClean="0">
                <a:solidFill>
                  <a:schemeClr val="bg1"/>
                </a:solidFill>
                <a:effectLst>
                  <a:outerShdw blurRad="38100" dist="38100" dir="2700000" algn="tl">
                    <a:srgbClr val="FFFFFF"/>
                  </a:outerShdw>
                </a:effectLst>
                <a:latin typeface="Tahoma" pitchFamily="34" charset="0"/>
              </a:rPr>
              <a:t>Costs</a:t>
            </a:r>
            <a:r>
              <a:rPr lang="en-US" sz="4000" dirty="0">
                <a:solidFill>
                  <a:schemeClr val="bg1"/>
                </a:solidFill>
                <a:effectLst>
                  <a:outerShdw blurRad="38100" dist="38100" dir="2700000" algn="tl">
                    <a:srgbClr val="FFFFFF"/>
                  </a:outerShdw>
                </a:effectLst>
                <a:latin typeface="Tahoma" pitchFamily="34" charset="0"/>
              </a:rPr>
              <a:t>		 	 75%</a:t>
            </a:r>
          </a:p>
          <a:p>
            <a:pPr eaLnBrk="1" hangingPunct="1">
              <a:defRPr/>
            </a:pPr>
            <a:r>
              <a:rPr lang="en-US" sz="4000" dirty="0">
                <a:solidFill>
                  <a:schemeClr val="bg1"/>
                </a:solidFill>
                <a:effectLst>
                  <a:outerShdw blurRad="38100" dist="38100" dir="2700000" algn="tl">
                    <a:srgbClr val="FFFFFF"/>
                  </a:outerShdw>
                </a:effectLst>
                <a:latin typeface="Tahoma" pitchFamily="34" charset="0"/>
              </a:rPr>
              <a:t> </a:t>
            </a:r>
            <a:r>
              <a:rPr lang="en-US" sz="4000" dirty="0" smtClean="0">
                <a:solidFill>
                  <a:schemeClr val="bg1"/>
                </a:solidFill>
                <a:effectLst>
                  <a:outerShdw blurRad="38100" dist="38100" dir="2700000" algn="tl">
                    <a:srgbClr val="FFFFFF"/>
                  </a:outerShdw>
                </a:effectLst>
                <a:latin typeface="Tahoma" pitchFamily="34" charset="0"/>
              </a:rPr>
              <a:t>_____________________</a:t>
            </a:r>
            <a:endParaRPr lang="en-US" sz="4000" dirty="0">
              <a:solidFill>
                <a:schemeClr val="bg1"/>
              </a:solidFill>
              <a:effectLst>
                <a:outerShdw blurRad="38100" dist="38100" dir="2700000" algn="tl">
                  <a:srgbClr val="FFFFFF"/>
                </a:outerShdw>
              </a:effectLst>
              <a:latin typeface="Tahoma" pitchFamily="34" charset="0"/>
            </a:endParaRPr>
          </a:p>
          <a:p>
            <a:pPr eaLnBrk="1" hangingPunct="1">
              <a:defRPr/>
            </a:pPr>
            <a:r>
              <a:rPr lang="en-US" sz="4000" dirty="0">
                <a:solidFill>
                  <a:schemeClr val="bg1"/>
                </a:solidFill>
                <a:effectLst>
                  <a:outerShdw blurRad="38100" dist="38100" dir="2700000" algn="tl">
                    <a:srgbClr val="FFFFFF"/>
                  </a:outerShdw>
                </a:effectLst>
                <a:latin typeface="Tahoma" pitchFamily="34" charset="0"/>
              </a:rPr>
              <a:t> </a:t>
            </a:r>
            <a:r>
              <a:rPr lang="en-US" sz="4000" dirty="0" smtClean="0">
                <a:solidFill>
                  <a:schemeClr val="bg1"/>
                </a:solidFill>
                <a:effectLst>
                  <a:outerShdw blurRad="38100" dist="38100" dir="2700000" algn="tl">
                    <a:srgbClr val="FFFFFF"/>
                  </a:outerShdw>
                </a:effectLst>
                <a:latin typeface="Tahoma" pitchFamily="34" charset="0"/>
              </a:rPr>
              <a:t> </a:t>
            </a:r>
            <a:r>
              <a:rPr lang="en-US" sz="4000" dirty="0" smtClean="0">
                <a:solidFill>
                  <a:schemeClr val="folHlink"/>
                </a:solidFill>
                <a:effectLst>
                  <a:outerShdw blurRad="38100" dist="38100" dir="2700000" algn="tl">
                    <a:srgbClr val="000000"/>
                  </a:outerShdw>
                </a:effectLst>
                <a:latin typeface="Tahoma" pitchFamily="34" charset="0"/>
              </a:rPr>
              <a:t>$ </a:t>
            </a:r>
            <a:r>
              <a:rPr lang="en-US" sz="4000" dirty="0" smtClean="0">
                <a:solidFill>
                  <a:schemeClr val="bg1"/>
                </a:solidFill>
                <a:effectLst>
                  <a:outerShdw blurRad="38100" dist="38100" dir="2700000" algn="tl">
                    <a:srgbClr val="FFFFFF"/>
                  </a:outerShdw>
                </a:effectLst>
                <a:latin typeface="Tahoma" pitchFamily="34" charset="0"/>
              </a:rPr>
              <a:t>Profit</a:t>
            </a:r>
            <a:r>
              <a:rPr lang="en-US" sz="4000" dirty="0">
                <a:solidFill>
                  <a:schemeClr val="bg1"/>
                </a:solidFill>
                <a:effectLst>
                  <a:outerShdw blurRad="38100" dist="38100" dir="2700000" algn="tl">
                    <a:srgbClr val="FFFFFF"/>
                  </a:outerShdw>
                </a:effectLst>
                <a:latin typeface="Tahoma" pitchFamily="34" charset="0"/>
              </a:rPr>
              <a:t>			 25%</a:t>
            </a:r>
          </a:p>
        </p:txBody>
      </p:sp>
      <p:sp>
        <p:nvSpPr>
          <p:cNvPr id="8" name="Rectangle 7"/>
          <p:cNvSpPr/>
          <p:nvPr/>
        </p:nvSpPr>
        <p:spPr>
          <a:xfrm>
            <a:off x="1905000" y="381000"/>
            <a:ext cx="5451171" cy="1477328"/>
          </a:xfrm>
          <a:prstGeom prst="rect">
            <a:avLst/>
          </a:prstGeom>
        </p:spPr>
        <p:txBody>
          <a:bodyPr wrap="none">
            <a:spAutoFit/>
          </a:bodyPr>
          <a:lstStyle/>
          <a:p>
            <a:pPr algn="ctr"/>
            <a:r>
              <a:rPr lang="en-US" sz="5400" b="1" dirty="0" smtClean="0">
                <a:solidFill>
                  <a:schemeClr val="accent5"/>
                </a:solidFill>
                <a:effectLst>
                  <a:outerShdw blurRad="38100" dist="38100" dir="2700000" algn="tl">
                    <a:srgbClr val="000000">
                      <a:alpha val="43137"/>
                    </a:srgbClr>
                  </a:outerShdw>
                </a:effectLst>
                <a:latin typeface="+mj-lt"/>
              </a:rPr>
              <a:t>The Profit &amp; Loss</a:t>
            </a:r>
          </a:p>
          <a:p>
            <a:pPr algn="ctr"/>
            <a:r>
              <a:rPr lang="en-US" sz="3600" b="1" dirty="0" smtClean="0">
                <a:solidFill>
                  <a:schemeClr val="accent5"/>
                </a:solidFill>
                <a:effectLst>
                  <a:outerShdw blurRad="38100" dist="38100" dir="2700000" algn="tl">
                    <a:srgbClr val="000000">
                      <a:alpha val="43137"/>
                    </a:srgbClr>
                  </a:outerShdw>
                </a:effectLst>
                <a:latin typeface="+mj-lt"/>
              </a:rPr>
              <a:t>Aka The Income Statement </a:t>
            </a:r>
            <a:endParaRPr lang="en-US" sz="3600" dirty="0">
              <a:effectLst>
                <a:outerShdw blurRad="38100" dist="38100" dir="2700000" algn="tl">
                  <a:srgbClr val="000000">
                    <a:alpha val="43137"/>
                  </a:srgbClr>
                </a:outerShdw>
              </a:effectLst>
              <a:latin typeface="+mj-lt"/>
            </a:endParaRPr>
          </a:p>
        </p:txBody>
      </p:sp>
    </p:spTree>
  </p:cSld>
  <p:clrMapOvr>
    <a:masterClrMapping/>
  </p:clrMapOvr>
  <p:timing>
    <p:tnLst>
      <p:par>
        <p:cTn xmlns:p14="http://schemas.microsoft.com/office/powerpoint/2010/mai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228600" y="1381760"/>
            <a:ext cx="8458200" cy="1066906"/>
          </a:xfrm>
        </p:spPr>
        <p:txBody>
          <a:bodyPr rtlCol="0">
            <a:noAutofit/>
          </a:bodyPr>
          <a:lstStyle/>
          <a:p>
            <a:pPr algn="ctr" eaLnBrk="1" fontAlgn="auto" hangingPunct="1">
              <a:spcAft>
                <a:spcPts val="0"/>
              </a:spcAft>
              <a:defRPr/>
            </a:pPr>
            <a:r>
              <a:rPr lang="en-US" b="1" dirty="0" smtClean="0">
                <a:solidFill>
                  <a:schemeClr val="accent5"/>
                </a:solidFill>
                <a:effectLst>
                  <a:outerShdw blurRad="165100" dist="88900" dir="2700000" algn="tl" rotWithShape="0">
                    <a:prstClr val="black">
                      <a:alpha val="40000"/>
                    </a:prstClr>
                  </a:outerShdw>
                </a:effectLst>
              </a:rPr>
              <a:t>“What does it take to get fired around here?”  </a:t>
            </a:r>
            <a:r>
              <a:rPr lang="en-US" b="1" dirty="0" smtClean="0">
                <a:solidFill>
                  <a:srgbClr val="002060"/>
                </a:solidFill>
              </a:rPr>
              <a:t>Role Play</a:t>
            </a:r>
            <a:endParaRPr lang="en-US" b="1" dirty="0">
              <a:solidFill>
                <a:srgbClr val="002060"/>
              </a:solidFill>
            </a:endParaRPr>
          </a:p>
        </p:txBody>
      </p:sp>
      <p:sp>
        <p:nvSpPr>
          <p:cNvPr id="4" name="Slide Number Placeholder 3"/>
          <p:cNvSpPr>
            <a:spLocks noGrp="1"/>
          </p:cNvSpPr>
          <p:nvPr>
            <p:ph type="sldNum" sz="quarter" idx="12"/>
          </p:nvPr>
        </p:nvSpPr>
        <p:spPr/>
        <p:txBody>
          <a:bodyPr/>
          <a:lstStyle/>
          <a:p>
            <a:pPr>
              <a:defRPr/>
            </a:pPr>
            <a:fld id="{F8013EF7-7F34-4AD8-AEB9-C8A5F13E5E8B}" type="slidenum">
              <a:rPr lang="en-US"/>
              <a:pPr>
                <a:defRPr/>
              </a:pPr>
              <a:t>90</a:t>
            </a:fld>
            <a:endParaRPr lang="en-US"/>
          </a:p>
        </p:txBody>
      </p:sp>
      <p:pic>
        <p:nvPicPr>
          <p:cNvPr id="33796" name="Picture 5" descr="Scared_Max_120809.jpg"/>
          <p:cNvPicPr>
            <a:picLocks noChangeAspect="1"/>
          </p:cNvPicPr>
          <p:nvPr/>
        </p:nvPicPr>
        <p:blipFill>
          <a:blip r:embed="rId3" cstate="print"/>
          <a:srcRect/>
          <a:stretch>
            <a:fillRect/>
          </a:stretch>
        </p:blipFill>
        <p:spPr bwMode="auto">
          <a:xfrm>
            <a:off x="2667000" y="2971800"/>
            <a:ext cx="3449638" cy="4422352"/>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201" y="259081"/>
            <a:ext cx="8162925" cy="1236028"/>
          </a:xfrm>
        </p:spPr>
        <p:txBody>
          <a:bodyPr/>
          <a:lstStyle/>
          <a:p>
            <a:pPr>
              <a:defRPr/>
            </a:pPr>
            <a:r>
              <a:rPr lang="en-US" b="1" dirty="0" smtClean="0">
                <a:solidFill>
                  <a:schemeClr val="bg2">
                    <a:lumMod val="20000"/>
                    <a:lumOff val="80000"/>
                  </a:schemeClr>
                </a:solidFill>
                <a:latin typeface="+mn-lt"/>
              </a:rPr>
              <a:t>How to Get Fired!  </a:t>
            </a:r>
            <a:r>
              <a:rPr lang="en-US" b="1" dirty="0" smtClean="0">
                <a:solidFill>
                  <a:schemeClr val="bg2">
                    <a:lumMod val="20000"/>
                    <a:lumOff val="80000"/>
                  </a:schemeClr>
                </a:solidFill>
                <a:latin typeface="+mn-lt"/>
                <a:sym typeface="Wingdings" pitchFamily="2" charset="2"/>
              </a:rPr>
              <a:t></a:t>
            </a:r>
            <a:endParaRPr lang="en-US" b="1" dirty="0">
              <a:solidFill>
                <a:schemeClr val="bg2">
                  <a:lumMod val="20000"/>
                  <a:lumOff val="80000"/>
                </a:schemeClr>
              </a:solidFill>
              <a:latin typeface="+mn-lt"/>
            </a:endParaRPr>
          </a:p>
        </p:txBody>
      </p:sp>
      <p:sp>
        <p:nvSpPr>
          <p:cNvPr id="7" name="Content Placeholder 6"/>
          <p:cNvSpPr>
            <a:spLocks noGrp="1"/>
          </p:cNvSpPr>
          <p:nvPr>
            <p:ph idx="1"/>
          </p:nvPr>
        </p:nvSpPr>
        <p:spPr>
          <a:xfrm>
            <a:off x="762000" y="1727200"/>
            <a:ext cx="8110538" cy="4749800"/>
          </a:xfrm>
        </p:spPr>
        <p:txBody>
          <a:bodyPr/>
          <a:lstStyle/>
          <a:p>
            <a:pPr lvl="2">
              <a:defRPr/>
            </a:pPr>
            <a:r>
              <a:rPr lang="en-US" sz="3600" b="1" dirty="0" smtClean="0">
                <a:solidFill>
                  <a:srgbClr val="FFCC00"/>
                </a:solidFill>
                <a:effectLst>
                  <a:outerShdw blurRad="38100" dist="38100" dir="2700000" algn="tl">
                    <a:srgbClr val="000000">
                      <a:alpha val="43137"/>
                    </a:srgbClr>
                  </a:outerShdw>
                </a:effectLst>
              </a:rPr>
              <a:t>Rubber Bullet</a:t>
            </a:r>
          </a:p>
          <a:p>
            <a:pPr lvl="2">
              <a:defRPr/>
            </a:pPr>
            <a:r>
              <a:rPr lang="en-US" sz="3600" b="1" dirty="0" smtClean="0">
                <a:solidFill>
                  <a:srgbClr val="FFCC00"/>
                </a:solidFill>
                <a:effectLst>
                  <a:outerShdw blurRad="38100" dist="38100" dir="2700000" algn="tl">
                    <a:srgbClr val="000000">
                      <a:alpha val="43137"/>
                    </a:srgbClr>
                  </a:outerShdw>
                </a:effectLst>
              </a:rPr>
              <a:t>Written Warning</a:t>
            </a:r>
          </a:p>
          <a:p>
            <a:pPr lvl="2">
              <a:defRPr/>
            </a:pPr>
            <a:r>
              <a:rPr lang="en-US" sz="3600" b="1" dirty="0" smtClean="0">
                <a:solidFill>
                  <a:srgbClr val="FFCC00"/>
                </a:solidFill>
                <a:effectLst>
                  <a:outerShdw blurRad="38100" dist="38100" dir="2700000" algn="tl">
                    <a:srgbClr val="000000">
                      <a:alpha val="43137"/>
                    </a:srgbClr>
                  </a:outerShdw>
                </a:effectLst>
              </a:rPr>
              <a:t>Suspension</a:t>
            </a:r>
          </a:p>
          <a:p>
            <a:pPr lvl="2">
              <a:defRPr/>
            </a:pPr>
            <a:r>
              <a:rPr lang="en-US" sz="3600" b="1" dirty="0" smtClean="0">
                <a:solidFill>
                  <a:srgbClr val="FFCC00"/>
                </a:solidFill>
                <a:effectLst>
                  <a:outerShdw blurRad="38100" dist="38100" dir="2700000" algn="tl">
                    <a:srgbClr val="000000">
                      <a:alpha val="43137"/>
                    </a:srgbClr>
                  </a:outerShdw>
                </a:effectLst>
              </a:rPr>
              <a:t>Out of here</a:t>
            </a:r>
            <a:endParaRPr lang="en-US" sz="3600" b="1" dirty="0" smtClean="0">
              <a:solidFill>
                <a:srgbClr val="002060"/>
              </a:solidFill>
              <a:effectLst>
                <a:outerShdw blurRad="38100" dist="38100" dir="2700000" algn="tl">
                  <a:srgbClr val="000000">
                    <a:alpha val="43137"/>
                  </a:srgbClr>
                </a:outerShdw>
              </a:effectLst>
            </a:endParaRPr>
          </a:p>
          <a:p>
            <a:pPr lvl="2">
              <a:defRPr/>
            </a:pPr>
            <a:r>
              <a:rPr lang="en-US" sz="3600" b="1" dirty="0" smtClean="0">
                <a:solidFill>
                  <a:srgbClr val="CCFF99"/>
                </a:solidFill>
                <a:effectLst>
                  <a:outerShdw blurRad="38100" dist="38100" dir="2700000" algn="tl">
                    <a:srgbClr val="000000">
                      <a:alpha val="43137"/>
                    </a:srgbClr>
                  </a:outerShdw>
                </a:effectLst>
              </a:rPr>
              <a:t>If you want to save her…</a:t>
            </a:r>
          </a:p>
          <a:p>
            <a:pPr lvl="3">
              <a:buFontTx/>
              <a:buNone/>
              <a:defRPr/>
            </a:pPr>
            <a:r>
              <a:rPr lang="en-US" sz="3600" b="1" dirty="0" smtClean="0">
                <a:solidFill>
                  <a:srgbClr val="CCFF99"/>
                </a:solidFill>
                <a:effectLst>
                  <a:outerShdw blurRad="38100" dist="38100" dir="2700000" algn="tl">
                    <a:srgbClr val="000000">
                      <a:alpha val="43137"/>
                    </a:srgbClr>
                  </a:outerShdw>
                </a:effectLst>
              </a:rPr>
              <a:t>show her where the door is!</a:t>
            </a:r>
            <a:endParaRPr lang="en-US" sz="3600" b="1" dirty="0">
              <a:solidFill>
                <a:srgbClr val="CCFF99"/>
              </a:solidFill>
              <a:effectLst>
                <a:outerShdw blurRad="38100" dist="38100" dir="2700000" algn="tl">
                  <a:srgbClr val="000000">
                    <a:alpha val="43137"/>
                  </a:srgbClr>
                </a:outerShdw>
              </a:effectLst>
            </a:endParaRPr>
          </a:p>
        </p:txBody>
      </p:sp>
      <p:sp>
        <p:nvSpPr>
          <p:cNvPr id="4" name="Footer Placeholder 3"/>
          <p:cNvSpPr>
            <a:spLocks noGrp="1"/>
          </p:cNvSpPr>
          <p:nvPr>
            <p:ph type="ftr" sz="quarter" idx="11"/>
          </p:nvPr>
        </p:nvSpPr>
        <p:spPr/>
        <p:txBody>
          <a:bodyPr/>
          <a:lstStyle/>
          <a:p>
            <a:pPr>
              <a:defRPr/>
            </a:pPr>
            <a:r>
              <a:rPr lang="en-US" smtClean="0"/>
              <a:t>www.barebonesbiz.com</a:t>
            </a:r>
            <a:endParaRPr lang="en-US"/>
          </a:p>
        </p:txBody>
      </p:sp>
      <p:sp>
        <p:nvSpPr>
          <p:cNvPr id="5" name="Slide Number Placeholder 4"/>
          <p:cNvSpPr>
            <a:spLocks noGrp="1"/>
          </p:cNvSpPr>
          <p:nvPr>
            <p:ph type="sldNum" sz="quarter" idx="12"/>
          </p:nvPr>
        </p:nvSpPr>
        <p:spPr/>
        <p:txBody>
          <a:bodyPr/>
          <a:lstStyle/>
          <a:p>
            <a:pPr>
              <a:defRPr/>
            </a:pPr>
            <a:fld id="{5841E950-945F-453F-8B94-C94948DA0129}" type="slidenum">
              <a:rPr lang="en-US" smtClean="0"/>
              <a:pPr>
                <a:defRPr/>
              </a:pPr>
              <a:t>91</a:t>
            </a:fld>
            <a:endParaRPr lang="en-US"/>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4"/>
          <p:cNvSpPr>
            <a:spLocks noGrp="1"/>
          </p:cNvSpPr>
          <p:nvPr>
            <p:ph type="sldNum" sz="quarter" idx="12"/>
          </p:nvPr>
        </p:nvSpPr>
        <p:spPr/>
        <p:txBody>
          <a:bodyPr/>
          <a:lstStyle/>
          <a:p>
            <a:pPr>
              <a:defRPr/>
            </a:pPr>
            <a:fld id="{068FCD34-A214-40B7-8576-37F3D495E1C3}" type="slidenum">
              <a:rPr lang="en-US" smtClean="0"/>
              <a:pPr>
                <a:defRPr/>
              </a:pPr>
              <a:t>92</a:t>
            </a:fld>
            <a:endParaRPr lang="en-US" smtClean="0"/>
          </a:p>
        </p:txBody>
      </p:sp>
      <p:sp>
        <p:nvSpPr>
          <p:cNvPr id="119810" name="Text Box 2"/>
          <p:cNvSpPr txBox="1">
            <a:spLocks noChangeArrowheads="1"/>
          </p:cNvSpPr>
          <p:nvPr/>
        </p:nvSpPr>
        <p:spPr bwMode="auto">
          <a:xfrm>
            <a:off x="447676" y="456989"/>
            <a:ext cx="8279446" cy="1446550"/>
          </a:xfrm>
          <a:prstGeom prst="rect">
            <a:avLst/>
          </a:prstGeom>
          <a:noFill/>
          <a:ln w="9525">
            <a:noFill/>
            <a:miter lim="800000"/>
            <a:headEnd/>
            <a:tailEnd/>
          </a:ln>
        </p:spPr>
        <p:txBody>
          <a:bodyPr wrap="none">
            <a:spAutoFit/>
          </a:bodyPr>
          <a:lstStyle/>
          <a:p>
            <a:r>
              <a:rPr lang="en-US" sz="4400" b="1">
                <a:solidFill>
                  <a:srgbClr val="FFFF00"/>
                </a:solidFill>
                <a:latin typeface="Calibri" pitchFamily="34" charset="0"/>
              </a:rPr>
              <a:t>Will you hold them accountable…  </a:t>
            </a:r>
          </a:p>
          <a:p>
            <a:r>
              <a:rPr lang="en-US" sz="4400" b="1">
                <a:solidFill>
                  <a:srgbClr val="FFFF00"/>
                </a:solidFill>
                <a:latin typeface="Calibri" pitchFamily="34" charset="0"/>
              </a:rPr>
              <a:t>	for OPERATIONS?</a:t>
            </a:r>
          </a:p>
        </p:txBody>
      </p:sp>
      <p:pic>
        <p:nvPicPr>
          <p:cNvPr id="34820" name="Picture 3" descr="Jeff the FS Candidate Truck (2).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2362200" y="2504441"/>
            <a:ext cx="4191000" cy="4566285"/>
          </a:xfrm>
          <a:prstGeom prst="rect">
            <a:avLst/>
          </a:prstGeom>
          <a:noFill/>
          <a:ln w="9525">
            <a:noFill/>
            <a:miter lim="800000"/>
            <a:headEnd/>
            <a:tailEnd/>
          </a:ln>
        </p:spPr>
      </p:pic>
    </p:spTree>
  </p:cSld>
  <p:clrMapOvr>
    <a:masterClrMapping/>
  </p:clrMapOvr>
  <p:transition xmlns:p14="http://schemas.microsoft.com/office/powerpoint/2010/main">
    <p:zoom/>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119810"/>
                                        </p:tgtEl>
                                        <p:attrNameLst>
                                          <p:attrName>style.visibility</p:attrName>
                                        </p:attrNameLst>
                                      </p:cBhvr>
                                      <p:to>
                                        <p:strVal val="visible"/>
                                      </p:to>
                                    </p:set>
                                    <p:animEffect transition="in" filter="fade">
                                      <p:cBhvr>
                                        <p:cTn id="7" dur="2000"/>
                                        <p:tgtEl>
                                          <p:spTgt spid="119810"/>
                                        </p:tgtEl>
                                      </p:cBhvr>
                                    </p:animEffect>
                                    <p:anim calcmode="lin" valueType="num">
                                      <p:cBhvr>
                                        <p:cTn id="8" dur="2000" fill="hold"/>
                                        <p:tgtEl>
                                          <p:spTgt spid="119810"/>
                                        </p:tgtEl>
                                        <p:attrNameLst>
                                          <p:attrName>ppt_w</p:attrName>
                                        </p:attrNameLst>
                                      </p:cBhvr>
                                      <p:tavLst>
                                        <p:tav tm="0" fmla="#ppt_w*sin(2.5*pi*$)">
                                          <p:val>
                                            <p:fltVal val="0"/>
                                          </p:val>
                                        </p:tav>
                                        <p:tav tm="100000">
                                          <p:val>
                                            <p:fltVal val="1"/>
                                          </p:val>
                                        </p:tav>
                                      </p:tavLst>
                                    </p:anim>
                                    <p:anim calcmode="lin" valueType="num">
                                      <p:cBhvr>
                                        <p:cTn id="9" dur="2000" fill="hold"/>
                                        <p:tgtEl>
                                          <p:spTgt spid="1198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0"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4"/>
          <p:cNvSpPr>
            <a:spLocks noGrp="1"/>
          </p:cNvSpPr>
          <p:nvPr>
            <p:ph type="sldNum" sz="quarter" idx="12"/>
          </p:nvPr>
        </p:nvSpPr>
        <p:spPr/>
        <p:txBody>
          <a:bodyPr/>
          <a:lstStyle/>
          <a:p>
            <a:pPr>
              <a:defRPr/>
            </a:pPr>
            <a:fld id="{B6152154-A3EF-4080-B394-B6EEE75E76F2}" type="slidenum">
              <a:rPr lang="en-US" smtClean="0"/>
              <a:pPr>
                <a:defRPr/>
              </a:pPr>
              <a:t>93</a:t>
            </a:fld>
            <a:endParaRPr lang="en-US" smtClean="0"/>
          </a:p>
        </p:txBody>
      </p:sp>
      <p:sp>
        <p:nvSpPr>
          <p:cNvPr id="120836" name="Text Box 4"/>
          <p:cNvSpPr txBox="1">
            <a:spLocks noChangeArrowheads="1"/>
          </p:cNvSpPr>
          <p:nvPr/>
        </p:nvSpPr>
        <p:spPr bwMode="auto">
          <a:xfrm>
            <a:off x="623888" y="913977"/>
            <a:ext cx="8279446" cy="1446550"/>
          </a:xfrm>
          <a:prstGeom prst="rect">
            <a:avLst/>
          </a:prstGeom>
          <a:noFill/>
          <a:ln w="9525">
            <a:noFill/>
            <a:miter lim="800000"/>
            <a:headEnd/>
            <a:tailEnd/>
          </a:ln>
        </p:spPr>
        <p:txBody>
          <a:bodyPr wrap="none">
            <a:spAutoFit/>
          </a:bodyPr>
          <a:lstStyle/>
          <a:p>
            <a:r>
              <a:rPr lang="en-US" sz="4400" b="1">
                <a:solidFill>
                  <a:srgbClr val="FFFF00"/>
                </a:solidFill>
                <a:latin typeface="Calibri" pitchFamily="34" charset="0"/>
              </a:rPr>
              <a:t>Will you hold them accountable…  </a:t>
            </a:r>
          </a:p>
          <a:p>
            <a:r>
              <a:rPr lang="en-US" sz="4400" b="1">
                <a:solidFill>
                  <a:srgbClr val="FFFF00"/>
                </a:solidFill>
                <a:latin typeface="Calibri" pitchFamily="34" charset="0"/>
              </a:rPr>
              <a:t>	for SALES?</a:t>
            </a:r>
          </a:p>
        </p:txBody>
      </p:sp>
      <p:pic>
        <p:nvPicPr>
          <p:cNvPr id="35844" name="Picture 3" descr="C:\Users\Ellen\AppData\Local\Microsoft\Windows\Temporary Internet Files\Content.IE5\9TH9JJMH\MC900434749[1].png"/>
          <p:cNvPicPr>
            <a:picLocks noChangeAspect="1" noChangeArrowheads="1"/>
          </p:cNvPicPr>
          <p:nvPr/>
        </p:nvPicPr>
        <p:blipFill>
          <a:blip r:embed="rId3" cstate="print"/>
          <a:srcRect/>
          <a:stretch>
            <a:fillRect/>
          </a:stretch>
        </p:blipFill>
        <p:spPr bwMode="auto">
          <a:xfrm>
            <a:off x="2420939" y="2743730"/>
            <a:ext cx="4213225" cy="3580342"/>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20836"/>
                                        </p:tgtEl>
                                        <p:attrNameLst>
                                          <p:attrName>style.visibility</p:attrName>
                                        </p:attrNameLst>
                                      </p:cBhvr>
                                      <p:to>
                                        <p:strVal val="visible"/>
                                      </p:to>
                                    </p:set>
                                    <p:anim calcmode="lin" valueType="num">
                                      <p:cBhvr>
                                        <p:cTn id="7" dur="500" fill="hold"/>
                                        <p:tgtEl>
                                          <p:spTgt spid="120836"/>
                                        </p:tgtEl>
                                        <p:attrNameLst>
                                          <p:attrName>ppt_w</p:attrName>
                                        </p:attrNameLst>
                                      </p:cBhvr>
                                      <p:tavLst>
                                        <p:tav tm="0">
                                          <p:val>
                                            <p:fltVal val="0"/>
                                          </p:val>
                                        </p:tav>
                                        <p:tav tm="100000">
                                          <p:val>
                                            <p:strVal val="#ppt_w"/>
                                          </p:val>
                                        </p:tav>
                                      </p:tavLst>
                                    </p:anim>
                                    <p:anim calcmode="lin" valueType="num">
                                      <p:cBhvr>
                                        <p:cTn id="8" dur="500" fill="hold"/>
                                        <p:tgtEl>
                                          <p:spTgt spid="12083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6"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4"/>
          <p:cNvSpPr>
            <a:spLocks noGrp="1"/>
          </p:cNvSpPr>
          <p:nvPr>
            <p:ph type="sldNum" sz="quarter" idx="12"/>
          </p:nvPr>
        </p:nvSpPr>
        <p:spPr>
          <a:xfrm>
            <a:off x="3590925" y="7124700"/>
            <a:ext cx="2895600" cy="518160"/>
          </a:xfrm>
        </p:spPr>
        <p:txBody>
          <a:bodyPr/>
          <a:lstStyle/>
          <a:p>
            <a:pPr algn="ctr">
              <a:defRPr/>
            </a:pPr>
            <a:fld id="{897B37A1-8173-4B4B-9CEC-7B3B340AB3D0}" type="slidenum">
              <a:rPr lang="en-US" smtClean="0"/>
              <a:pPr algn="ctr">
                <a:defRPr/>
              </a:pPr>
              <a:t>94</a:t>
            </a:fld>
            <a:endParaRPr lang="en-US" smtClean="0"/>
          </a:p>
        </p:txBody>
      </p:sp>
      <p:sp>
        <p:nvSpPr>
          <p:cNvPr id="36867" name="Rectangle 2"/>
          <p:cNvSpPr>
            <a:spLocks noGrp="1" noChangeArrowheads="1"/>
          </p:cNvSpPr>
          <p:nvPr>
            <p:ph type="title"/>
          </p:nvPr>
        </p:nvSpPr>
        <p:spPr>
          <a:xfrm>
            <a:off x="457201" y="690880"/>
            <a:ext cx="8228013" cy="1291802"/>
          </a:xfrm>
        </p:spPr>
        <p:txBody>
          <a:bodyPr/>
          <a:lstStyle/>
          <a:p>
            <a:pPr algn="ctr"/>
            <a:r>
              <a:rPr lang="en-US" b="1" smtClean="0">
                <a:solidFill>
                  <a:srgbClr val="66FF33"/>
                </a:solidFill>
                <a:latin typeface="Calibri" pitchFamily="34" charset="0"/>
              </a:rPr>
              <a:t>Will you hold yourself accountable? </a:t>
            </a:r>
          </a:p>
        </p:txBody>
      </p:sp>
      <p:pic>
        <p:nvPicPr>
          <p:cNvPr id="36868" name="Picture 4" descr="addams-family_1.jpg"/>
          <p:cNvPicPr>
            <a:picLocks noChangeAspect="1"/>
          </p:cNvPicPr>
          <p:nvPr/>
        </p:nvPicPr>
        <p:blipFill>
          <a:blip r:embed="rId3" cstate="print"/>
          <a:srcRect/>
          <a:stretch>
            <a:fillRect/>
          </a:stretch>
        </p:blipFill>
        <p:spPr bwMode="auto">
          <a:xfrm>
            <a:off x="2819400" y="2418080"/>
            <a:ext cx="3200400" cy="362712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1371601" y="228495"/>
            <a:ext cx="6499225" cy="1038119"/>
          </a:xfrm>
        </p:spPr>
        <p:txBody>
          <a:bodyPr rtlCol="0">
            <a:noAutofit/>
          </a:bodyPr>
          <a:lstStyle/>
          <a:p>
            <a:pPr eaLnBrk="1" fontAlgn="auto" hangingPunct="1">
              <a:spcAft>
                <a:spcPts val="0"/>
              </a:spcAft>
              <a:defRPr/>
            </a:pPr>
            <a:r>
              <a:rPr lang="en-US" sz="5400" b="1" dirty="0" smtClean="0">
                <a:solidFill>
                  <a:srgbClr val="66FF66"/>
                </a:solidFill>
                <a:effectLst>
                  <a:outerShdw blurRad="165100" dist="88900" dir="2700000" algn="tl" rotWithShape="0">
                    <a:prstClr val="black">
                      <a:alpha val="40000"/>
                    </a:prstClr>
                  </a:outerShdw>
                </a:effectLst>
              </a:rPr>
              <a:t>Keep Score</a:t>
            </a:r>
            <a:endParaRPr lang="en-US" sz="5400" b="1" dirty="0">
              <a:solidFill>
                <a:srgbClr val="66FF66"/>
              </a:solidFill>
              <a:effectLst>
                <a:outerShdw blurRad="165100" dist="88900" dir="2700000" algn="tl" rotWithShape="0">
                  <a:prstClr val="black">
                    <a:alpha val="40000"/>
                  </a:prstClr>
                </a:outerShdw>
              </a:effectLst>
            </a:endParaRPr>
          </a:p>
        </p:txBody>
      </p:sp>
      <p:sp>
        <p:nvSpPr>
          <p:cNvPr id="4" name="Slide Number Placeholder 3"/>
          <p:cNvSpPr>
            <a:spLocks noGrp="1"/>
          </p:cNvSpPr>
          <p:nvPr>
            <p:ph type="sldNum" sz="quarter" idx="12"/>
          </p:nvPr>
        </p:nvSpPr>
        <p:spPr/>
        <p:txBody>
          <a:bodyPr/>
          <a:lstStyle/>
          <a:p>
            <a:pPr>
              <a:defRPr/>
            </a:pPr>
            <a:fld id="{B0080611-74E5-4B88-A079-76248E1E5132}" type="slidenum">
              <a:rPr lang="en-US"/>
              <a:pPr>
                <a:defRPr/>
              </a:pPr>
              <a:t>95</a:t>
            </a:fld>
            <a:endParaRPr lang="en-US"/>
          </a:p>
        </p:txBody>
      </p:sp>
      <p:sp>
        <p:nvSpPr>
          <p:cNvPr id="5" name="Footer Placeholder 4"/>
          <p:cNvSpPr>
            <a:spLocks noGrp="1"/>
          </p:cNvSpPr>
          <p:nvPr>
            <p:ph type="ftr" sz="quarter" idx="11"/>
          </p:nvPr>
        </p:nvSpPr>
        <p:spPr/>
        <p:txBody>
          <a:bodyPr/>
          <a:lstStyle/>
          <a:p>
            <a:pPr>
              <a:defRPr/>
            </a:pPr>
            <a:r>
              <a:rPr lang="en-US"/>
              <a:t>www.barebonesbiz.com</a:t>
            </a:r>
          </a:p>
        </p:txBody>
      </p:sp>
      <p:pic>
        <p:nvPicPr>
          <p:cNvPr id="37893" name="Picture 5" descr="Mark_Scorecard_121022.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914401" y="2743730"/>
            <a:ext cx="5287963" cy="3949170"/>
          </a:xfrm>
          <a:prstGeom prst="rect">
            <a:avLst/>
          </a:prstGeom>
          <a:noFill/>
          <a:ln w="9525">
            <a:noFill/>
            <a:miter lim="800000"/>
            <a:headEnd/>
            <a:tailEnd/>
          </a:ln>
        </p:spPr>
      </p:pic>
      <p:pic>
        <p:nvPicPr>
          <p:cNvPr id="37894" name="Picture 7" descr="https://encrypted-tbn2.gstatic.com/images?q=tbn:ANd9GcQbx_oO3hH8hA4mL-R-sUhUPUvposHZBcl7AIx2hyGabPMU7C_7Se2Q28A"/>
          <p:cNvPicPr>
            <a:picLocks noChangeAspect="1" noChangeArrowheads="1"/>
          </p:cNvPicPr>
          <p:nvPr/>
        </p:nvPicPr>
        <p:blipFill>
          <a:blip r:embed="rId4" cstate="print"/>
          <a:srcRect/>
          <a:stretch>
            <a:fillRect/>
          </a:stretch>
        </p:blipFill>
        <p:spPr bwMode="auto">
          <a:xfrm>
            <a:off x="6934200" y="381423"/>
            <a:ext cx="1524000" cy="3094567"/>
          </a:xfrm>
          <a:prstGeom prst="rect">
            <a:avLst/>
          </a:prstGeom>
          <a:noFill/>
          <a:ln w="9525">
            <a:noFill/>
            <a:miter lim="800000"/>
            <a:headEnd/>
            <a:tailEnd/>
          </a:ln>
        </p:spPr>
      </p:pic>
      <p:pic>
        <p:nvPicPr>
          <p:cNvPr id="37895" name="Picture 9" descr="https://encrypted-tbn1.gstatic.com/images?q=tbn:ANd9GcQqpA57iTZtCNW8lpmamtJ7ITqPhN0xBhDuDyFAc5GLPnCfMzva"/>
          <p:cNvPicPr>
            <a:picLocks noChangeAspect="1" noChangeArrowheads="1"/>
          </p:cNvPicPr>
          <p:nvPr/>
        </p:nvPicPr>
        <p:blipFill>
          <a:blip r:embed="rId5" cstate="print"/>
          <a:srcRect/>
          <a:stretch>
            <a:fillRect/>
          </a:stretch>
        </p:blipFill>
        <p:spPr bwMode="auto">
          <a:xfrm>
            <a:off x="304801" y="1295401"/>
            <a:ext cx="3197225" cy="2515235"/>
          </a:xfrm>
          <a:prstGeom prst="rect">
            <a:avLst/>
          </a:prstGeom>
          <a:noFill/>
          <a:ln w="9525">
            <a:noFill/>
            <a:miter lim="800000"/>
            <a:headEnd/>
            <a:tailEnd/>
          </a:ln>
        </p:spPr>
      </p:pic>
      <p:pic>
        <p:nvPicPr>
          <p:cNvPr id="37896" name="Picture 11" descr="https://encrypted-tbn1.gstatic.com/images?q=tbn:ANd9GcT6GDH1gq5wriApTy35eXjiqhogA_ZohwnrPyBBkQmjlxptf_RQ"/>
          <p:cNvPicPr>
            <a:picLocks noChangeAspect="1" noChangeArrowheads="1"/>
          </p:cNvPicPr>
          <p:nvPr/>
        </p:nvPicPr>
        <p:blipFill>
          <a:blip r:embed="rId6" cstate="print"/>
          <a:srcRect/>
          <a:stretch>
            <a:fillRect/>
          </a:stretch>
        </p:blipFill>
        <p:spPr bwMode="auto">
          <a:xfrm>
            <a:off x="3733800" y="1370966"/>
            <a:ext cx="3048000" cy="991341"/>
          </a:xfrm>
          <a:prstGeom prst="rect">
            <a:avLst/>
          </a:prstGeom>
          <a:noFill/>
          <a:ln w="9525">
            <a:noFill/>
            <a:miter lim="800000"/>
            <a:headEnd/>
            <a:tailEnd/>
          </a:ln>
        </p:spPr>
      </p:pic>
      <p:pic>
        <p:nvPicPr>
          <p:cNvPr id="37897" name="Picture 13" descr="https://encrypted-tbn1.gstatic.com/images?q=tbn:ANd9GcTs9imNKiVQ7DDWg_TjvAoya1c0kjG3paAvI_-jqOKYuO56am4t"/>
          <p:cNvPicPr>
            <a:picLocks noChangeAspect="1" noChangeArrowheads="1"/>
          </p:cNvPicPr>
          <p:nvPr/>
        </p:nvPicPr>
        <p:blipFill>
          <a:blip r:embed="rId7" cstate="print"/>
          <a:srcRect/>
          <a:stretch>
            <a:fillRect/>
          </a:stretch>
        </p:blipFill>
        <p:spPr bwMode="auto">
          <a:xfrm>
            <a:off x="5486401" y="3657707"/>
            <a:ext cx="3076575" cy="1486112"/>
          </a:xfrm>
          <a:prstGeom prst="rect">
            <a:avLst/>
          </a:prstGeom>
          <a:noFill/>
          <a:ln w="9525">
            <a:noFill/>
            <a:miter lim="800000"/>
            <a:headEnd/>
            <a:tailEnd/>
          </a:ln>
        </p:spPr>
      </p:pic>
      <p:pic>
        <p:nvPicPr>
          <p:cNvPr id="37898" name="Picture 9" descr="Ty_RE.JPG"/>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6400801" y="5257165"/>
            <a:ext cx="1763713" cy="2362306"/>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E03B60AE-B53E-41A5-B042-ADBCE135304F}" type="slidenum">
              <a:rPr lang="en-US"/>
              <a:pPr>
                <a:defRPr/>
              </a:pPr>
              <a:t>96</a:t>
            </a:fld>
            <a:endParaRPr lang="en-US"/>
          </a:p>
        </p:txBody>
      </p:sp>
      <p:sp>
        <p:nvSpPr>
          <p:cNvPr id="2052" name="Text Box 6"/>
          <p:cNvSpPr txBox="1">
            <a:spLocks noChangeArrowheads="1"/>
          </p:cNvSpPr>
          <p:nvPr/>
        </p:nvSpPr>
        <p:spPr bwMode="auto">
          <a:xfrm>
            <a:off x="457175" y="5527040"/>
            <a:ext cx="8343951" cy="1384995"/>
          </a:xfrm>
          <a:prstGeom prst="rect">
            <a:avLst/>
          </a:prstGeom>
          <a:noFill/>
          <a:ln w="9525">
            <a:noFill/>
            <a:miter lim="800000"/>
            <a:headEnd/>
            <a:tailEnd/>
          </a:ln>
        </p:spPr>
        <p:txBody>
          <a:bodyPr wrap="none">
            <a:spAutoFit/>
          </a:bodyPr>
          <a:lstStyle/>
          <a:p>
            <a:pPr algn="ctr"/>
            <a:r>
              <a:rPr lang="en-US" sz="2800" dirty="0">
                <a:solidFill>
                  <a:srgbClr val="FFCC00"/>
                </a:solidFill>
              </a:rPr>
              <a:t>Are you willing to charge what you need to charge?</a:t>
            </a:r>
          </a:p>
          <a:p>
            <a:pPr algn="ctr"/>
            <a:r>
              <a:rPr lang="en-US" sz="2800" b="1" dirty="0">
                <a:solidFill>
                  <a:srgbClr val="FFCC00"/>
                </a:solidFill>
              </a:rPr>
              <a:t>Can you add enough value to get to “Yes</a:t>
            </a:r>
            <a:r>
              <a:rPr lang="en-US" sz="2800" b="1" dirty="0" smtClean="0">
                <a:solidFill>
                  <a:srgbClr val="FFCC00"/>
                </a:solidFill>
              </a:rPr>
              <a:t>!”?</a:t>
            </a:r>
          </a:p>
          <a:p>
            <a:pPr algn="ctr"/>
            <a:r>
              <a:rPr lang="en-US" sz="2800" b="1" dirty="0" smtClean="0">
                <a:solidFill>
                  <a:srgbClr val="FFCC00"/>
                </a:solidFill>
              </a:rPr>
              <a:t>Are you willing to learn how?  </a:t>
            </a:r>
            <a:endParaRPr lang="en-US" sz="2800" b="1" dirty="0">
              <a:solidFill>
                <a:srgbClr val="FFCC00"/>
              </a:solidFill>
            </a:endParaRPr>
          </a:p>
        </p:txBody>
      </p:sp>
      <p:sp>
        <p:nvSpPr>
          <p:cNvPr id="2053" name="Rectangle 2"/>
          <p:cNvSpPr>
            <a:spLocks noGrp="1" noChangeArrowheads="1"/>
          </p:cNvSpPr>
          <p:nvPr>
            <p:ph type="title"/>
          </p:nvPr>
        </p:nvSpPr>
        <p:spPr>
          <a:xfrm>
            <a:off x="1447801" y="777240"/>
            <a:ext cx="6499225" cy="1038120"/>
          </a:xfrm>
          <a:solidFill>
            <a:srgbClr val="99FF99"/>
          </a:solidFill>
          <a:ln w="28575">
            <a:solidFill>
              <a:srgbClr val="FFFF00"/>
            </a:solidFill>
          </a:ln>
        </p:spPr>
        <p:txBody>
          <a:bodyPr anchor="ctr"/>
          <a:lstStyle/>
          <a:p>
            <a:pPr algn="ctr" eaLnBrk="1" hangingPunct="1"/>
            <a:r>
              <a:rPr lang="en-US" b="1" dirty="0" smtClean="0">
                <a:solidFill>
                  <a:srgbClr val="990099"/>
                </a:solidFill>
              </a:rPr>
              <a:t>Adopt a Sales Guru</a:t>
            </a:r>
          </a:p>
        </p:txBody>
      </p:sp>
      <p:pic>
        <p:nvPicPr>
          <p:cNvPr id="8" name="Picture 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24200" y="2245361"/>
            <a:ext cx="2976880" cy="297688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7714" name="Rectangle 2"/>
          <p:cNvSpPr>
            <a:spLocks noGrp="1" noChangeArrowheads="1"/>
          </p:cNvSpPr>
          <p:nvPr>
            <p:ph type="ctrTitle"/>
          </p:nvPr>
        </p:nvSpPr>
        <p:spPr>
          <a:xfrm>
            <a:off x="627530" y="533401"/>
            <a:ext cx="7775015" cy="2352675"/>
          </a:xfrm>
        </p:spPr>
        <p:txBody>
          <a:bodyPr/>
          <a:lstStyle/>
          <a:p>
            <a:pPr eaLnBrk="1" hangingPunct="1">
              <a:defRPr/>
            </a:pPr>
            <a:r>
              <a:rPr lang="en-US" sz="3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Your Sales GOAL comes from </a:t>
            </a:r>
          </a:p>
        </p:txBody>
      </p:sp>
      <p:sp>
        <p:nvSpPr>
          <p:cNvPr id="627715" name="Rectangle 3"/>
          <p:cNvSpPr>
            <a:spLocks noGrp="1" noChangeArrowheads="1"/>
          </p:cNvSpPr>
          <p:nvPr>
            <p:ph type="subTitle" idx="1"/>
          </p:nvPr>
        </p:nvSpPr>
        <p:spPr>
          <a:xfrm>
            <a:off x="1255059" y="1981201"/>
            <a:ext cx="6400426" cy="1990725"/>
          </a:xfrm>
        </p:spPr>
        <p:txBody>
          <a:bodyP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eaLnBrk="1" hangingPunct="1">
              <a:defRPr/>
            </a:pPr>
            <a:r>
              <a:rPr lang="en-US" sz="4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YOUR BUDGET!  </a:t>
            </a:r>
          </a:p>
        </p:txBody>
      </p:sp>
      <p:sp>
        <p:nvSpPr>
          <p:cNvPr id="34822" name="Slide Number Placeholder 6"/>
          <p:cNvSpPr>
            <a:spLocks noGrp="1"/>
          </p:cNvSpPr>
          <p:nvPr>
            <p:ph type="sldNum" sz="quarter" idx="12"/>
          </p:nvPr>
        </p:nvSpPr>
        <p:spPr>
          <a:noFill/>
        </p:spPr>
        <p:txBody>
          <a:bodyPr/>
          <a:lstStyle/>
          <a:p>
            <a:fld id="{8A9ECB37-21EE-4589-B412-39F80B9500C6}" type="slidenum">
              <a:rPr lang="en-US" smtClean="0"/>
              <a:pPr/>
              <a:t>97</a:t>
            </a:fld>
            <a:endParaRPr lang="en-US" smtClean="0"/>
          </a:p>
        </p:txBody>
      </p:sp>
      <p:pic>
        <p:nvPicPr>
          <p:cNvPr id="34820" name="Picture 4" descr="BD19708_"/>
          <p:cNvPicPr>
            <a:picLocks noChangeAspect="1" noChangeArrowheads="1"/>
          </p:cNvPicPr>
          <p:nvPr/>
        </p:nvPicPr>
        <p:blipFill>
          <a:blip r:embed="rId3" cstate="print"/>
          <a:srcRect/>
          <a:stretch>
            <a:fillRect/>
          </a:stretch>
        </p:blipFill>
        <p:spPr bwMode="auto">
          <a:xfrm>
            <a:off x="2779060" y="2895601"/>
            <a:ext cx="3141382" cy="2466975"/>
          </a:xfrm>
          <a:prstGeom prst="rect">
            <a:avLst/>
          </a:prstGeom>
          <a:noFill/>
          <a:ln w="9525">
            <a:noFill/>
            <a:miter lim="800000"/>
            <a:headEnd/>
            <a:tailEnd/>
          </a:ln>
        </p:spPr>
      </p:pic>
      <p:sp>
        <p:nvSpPr>
          <p:cNvPr id="627717" name="Rectangle 5"/>
          <p:cNvSpPr>
            <a:spLocks noChangeArrowheads="1"/>
          </p:cNvSpPr>
          <p:nvPr/>
        </p:nvSpPr>
        <p:spPr bwMode="auto">
          <a:xfrm>
            <a:off x="1344706" y="5562601"/>
            <a:ext cx="6491941" cy="1751013"/>
          </a:xfrm>
          <a:prstGeom prst="rect">
            <a:avLst/>
          </a:prstGeom>
          <a:noFill/>
          <a:ln>
            <a:noFill/>
            <a:headEnd/>
            <a:tailEnd/>
          </a:ln>
        </p:spPr>
        <p:style>
          <a:lnRef idx="2">
            <a:schemeClr val="dk1"/>
          </a:lnRef>
          <a:fillRef idx="1">
            <a:schemeClr val="lt1"/>
          </a:fillRef>
          <a:effectRef idx="0">
            <a:schemeClr val="dk1"/>
          </a:effectRef>
          <a:fontRef idx="minor">
            <a:schemeClr val="dk1"/>
          </a:fontRef>
        </p:style>
        <p:txBody>
          <a:bodyPr lIns="179814" tIns="89904" rIns="179814" bIns="89904"/>
          <a:lstStyle/>
          <a:p>
            <a:pPr algn="ctr" eaLnBrk="1" hangingPunct="1">
              <a:defRPr/>
            </a:pPr>
            <a:r>
              <a:rPr lang="en-US" sz="3700" dirty="0">
                <a:ln w="18415" cmpd="sng">
                  <a:solidFill>
                    <a:srgbClr val="FFFFFF"/>
                  </a:solidFill>
                  <a:prstDash val="solid"/>
                </a:ln>
                <a:solidFill>
                  <a:srgbClr val="FFFFFF"/>
                </a:solidFill>
                <a:effectLst>
                  <a:outerShdw blurRad="63500" dir="3600000" algn="tl" rotWithShape="0">
                    <a:srgbClr val="000000">
                      <a:alpha val="70000"/>
                    </a:srgbClr>
                  </a:outerShdw>
                </a:effectLst>
              </a:rPr>
              <a:t>Start with EXPENSES…then finish the Top Line!</a:t>
            </a:r>
          </a:p>
        </p:txBody>
      </p:sp>
    </p:spTree>
  </p:cSld>
  <p:clrMapOvr>
    <a:masterClrMapping/>
  </p:clrMapOvr>
  <p:timing>
    <p:tnLst>
      <p:par>
        <p:cTn xmlns:p14="http://schemas.microsoft.com/office/powerpoint/2010/mai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2"/>
          </p:nvPr>
        </p:nvSpPr>
        <p:spPr/>
        <p:txBody>
          <a:bodyPr/>
          <a:lstStyle/>
          <a:p>
            <a:pPr>
              <a:defRPr/>
            </a:pPr>
            <a:fld id="{65115FF6-A505-4ACD-BF5A-667260829EE1}" type="slidenum">
              <a:rPr lang="en-US"/>
              <a:pPr>
                <a:defRPr/>
              </a:pPr>
              <a:t>98</a:t>
            </a:fld>
            <a:endParaRPr lang="en-US"/>
          </a:p>
        </p:txBody>
      </p:sp>
      <p:sp>
        <p:nvSpPr>
          <p:cNvPr id="25603" name="Rectangle 2"/>
          <p:cNvSpPr>
            <a:spLocks noGrp="1" noChangeArrowheads="1"/>
          </p:cNvSpPr>
          <p:nvPr>
            <p:ph type="title"/>
          </p:nvPr>
        </p:nvSpPr>
        <p:spPr>
          <a:xfrm>
            <a:off x="1447801" y="777240"/>
            <a:ext cx="6499225" cy="1038120"/>
          </a:xfrm>
          <a:solidFill>
            <a:srgbClr val="99FF99"/>
          </a:solidFill>
          <a:ln w="28575">
            <a:solidFill>
              <a:srgbClr val="FFFF00"/>
            </a:solidFill>
          </a:ln>
        </p:spPr>
        <p:txBody>
          <a:bodyPr anchor="ctr"/>
          <a:lstStyle/>
          <a:p>
            <a:pPr algn="ctr" eaLnBrk="1" hangingPunct="1"/>
            <a:r>
              <a:rPr lang="en-US" b="1" dirty="0" smtClean="0">
                <a:solidFill>
                  <a:srgbClr val="990099"/>
                </a:solidFill>
              </a:rPr>
              <a:t>The Financial Plan</a:t>
            </a:r>
          </a:p>
        </p:txBody>
      </p:sp>
      <p:pic>
        <p:nvPicPr>
          <p:cNvPr id="5"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r="22543" b="6470"/>
          <a:stretch>
            <a:fillRect/>
          </a:stretch>
        </p:blipFill>
        <p:spPr bwMode="auto">
          <a:xfrm>
            <a:off x="1981200" y="2159001"/>
            <a:ext cx="5181600" cy="4683363"/>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style.rotation</p:attrName>
                                        </p:attrNameLst>
                                      </p:cBhvr>
                                      <p:tavLst>
                                        <p:tav tm="0">
                                          <p:val>
                                            <p:fltVal val="720"/>
                                          </p:val>
                                        </p:tav>
                                        <p:tav tm="100000">
                                          <p:val>
                                            <p:fltVal val="0"/>
                                          </p:val>
                                        </p:tav>
                                      </p:tavLst>
                                    </p:anim>
                                    <p:anim calcmode="lin" valueType="num">
                                      <p:cBhvr>
                                        <p:cTn id="9" dur="2000" fill="hold"/>
                                        <p:tgtEl>
                                          <p:spTgt spid="5"/>
                                        </p:tgtEl>
                                        <p:attrNameLst>
                                          <p:attrName>ppt_h</p:attrName>
                                        </p:attrNameLst>
                                      </p:cBhvr>
                                      <p:tavLst>
                                        <p:tav tm="0">
                                          <p:val>
                                            <p:fltVal val="0"/>
                                          </p:val>
                                        </p:tav>
                                        <p:tav tm="100000">
                                          <p:val>
                                            <p:strVal val="#ppt_h"/>
                                          </p:val>
                                        </p:tav>
                                      </p:tavLst>
                                    </p:anim>
                                    <p:anim calcmode="lin" valueType="num">
                                      <p:cBhvr>
                                        <p:cTn id="10" dur="2000" fill="hold"/>
                                        <p:tgtEl>
                                          <p:spTgt spid="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7" name="Rectangle 17"/>
          <p:cNvSpPr>
            <a:spLocks noGrp="1" noChangeArrowheads="1"/>
          </p:cNvSpPr>
          <p:nvPr>
            <p:ph type="title"/>
          </p:nvPr>
        </p:nvSpPr>
        <p:spPr>
          <a:xfrm>
            <a:off x="179294" y="149226"/>
            <a:ext cx="9144000" cy="1984375"/>
          </a:xfrm>
        </p:spPr>
        <p:txBody>
          <a:bodyPr/>
          <a:lstStyle/>
          <a:p>
            <a:pPr eaLnBrk="1" hangingPunct="1">
              <a:defRPr/>
            </a:pPr>
            <a:r>
              <a:rPr lang="en-US" sz="3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$1,200,000 for total Sales Goal</a:t>
            </a:r>
            <a:br>
              <a:rPr lang="en-US" sz="3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en-US" sz="3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So…what’s the Goal for each Service Tech? </a:t>
            </a:r>
          </a:p>
        </p:txBody>
      </p:sp>
      <p:graphicFrame>
        <p:nvGraphicFramePr>
          <p:cNvPr id="655383" name="Group 23"/>
          <p:cNvGraphicFramePr>
            <a:graphicFrameLocks noGrp="1"/>
          </p:cNvGraphicFramePr>
          <p:nvPr>
            <p:ph type="tbl" idx="1"/>
          </p:nvPr>
        </p:nvGraphicFramePr>
        <p:xfrm>
          <a:off x="896471" y="2286001"/>
          <a:ext cx="7530352" cy="4165601"/>
        </p:xfrm>
        <a:graphic>
          <a:graphicData uri="http://schemas.openxmlformats.org/drawingml/2006/table">
            <a:tbl>
              <a:tblPr>
                <a:tableStyleId>{775DCB02-9BB8-47FD-8907-85C794F793BA}</a:tableStyleId>
              </a:tblPr>
              <a:tblGrid>
                <a:gridCol w="3765176"/>
                <a:gridCol w="3765176"/>
              </a:tblGrid>
              <a:tr h="2084388">
                <a:tc>
                  <a:txBody>
                    <a:bodyPr/>
                    <a:lstStyle/>
                    <a:p>
                      <a:pPr marL="0" marR="0" lvl="0" indent="0" algn="l" defTabSz="1611313" rtl="0" eaLnBrk="1" fontAlgn="base" latinLnBrk="0" hangingPunct="1">
                        <a:lnSpc>
                          <a:spcPct val="100000"/>
                        </a:lnSpc>
                        <a:spcBef>
                          <a:spcPct val="20000"/>
                        </a:spcBef>
                        <a:spcAft>
                          <a:spcPct val="0"/>
                        </a:spcAft>
                        <a:buClrTx/>
                        <a:buSzTx/>
                        <a:buFontTx/>
                        <a:buNone/>
                        <a:tabLst/>
                      </a:pPr>
                      <a:r>
                        <a:rPr kumimoji="0" lang="en-US" sz="3200" u="none" strike="noStrike" cap="none" normalizeH="0" baseline="0" dirty="0" smtClean="0">
                          <a:ln>
                            <a:noFill/>
                          </a:ln>
                          <a:effectLst/>
                        </a:rPr>
                        <a:t>Sam</a:t>
                      </a:r>
                    </a:p>
                    <a:p>
                      <a:pPr marL="0" marR="0" lvl="0" indent="0" algn="ctr" defTabSz="1611313" rtl="0" eaLnBrk="1" fontAlgn="base" latinLnBrk="0" hangingPunct="1">
                        <a:lnSpc>
                          <a:spcPct val="100000"/>
                        </a:lnSpc>
                        <a:spcBef>
                          <a:spcPct val="20000"/>
                        </a:spcBef>
                        <a:spcAft>
                          <a:spcPct val="0"/>
                        </a:spcAft>
                        <a:buClrTx/>
                        <a:buSzTx/>
                        <a:buFontTx/>
                        <a:buNone/>
                        <a:tabLst/>
                      </a:pPr>
                      <a:r>
                        <a:rPr kumimoji="0" lang="en-US" sz="3200" u="none" strike="noStrike" cap="none" normalizeH="0" baseline="0" dirty="0" smtClean="0">
                          <a:ln>
                            <a:noFill/>
                          </a:ln>
                          <a:effectLst/>
                        </a:rPr>
                        <a:t>??</a:t>
                      </a:r>
                      <a:endParaRPr kumimoji="0" lang="en-US" sz="3200" b="0" i="0" u="none" strike="noStrike" cap="none" normalizeH="0" baseline="0" dirty="0" smtClean="0">
                        <a:ln>
                          <a:noFill/>
                        </a:ln>
                        <a:solidFill>
                          <a:schemeClr val="tx1"/>
                        </a:solidFill>
                        <a:effectLst/>
                        <a:latin typeface="Arial" charset="0"/>
                      </a:endParaRPr>
                    </a:p>
                  </a:txBody>
                  <a:tcPr marL="115736" marR="115736" marT="49187" marB="49187" horzOverflow="overflow"/>
                </a:tc>
                <a:tc>
                  <a:txBody>
                    <a:bodyPr/>
                    <a:lstStyle/>
                    <a:p>
                      <a:pPr marL="0" marR="0" lvl="0" indent="0" algn="l" defTabSz="1611313" rtl="0" eaLnBrk="1" fontAlgn="base" latinLnBrk="0" hangingPunct="1">
                        <a:lnSpc>
                          <a:spcPct val="100000"/>
                        </a:lnSpc>
                        <a:spcBef>
                          <a:spcPct val="20000"/>
                        </a:spcBef>
                        <a:spcAft>
                          <a:spcPct val="0"/>
                        </a:spcAft>
                        <a:buClrTx/>
                        <a:buSzTx/>
                        <a:buFontTx/>
                        <a:buNone/>
                        <a:tabLst/>
                      </a:pPr>
                      <a:r>
                        <a:rPr kumimoji="0" lang="en-US" sz="3200" u="none" strike="noStrike" cap="none" normalizeH="0" baseline="0" dirty="0" smtClean="0">
                          <a:ln>
                            <a:noFill/>
                          </a:ln>
                          <a:effectLst/>
                        </a:rPr>
                        <a:t>Sue</a:t>
                      </a:r>
                    </a:p>
                    <a:p>
                      <a:pPr marL="0" marR="0" lvl="0" indent="0" algn="ctr" defTabSz="1611313" rtl="0" eaLnBrk="1" fontAlgn="base" latinLnBrk="0" hangingPunct="1">
                        <a:lnSpc>
                          <a:spcPct val="100000"/>
                        </a:lnSpc>
                        <a:spcBef>
                          <a:spcPct val="20000"/>
                        </a:spcBef>
                        <a:spcAft>
                          <a:spcPct val="0"/>
                        </a:spcAft>
                        <a:buClrTx/>
                        <a:buSzTx/>
                        <a:buFontTx/>
                        <a:buNone/>
                        <a:tabLst/>
                      </a:pPr>
                      <a:r>
                        <a:rPr kumimoji="0" lang="en-US" sz="3200" u="none" strike="noStrike" cap="none" normalizeH="0" baseline="0" dirty="0" smtClean="0">
                          <a:ln>
                            <a:noFill/>
                          </a:ln>
                          <a:effectLst/>
                        </a:rPr>
                        <a:t>??</a:t>
                      </a:r>
                      <a:endParaRPr kumimoji="0" lang="en-US" sz="3200" b="0" i="0" u="none" strike="noStrike" cap="none" normalizeH="0" baseline="0" dirty="0" smtClean="0">
                        <a:ln>
                          <a:noFill/>
                        </a:ln>
                        <a:solidFill>
                          <a:schemeClr val="tx1"/>
                        </a:solidFill>
                        <a:effectLst/>
                        <a:latin typeface="Arial" charset="0"/>
                      </a:endParaRPr>
                    </a:p>
                  </a:txBody>
                  <a:tcPr marL="115736" marR="115736" marT="49187" marB="49187" horzOverflow="overflow"/>
                </a:tc>
              </a:tr>
              <a:tr h="2081213">
                <a:tc>
                  <a:txBody>
                    <a:bodyPr/>
                    <a:lstStyle/>
                    <a:p>
                      <a:pPr marL="0" marR="0" lvl="0" indent="0" algn="l" defTabSz="1611313" rtl="0" eaLnBrk="1" fontAlgn="base" latinLnBrk="0" hangingPunct="1">
                        <a:lnSpc>
                          <a:spcPct val="100000"/>
                        </a:lnSpc>
                        <a:spcBef>
                          <a:spcPct val="20000"/>
                        </a:spcBef>
                        <a:spcAft>
                          <a:spcPct val="0"/>
                        </a:spcAft>
                        <a:buClrTx/>
                        <a:buSzTx/>
                        <a:buFontTx/>
                        <a:buNone/>
                        <a:tabLst/>
                      </a:pPr>
                      <a:r>
                        <a:rPr kumimoji="0" lang="en-US" sz="3200" u="none" strike="noStrike" cap="none" normalizeH="0" baseline="0" dirty="0" smtClean="0">
                          <a:ln>
                            <a:noFill/>
                          </a:ln>
                          <a:effectLst/>
                        </a:rPr>
                        <a:t>Sally</a:t>
                      </a:r>
                    </a:p>
                    <a:p>
                      <a:pPr marL="0" marR="0" lvl="0" indent="0" algn="ctr" defTabSz="1611313" rtl="0" eaLnBrk="1" fontAlgn="base" latinLnBrk="0" hangingPunct="1">
                        <a:lnSpc>
                          <a:spcPct val="100000"/>
                        </a:lnSpc>
                        <a:spcBef>
                          <a:spcPct val="20000"/>
                        </a:spcBef>
                        <a:spcAft>
                          <a:spcPct val="0"/>
                        </a:spcAft>
                        <a:buClrTx/>
                        <a:buSzTx/>
                        <a:buFontTx/>
                        <a:buNone/>
                        <a:tabLst/>
                      </a:pPr>
                      <a:r>
                        <a:rPr kumimoji="0" lang="en-US" sz="3200" u="none" strike="noStrike" cap="none" normalizeH="0" baseline="0" dirty="0" smtClean="0">
                          <a:ln>
                            <a:noFill/>
                          </a:ln>
                          <a:effectLst/>
                        </a:rPr>
                        <a:t>??</a:t>
                      </a:r>
                      <a:endParaRPr kumimoji="0" lang="en-US" sz="3200" b="0" i="0" u="none" strike="noStrike" cap="none" normalizeH="0" baseline="0" dirty="0" smtClean="0">
                        <a:ln>
                          <a:noFill/>
                        </a:ln>
                        <a:solidFill>
                          <a:schemeClr val="tx1"/>
                        </a:solidFill>
                        <a:effectLst/>
                        <a:latin typeface="Arial" charset="0"/>
                      </a:endParaRPr>
                    </a:p>
                  </a:txBody>
                  <a:tcPr marL="115736" marR="115736" marT="49187" marB="49187" horzOverflow="overflow"/>
                </a:tc>
                <a:tc>
                  <a:txBody>
                    <a:bodyPr/>
                    <a:lstStyle/>
                    <a:p>
                      <a:pPr marL="0" marR="0" lvl="0" indent="0" algn="l" defTabSz="1611313" rtl="0" eaLnBrk="1" fontAlgn="base" latinLnBrk="0" hangingPunct="1">
                        <a:lnSpc>
                          <a:spcPct val="100000"/>
                        </a:lnSpc>
                        <a:spcBef>
                          <a:spcPct val="20000"/>
                        </a:spcBef>
                        <a:spcAft>
                          <a:spcPct val="0"/>
                        </a:spcAft>
                        <a:buClrTx/>
                        <a:buSzTx/>
                        <a:buFontTx/>
                        <a:buNone/>
                        <a:tabLst/>
                      </a:pPr>
                      <a:r>
                        <a:rPr kumimoji="0" lang="en-US" sz="3200" u="none" strike="noStrike" cap="none" normalizeH="0" baseline="0" dirty="0" smtClean="0">
                          <a:ln>
                            <a:noFill/>
                          </a:ln>
                          <a:effectLst/>
                        </a:rPr>
                        <a:t>Steve</a:t>
                      </a:r>
                    </a:p>
                    <a:p>
                      <a:pPr marL="0" marR="0" lvl="0" indent="0" algn="ctr" defTabSz="1611313" rtl="0" eaLnBrk="1" fontAlgn="base" latinLnBrk="0" hangingPunct="1">
                        <a:lnSpc>
                          <a:spcPct val="100000"/>
                        </a:lnSpc>
                        <a:spcBef>
                          <a:spcPct val="20000"/>
                        </a:spcBef>
                        <a:spcAft>
                          <a:spcPct val="0"/>
                        </a:spcAft>
                        <a:buClrTx/>
                        <a:buSzTx/>
                        <a:buFontTx/>
                        <a:buNone/>
                        <a:tabLst/>
                      </a:pPr>
                      <a:r>
                        <a:rPr kumimoji="0" lang="en-US" sz="3200" u="none" strike="noStrike" cap="none" normalizeH="0" baseline="0" dirty="0" smtClean="0">
                          <a:ln>
                            <a:noFill/>
                          </a:ln>
                          <a:effectLst/>
                        </a:rPr>
                        <a:t>??</a:t>
                      </a:r>
                      <a:endParaRPr kumimoji="0" lang="en-US" sz="3200" b="0" i="0" u="none" strike="noStrike" cap="none" normalizeH="0" baseline="0" dirty="0" smtClean="0">
                        <a:ln>
                          <a:noFill/>
                        </a:ln>
                        <a:solidFill>
                          <a:schemeClr val="tx1"/>
                        </a:solidFill>
                        <a:effectLst/>
                        <a:latin typeface="Arial" charset="0"/>
                      </a:endParaRPr>
                    </a:p>
                  </a:txBody>
                  <a:tcPr marL="115736" marR="115736" marT="49187" marB="49187" horzOverflow="overflow"/>
                </a:tc>
              </a:tr>
            </a:tbl>
          </a:graphicData>
        </a:graphic>
      </p:graphicFrame>
      <p:sp>
        <p:nvSpPr>
          <p:cNvPr id="35858" name="Slide Number Placeholder 8"/>
          <p:cNvSpPr>
            <a:spLocks noGrp="1"/>
          </p:cNvSpPr>
          <p:nvPr>
            <p:ph type="sldNum" sz="quarter" idx="11"/>
          </p:nvPr>
        </p:nvSpPr>
        <p:spPr>
          <a:noFill/>
        </p:spPr>
        <p:txBody>
          <a:bodyPr/>
          <a:lstStyle/>
          <a:p>
            <a:fld id="{AF9FB91D-7848-40E6-89BD-4E0590DD9B7D}" type="slidenum">
              <a:rPr lang="en-US" smtClean="0"/>
              <a:pPr/>
              <a:t>99</a:t>
            </a:fld>
            <a:endParaRPr lang="en-US" smtClean="0"/>
          </a:p>
        </p:txBody>
      </p:sp>
      <p:pic>
        <p:nvPicPr>
          <p:cNvPr id="35854" name="Picture 19" descr="j0423798[1]"/>
          <p:cNvPicPr>
            <a:picLocks noChangeAspect="1" noChangeArrowheads="1"/>
          </p:cNvPicPr>
          <p:nvPr/>
        </p:nvPicPr>
        <p:blipFill>
          <a:blip r:embed="rId3" cstate="print"/>
          <a:srcRect/>
          <a:stretch>
            <a:fillRect/>
          </a:stretch>
        </p:blipFill>
        <p:spPr bwMode="auto">
          <a:xfrm>
            <a:off x="627530" y="5638800"/>
            <a:ext cx="1985309" cy="1316038"/>
          </a:xfrm>
          <a:prstGeom prst="rect">
            <a:avLst/>
          </a:prstGeom>
          <a:noFill/>
          <a:ln w="9525">
            <a:noFill/>
            <a:miter lim="800000"/>
            <a:headEnd/>
            <a:tailEnd/>
          </a:ln>
        </p:spPr>
      </p:pic>
      <p:pic>
        <p:nvPicPr>
          <p:cNvPr id="35855" name="Picture 20" descr="j0404437[1]"/>
          <p:cNvPicPr>
            <a:picLocks noChangeAspect="1" noChangeArrowheads="1"/>
          </p:cNvPicPr>
          <p:nvPr/>
        </p:nvPicPr>
        <p:blipFill>
          <a:blip r:embed="rId4" cstate="print"/>
          <a:srcRect/>
          <a:stretch>
            <a:fillRect/>
          </a:stretch>
        </p:blipFill>
        <p:spPr bwMode="auto">
          <a:xfrm>
            <a:off x="7169898" y="2133600"/>
            <a:ext cx="1718235" cy="1423988"/>
          </a:xfrm>
          <a:prstGeom prst="rect">
            <a:avLst/>
          </a:prstGeom>
          <a:noFill/>
          <a:ln w="9525">
            <a:noFill/>
            <a:miter lim="800000"/>
            <a:headEnd/>
            <a:tailEnd/>
          </a:ln>
        </p:spPr>
      </p:pic>
      <p:pic>
        <p:nvPicPr>
          <p:cNvPr id="35856" name="Picture 21" descr="j0396750[1]"/>
          <p:cNvPicPr>
            <a:picLocks noChangeAspect="1" noChangeArrowheads="1"/>
          </p:cNvPicPr>
          <p:nvPr/>
        </p:nvPicPr>
        <p:blipFill>
          <a:blip r:embed="rId5" cstate="print"/>
          <a:srcRect/>
          <a:stretch>
            <a:fillRect/>
          </a:stretch>
        </p:blipFill>
        <p:spPr bwMode="auto">
          <a:xfrm>
            <a:off x="6900957" y="5638800"/>
            <a:ext cx="1705161" cy="1250950"/>
          </a:xfrm>
          <a:prstGeom prst="rect">
            <a:avLst/>
          </a:prstGeom>
          <a:noFill/>
          <a:ln w="9525">
            <a:noFill/>
            <a:miter lim="800000"/>
            <a:headEnd/>
            <a:tailEnd/>
          </a:ln>
        </p:spPr>
      </p:pic>
      <p:pic>
        <p:nvPicPr>
          <p:cNvPr id="35857" name="Picture 22" descr="j0398413[1]"/>
          <p:cNvPicPr>
            <a:picLocks noChangeAspect="1" noChangeArrowheads="1"/>
          </p:cNvPicPr>
          <p:nvPr/>
        </p:nvPicPr>
        <p:blipFill>
          <a:blip r:embed="rId6" cstate="print"/>
          <a:srcRect/>
          <a:stretch>
            <a:fillRect/>
          </a:stretch>
        </p:blipFill>
        <p:spPr bwMode="auto">
          <a:xfrm>
            <a:off x="358589" y="2819400"/>
            <a:ext cx="1639794" cy="15240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BB Theme">
  <a:themeElements>
    <a:clrScheme name="BBB Colors">
      <a:dk1>
        <a:sysClr val="windowText" lastClr="000000"/>
      </a:dk1>
      <a:lt1>
        <a:sysClr val="window" lastClr="FFFFFF"/>
      </a:lt1>
      <a:dk2>
        <a:srgbClr val="5A2C64"/>
      </a:dk2>
      <a:lt2>
        <a:srgbClr val="9CCD57"/>
      </a:lt2>
      <a:accent1>
        <a:srgbClr val="F7E57F"/>
      </a:accent1>
      <a:accent2>
        <a:srgbClr val="874296"/>
      </a:accent2>
      <a:accent3>
        <a:srgbClr val="FF0000"/>
      </a:accent3>
      <a:accent4>
        <a:srgbClr val="F9B639"/>
      </a:accent4>
      <a:accent5>
        <a:srgbClr val="F7E57F"/>
      </a:accent5>
      <a:accent6>
        <a:srgbClr val="9CCD57"/>
      </a:accent6>
      <a:hlink>
        <a:srgbClr val="F7E57F"/>
      </a:hlink>
      <a:folHlink>
        <a:srgbClr val="F7E5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BBB Theme</Template>
  <TotalTime>21222</TotalTime>
  <Words>5001</Words>
  <Application>Microsoft Macintosh PowerPoint</Application>
  <PresentationFormat>Custom</PresentationFormat>
  <Paragraphs>1361</Paragraphs>
  <Slides>154</Slides>
  <Notes>131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154</vt:i4>
      </vt:variant>
    </vt:vector>
  </HeadingPairs>
  <TitlesOfParts>
    <vt:vector size="156" baseType="lpstr">
      <vt:lpstr>BBB Theme</vt:lpstr>
      <vt:lpstr>ClipArt</vt:lpstr>
      <vt:lpstr>Where Did the Money Go?</vt:lpstr>
      <vt:lpstr>Ellen Rohr</vt:lpstr>
      <vt:lpstr>The Plumber’s Wife</vt:lpstr>
      <vt:lpstr>Here’s the plan</vt:lpstr>
      <vt:lpstr>PowerPoint Presentation</vt:lpstr>
      <vt:lpstr>THESE ARE MYTHS!</vt:lpstr>
      <vt:lpstr>Let’s get started…</vt:lpstr>
      <vt:lpstr>The Balance Sheet</vt:lpstr>
      <vt:lpstr>PowerPoint Presentation</vt:lpstr>
      <vt:lpstr>DEMO – Double Entry Accounting http://www.youtube.com/watch?v=2-HK4qSz6cA Thanks to Joe!  AND, Luca Pacioli? </vt:lpstr>
      <vt:lpstr>  www.ellenrohr.com/cole   </vt:lpstr>
      <vt:lpstr>PowerPoint Presentation</vt:lpstr>
      <vt:lpstr>PowerPoint Presentation</vt:lpstr>
      <vt:lpstr>PowerPoint Presentation</vt:lpstr>
      <vt:lpstr>Review your Financials</vt:lpstr>
      <vt:lpstr>Chart of Accounts</vt:lpstr>
      <vt:lpstr>Operating from a KFP…</vt:lpstr>
      <vt:lpstr>PowerPoint Presentation</vt:lpstr>
      <vt:lpstr>The “B” Word</vt:lpstr>
      <vt:lpstr>The Baby Budget</vt:lpstr>
      <vt:lpstr>PowerPoint Presentation</vt:lpstr>
      <vt:lpstr>PowerPoint Presentation</vt:lpstr>
      <vt:lpstr>PowerPoint Presentation</vt:lpstr>
      <vt:lpstr>The Watermelon Principle </vt:lpstr>
      <vt:lpstr>PowerPoint Presentation</vt:lpstr>
      <vt:lpstr> The Financial Quick Check  </vt:lpstr>
      <vt:lpstr> The Financial Quick Check</vt:lpstr>
      <vt:lpstr>The Financial Quick Check</vt:lpstr>
      <vt:lpstr>The Month End Checklist  </vt:lpstr>
      <vt:lpstr>Get Your Team in on the Game?  </vt:lpstr>
      <vt:lpstr>How to MAKE MONEY EVERY MONTH</vt:lpstr>
      <vt:lpstr>Write Down 5 Things…</vt:lpstr>
      <vt:lpstr>PowerPoint Presentation</vt:lpstr>
      <vt:lpstr>PowerPoint Presentation</vt:lpstr>
      <vt:lpstr>PowerPoint Presentation</vt:lpstr>
      <vt:lpstr>How Much Should I Charge?</vt:lpstr>
      <vt:lpstr>I’ll share a philosophy…</vt:lpstr>
      <vt:lpstr>The Plumber’s Wife</vt:lpstr>
      <vt:lpstr>Do what you love? </vt:lpstr>
      <vt:lpstr>Here’s the plan</vt:lpstr>
      <vt:lpstr>PowerPoint Presentation</vt:lpstr>
      <vt:lpstr>PowerPoint Presentation</vt:lpstr>
      <vt:lpstr>The Balance Sheet</vt:lpstr>
      <vt:lpstr>PowerPoint Presentation</vt:lpstr>
      <vt:lpstr>Only three ways to grow  Assets…</vt:lpstr>
      <vt:lpstr>WORST way to set prices…</vt:lpstr>
      <vt:lpstr>PowerPoint Presentation</vt:lpstr>
      <vt:lpstr>Selling price formula for your TIME…</vt:lpstr>
      <vt:lpstr>How much to charge?</vt:lpstr>
      <vt:lpstr>The SALES and Service TEAM!</vt:lpstr>
      <vt:lpstr>Your Sales GOAL comes from </vt:lpstr>
      <vt:lpstr>How to Triple your Prices and Double your Customers…</vt:lpstr>
      <vt:lpstr>PowerPoint Presentation</vt:lpstr>
      <vt:lpstr>PowerPoint Presentation</vt:lpstr>
      <vt:lpstr>Until the VALUE is established… the PRICE is too HIGH!</vt:lpstr>
      <vt:lpstr>What does your customer want?  </vt:lpstr>
      <vt:lpstr>Finding the “Sweet Spot”…</vt:lpstr>
      <vt:lpstr>Leveraging Time and Products</vt:lpstr>
      <vt:lpstr>The Selling Price Worksheet</vt:lpstr>
      <vt:lpstr>The Problem with Gross Margin…</vt:lpstr>
      <vt:lpstr>The Problem with Gross Margin…</vt:lpstr>
      <vt:lpstr>Until the VALUE is established… the PRICE is too HIGH!</vt:lpstr>
      <vt:lpstr>Sell YOUR TEAM</vt:lpstr>
      <vt:lpstr>Ask good questions and LISTEN…</vt:lpstr>
      <vt:lpstr>Coaching Session!</vt:lpstr>
      <vt:lpstr>What’s NOT in the Manuals…</vt:lpstr>
      <vt:lpstr>Will They Take a Bullet for You?  </vt:lpstr>
      <vt:lpstr>You can HAVE it all…if you don’t DO it all!  </vt:lpstr>
      <vt:lpstr>PowerPoint Presentation</vt:lpstr>
      <vt:lpstr>PowerPoint Presentation</vt:lpstr>
      <vt:lpstr>PowerPoint Presentation</vt:lpstr>
      <vt:lpstr>PowerPoint Presentation</vt:lpstr>
      <vt:lpstr>Reward the Right Stuff and get your team in on the game!  </vt:lpstr>
      <vt:lpstr>Let’s find out…</vt:lpstr>
      <vt:lpstr>Here’s the plan</vt:lpstr>
      <vt:lpstr>PowerPoint Presentation</vt:lpstr>
      <vt:lpstr>Get Your Team in on the Game?  </vt:lpstr>
      <vt:lpstr>Goals</vt:lpstr>
      <vt:lpstr>PowerPoint Presentation</vt:lpstr>
      <vt:lpstr>PowerPoint Presentation</vt:lpstr>
      <vt:lpstr>PowerPoint Presentation</vt:lpstr>
      <vt:lpstr>PowerPoint Presentation</vt:lpstr>
      <vt:lpstr>Create a Good Game</vt:lpstr>
      <vt:lpstr>The Org Chart</vt:lpstr>
      <vt:lpstr>Position Descriptions</vt:lpstr>
      <vt:lpstr>Salary Levels Written, fair, clear.</vt:lpstr>
      <vt:lpstr>PowerPoint Presentation</vt:lpstr>
      <vt:lpstr>The Manuals</vt:lpstr>
      <vt:lpstr>SKIP the Attitude Discussion!  </vt:lpstr>
      <vt:lpstr>“What does it take to get fired around here?”  Role Play</vt:lpstr>
      <vt:lpstr>How to Get Fired!  </vt:lpstr>
      <vt:lpstr>PowerPoint Presentation</vt:lpstr>
      <vt:lpstr>PowerPoint Presentation</vt:lpstr>
      <vt:lpstr>Will you hold yourself accountable? </vt:lpstr>
      <vt:lpstr>Keep Score</vt:lpstr>
      <vt:lpstr>Adopt a Sales Guru</vt:lpstr>
      <vt:lpstr>Your Sales GOAL comes from </vt:lpstr>
      <vt:lpstr>The Financial Plan</vt:lpstr>
      <vt:lpstr>$1,200,000 for total Sales Goal So…what’s the Goal for each Service Tech? </vt:lpstr>
      <vt:lpstr>The Fair Share Approach</vt:lpstr>
      <vt:lpstr>PowerPoint Presentation</vt:lpstr>
      <vt:lpstr>Bonus Basics…</vt:lpstr>
      <vt:lpstr>Bonus Basics continued…</vt:lpstr>
      <vt:lpstr>Straight Commission vs. Salary PLUS Commission</vt:lpstr>
      <vt:lpstr>The Service Tech’s  Scorecard</vt:lpstr>
      <vt:lpstr>The Service Tech’s  Scoreboard</vt:lpstr>
      <vt:lpstr>PowerPoint Presentation</vt:lpstr>
      <vt:lpstr>PowerPoint Presentation</vt:lpstr>
      <vt:lpstr>PowerPoint Presentation</vt:lpstr>
      <vt:lpstr>It’s OK if it’s Tough</vt:lpstr>
      <vt:lpstr>Training and The Ride Along</vt:lpstr>
      <vt:lpstr>What’s NOT in the Manuals…</vt:lpstr>
      <vt:lpstr>You don’t need to have it all figured out.  </vt:lpstr>
      <vt:lpstr>The Mary Kay Effect</vt:lpstr>
      <vt:lpstr>Top Projects List</vt:lpstr>
      <vt:lpstr>Delegate…Don’t Abdicate.</vt:lpstr>
      <vt:lpstr>The Steps of Delegation…  </vt:lpstr>
      <vt:lpstr>The Meeting with YOU</vt:lpstr>
      <vt:lpstr>PowerPoint Presentation</vt:lpstr>
      <vt:lpstr>PowerPoint Presentation</vt:lpstr>
      <vt:lpstr>PowerPoint Presentation</vt:lpstr>
      <vt:lpstr>PowerPoint Presentation</vt:lpstr>
      <vt:lpstr>Buying, Selling and  Getting OUT Acquisition and Consolidation Strategies</vt:lpstr>
      <vt:lpstr>What’s Your Number?  </vt:lpstr>
      <vt:lpstr>Here’s the plan</vt:lpstr>
      <vt:lpstr>Webinar/Seminar Land</vt:lpstr>
      <vt:lpstr>The Power of Intention</vt:lpstr>
      <vt:lpstr>The Bare Bones Biz Plan</vt:lpstr>
      <vt:lpstr>The Bare Bones Biz Plan</vt:lpstr>
      <vt:lpstr>What do you WANT? Your Perfect Day</vt:lpstr>
      <vt:lpstr>PowerPoint Presentation</vt:lpstr>
      <vt:lpstr>PowerPoint Presentation</vt:lpstr>
      <vt:lpstr>Traditional Valuation</vt:lpstr>
      <vt:lpstr>Traditional…  </vt:lpstr>
      <vt:lpstr>PowerPoint Presentation</vt:lpstr>
      <vt:lpstr>First…BUYING</vt:lpstr>
      <vt:lpstr>Street Smart approaches</vt:lpstr>
      <vt:lpstr>The Process…</vt:lpstr>
      <vt:lpstr>The good news about hard times</vt:lpstr>
      <vt:lpstr>Let’s crunch some numbers…</vt:lpstr>
      <vt:lpstr>PowerPoint Presentation</vt:lpstr>
      <vt:lpstr>Now…SELLING</vt:lpstr>
      <vt:lpstr>Enslaving the children.</vt:lpstr>
      <vt:lpstr>PowerPoint Presentation</vt:lpstr>
      <vt:lpstr>PowerPoint Presentation</vt:lpstr>
      <vt:lpstr>A Stake In the Outcome</vt:lpstr>
      <vt:lpstr>The Mothership Model </vt:lpstr>
      <vt:lpstr>A few parting thoughts…</vt:lpstr>
      <vt:lpstr>PowerPoint Presentation</vt:lpstr>
      <vt:lpstr>The Bare Bones Biz Plan</vt:lpstr>
      <vt:lpstr>The Meeting with YOU</vt:lpstr>
      <vt:lpstr>PowerPoint Presentation</vt:lpstr>
      <vt:lpstr>PowerPoint Presentation</vt:lpstr>
      <vt:lpstr>PowerPoint Presentation</vt:lpstr>
    </vt:vector>
  </TitlesOfParts>
  <Manager/>
  <Company>SmartVideo</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Ellen Rohr</dc:creator>
  <cp:keywords/>
  <dc:description/>
  <cp:lastModifiedBy>Ellen Rohr</cp:lastModifiedBy>
  <cp:revision>656</cp:revision>
  <cp:lastPrinted>1601-01-01T00:00:00Z</cp:lastPrinted>
  <dcterms:created xsi:type="dcterms:W3CDTF">2002-01-09T17:43:04Z</dcterms:created>
  <dcterms:modified xsi:type="dcterms:W3CDTF">2015-03-25T02:27:15Z</dcterms:modified>
  <cp:category/>
</cp:coreProperties>
</file>